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5" r:id="rId4"/>
    <p:sldId id="266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39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848600" cy="1143000"/>
          </a:xfrm>
        </p:spPr>
        <p:txBody>
          <a:bodyPr anchor="b"/>
          <a:lstStyle>
            <a:lvl1pPr>
              <a:defRPr sz="4000">
                <a:solidFill>
                  <a:srgbClr val="005A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5A8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70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998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6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7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71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85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3F746A-C408-424D-AEE6-0BD95C5D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0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9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rgbClr val="4EA6D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 screen for 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237663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en-US" altLang="en-US" sz="110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charset="0"/>
        <a:buChar char="▸"/>
        <a:defRPr sz="2000">
          <a:solidFill>
            <a:srgbClr val="005A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Lucida Grande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betterbalance.org/web/images/stories/Documents/general/TDIchart.pdf" TargetMode="External"/><Relationship Id="rId3" Type="http://schemas.openxmlformats.org/officeDocument/2006/relationships/hyperlink" Target="http://www.nationalpartnership.org/research-library/work-family/paid-leave/state-paid-family-leave-law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Paid Family and Medical </a:t>
            </a:r>
            <a:r>
              <a:rPr lang="en-US" dirty="0" smtClean="0"/>
              <a:t>Leave:  Some lessons </a:t>
            </a:r>
            <a:r>
              <a:rPr lang="en-US" dirty="0" smtClean="0"/>
              <a:t>from </a:t>
            </a:r>
            <a:r>
              <a:rPr lang="en-US" dirty="0" smtClean="0"/>
              <a:t>research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3352800"/>
            <a:ext cx="6709787" cy="1752600"/>
          </a:xfrm>
        </p:spPr>
        <p:txBody>
          <a:bodyPr/>
          <a:lstStyle/>
          <a:p>
            <a:r>
              <a:rPr lang="en-US" dirty="0" smtClean="0"/>
              <a:t>Randy Albelda, Professor of Economics</a:t>
            </a:r>
          </a:p>
          <a:p>
            <a:r>
              <a:rPr lang="en-US" dirty="0" smtClean="0"/>
              <a:t>Senior Fellow at Center for Social Policy and</a:t>
            </a:r>
          </a:p>
          <a:p>
            <a:r>
              <a:rPr lang="en-US" dirty="0" smtClean="0"/>
              <a:t>Graduate Program Director of MA in Applied Economics</a:t>
            </a:r>
          </a:p>
          <a:p>
            <a:r>
              <a:rPr lang="en-US" dirty="0" smtClean="0"/>
              <a:t>University of Massachusetts Boston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8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462196" cy="5050634"/>
          </a:xfrm>
        </p:spPr>
        <p:txBody>
          <a:bodyPr/>
          <a:lstStyle/>
          <a:p>
            <a:r>
              <a:rPr lang="en-US" dirty="0"/>
              <a:t>Of the 3.1 million covered workers (self-employed and federal and local workers are excluded), we estimate 12% currently </a:t>
            </a:r>
            <a:r>
              <a:rPr lang="en-US" dirty="0" smtClean="0"/>
              <a:t>(no program) take </a:t>
            </a:r>
            <a:r>
              <a:rPr lang="en-US" dirty="0"/>
              <a:t>508,000 leaves, with or without wage replacement</a:t>
            </a:r>
            <a:r>
              <a:rPr lang="en-US" dirty="0" smtClean="0"/>
              <a:t>.</a:t>
            </a:r>
          </a:p>
          <a:p>
            <a:r>
              <a:rPr lang="en-US" dirty="0"/>
              <a:t>With this program and additional 11,000 workers take leave (with 13,000 additional leaves). </a:t>
            </a:r>
            <a:endParaRPr lang="en-US" dirty="0" smtClean="0"/>
          </a:p>
          <a:p>
            <a:r>
              <a:rPr lang="en-US" dirty="0" smtClean="0"/>
              <a:t>We estimate 152,000 workers would use the program annually (just under 30% of all leavers, 5% of covered LF).</a:t>
            </a:r>
          </a:p>
          <a:p>
            <a:r>
              <a:rPr lang="en-US" dirty="0"/>
              <a:t>Of paid leaves:  66% for own health; 15% for pregnancy and 16% for bonding; 3% for ill relative.</a:t>
            </a:r>
          </a:p>
          <a:p>
            <a:r>
              <a:rPr lang="en-US" dirty="0" smtClean="0"/>
              <a:t>Currently</a:t>
            </a:r>
            <a:r>
              <a:rPr lang="en-US" dirty="0"/>
              <a:t>, without a program, 72.4% percent of leaves have some wage-replacement</a:t>
            </a:r>
            <a:r>
              <a:rPr lang="en-US" dirty="0" smtClean="0"/>
              <a:t>. With </a:t>
            </a:r>
            <a:r>
              <a:rPr lang="en-US" dirty="0"/>
              <a:t>the program that increases to 80.8% for all leaves and 84.9% for leaves 3 weeks or longer.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9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5329"/>
            <a:ext cx="7386860" cy="4509671"/>
          </a:xfrm>
        </p:spPr>
        <p:txBody>
          <a:bodyPr/>
          <a:lstStyle/>
          <a:p>
            <a:r>
              <a:rPr lang="en-US" sz="2800" dirty="0" smtClean="0"/>
              <a:t>Total </a:t>
            </a:r>
            <a:r>
              <a:rPr lang="en-US" sz="2800" dirty="0"/>
              <a:t>annual cost:  $491 million</a:t>
            </a:r>
          </a:p>
          <a:p>
            <a:r>
              <a:rPr lang="en-US" sz="2800" dirty="0"/>
              <a:t>Average annual total cost per worker: $159</a:t>
            </a:r>
          </a:p>
          <a:p>
            <a:r>
              <a:rPr lang="en-US" sz="2800" dirty="0"/>
              <a:t>Average weekly cost:  $</a:t>
            </a:r>
            <a:r>
              <a:rPr lang="en-US" sz="2800" dirty="0" smtClean="0"/>
              <a:t>3.06</a:t>
            </a:r>
          </a:p>
          <a:p>
            <a:r>
              <a:rPr lang="en-US" sz="2800" dirty="0" smtClean="0"/>
              <a:t>Payroll </a:t>
            </a:r>
            <a:r>
              <a:rPr lang="en-US" sz="2800" dirty="0"/>
              <a:t>premium (uncapped): 0.325% </a:t>
            </a:r>
          </a:p>
          <a:p>
            <a:r>
              <a:rPr lang="en-US" sz="2800" dirty="0"/>
              <a:t>Payroll premium (capped at $113,400):0.375</a:t>
            </a:r>
            <a:r>
              <a:rPr lang="en-US" sz="2800" dirty="0" smtClean="0"/>
              <a:t>%</a:t>
            </a:r>
          </a:p>
          <a:p>
            <a:r>
              <a:rPr lang="en-US" sz="2800" dirty="0" smtClean="0"/>
              <a:t>Average </a:t>
            </a:r>
            <a:r>
              <a:rPr lang="en-US" sz="2800" dirty="0"/>
              <a:t>annual cost for median wage earner ($772/week) is $</a:t>
            </a:r>
            <a:r>
              <a:rPr lang="en-US" sz="2800" dirty="0" smtClean="0"/>
              <a:t>150 at capped premium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709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199"/>
            <a:ext cx="7162800" cy="889097"/>
          </a:xfrm>
        </p:spPr>
        <p:txBody>
          <a:bodyPr/>
          <a:lstStyle/>
          <a:p>
            <a:r>
              <a:rPr lang="en-US" dirty="0" smtClean="0"/>
              <a:t>Fine-tuning a program: cost, coverage, and buy-in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6296"/>
            <a:ext cx="7162800" cy="5379871"/>
          </a:xfrm>
        </p:spPr>
        <p:txBody>
          <a:bodyPr/>
          <a:lstStyle/>
          <a:p>
            <a:r>
              <a:rPr lang="en-US" dirty="0" smtClean="0"/>
              <a:t>Cost considerations</a:t>
            </a:r>
          </a:p>
          <a:p>
            <a:pPr lvl="1"/>
            <a:r>
              <a:rPr lang="en-US" dirty="0" smtClean="0"/>
              <a:t>Cost-driving </a:t>
            </a:r>
            <a:r>
              <a:rPr lang="en-US" dirty="0" smtClean="0"/>
              <a:t>policy parameters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aximum leave lengths</a:t>
            </a:r>
          </a:p>
          <a:p>
            <a:pPr lvl="2"/>
            <a:r>
              <a:rPr lang="en-US" dirty="0" smtClean="0"/>
              <a:t>Maximum wage replacement </a:t>
            </a:r>
          </a:p>
          <a:p>
            <a:pPr lvl="2"/>
            <a:r>
              <a:rPr lang="en-US" dirty="0" smtClean="0"/>
              <a:t>Replacement rate</a:t>
            </a:r>
          </a:p>
          <a:p>
            <a:pPr marL="457200"/>
            <a:r>
              <a:rPr lang="en-US" dirty="0" smtClean="0"/>
              <a:t>Coverage considerations</a:t>
            </a:r>
          </a:p>
          <a:p>
            <a:pPr marL="857250" lvl="1"/>
            <a:r>
              <a:rPr lang="en-US" dirty="0" smtClean="0"/>
              <a:t>Coverage of workers least likely to be covered now</a:t>
            </a:r>
          </a:p>
          <a:p>
            <a:pPr marL="1200150" lvl="2"/>
            <a:r>
              <a:rPr lang="en-US" dirty="0" smtClean="0"/>
              <a:t>Employment or earnings eligibility requirements</a:t>
            </a:r>
          </a:p>
          <a:p>
            <a:pPr marL="1200150" lvl="2"/>
            <a:r>
              <a:rPr lang="en-US" dirty="0" smtClean="0"/>
              <a:t>Sliding scale replacement rate </a:t>
            </a:r>
          </a:p>
          <a:p>
            <a:pPr marL="1200150" lvl="2"/>
            <a:r>
              <a:rPr lang="en-US" dirty="0" smtClean="0"/>
              <a:t>Employer </a:t>
            </a:r>
            <a:r>
              <a:rPr lang="en-US" dirty="0" smtClean="0"/>
              <a:t>size exceptions</a:t>
            </a:r>
          </a:p>
          <a:p>
            <a:pPr marL="457200"/>
            <a:r>
              <a:rPr lang="en-US" dirty="0" smtClean="0"/>
              <a:t>Buy-in considerations</a:t>
            </a:r>
          </a:p>
          <a:p>
            <a:pPr marL="857250" lvl="1"/>
            <a:r>
              <a:rPr lang="en-US" dirty="0"/>
              <a:t>E</a:t>
            </a:r>
            <a:r>
              <a:rPr lang="en-US" dirty="0" smtClean="0"/>
              <a:t>mployers and employees with paid FML now</a:t>
            </a:r>
          </a:p>
          <a:p>
            <a:pPr marL="1200150" lvl="2"/>
            <a:r>
              <a:rPr lang="en-US" dirty="0"/>
              <a:t>Maximum leave length</a:t>
            </a:r>
          </a:p>
          <a:p>
            <a:pPr marL="1200150" lvl="2"/>
            <a:r>
              <a:rPr lang="en-US" dirty="0" smtClean="0"/>
              <a:t>Maximum wage replacement</a:t>
            </a:r>
          </a:p>
          <a:p>
            <a:pPr marL="1200150" lvl="2"/>
            <a:r>
              <a:rPr lang="en-US" dirty="0" smtClean="0"/>
              <a:t>Replacement </a:t>
            </a:r>
            <a:r>
              <a:rPr lang="en-US" dirty="0" smtClean="0"/>
              <a:t>rate</a:t>
            </a:r>
            <a:endParaRPr lang="en-US" dirty="0" smtClean="0"/>
          </a:p>
          <a:p>
            <a:pPr marL="1200150" lvl="2"/>
            <a:endParaRPr lang="en-US" dirty="0" smtClean="0"/>
          </a:p>
          <a:p>
            <a:pPr marL="857250" lvl="1"/>
            <a:endParaRPr lang="en-US" dirty="0" smtClean="0"/>
          </a:p>
          <a:p>
            <a:pPr marL="1200150"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1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162800" cy="737367"/>
          </a:xfrm>
        </p:spPr>
        <p:txBody>
          <a:bodyPr/>
          <a:lstStyle/>
          <a:p>
            <a:r>
              <a:rPr lang="en-US" dirty="0"/>
              <a:t>Fine-tuning a program: </a:t>
            </a:r>
            <a:r>
              <a:rPr lang="en-US" dirty="0" smtClean="0"/>
              <a:t>tradeoffs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14946"/>
              </p:ext>
            </p:extLst>
          </p:nvPr>
        </p:nvGraphicFramePr>
        <p:xfrm>
          <a:off x="369891" y="1861677"/>
          <a:ext cx="7582754" cy="3397306"/>
        </p:xfrm>
        <a:graphic>
          <a:graphicData uri="http://schemas.openxmlformats.org/drawingml/2006/table">
            <a:tbl>
              <a:tblPr/>
              <a:tblGrid>
                <a:gridCol w="2057179"/>
                <a:gridCol w="1247973"/>
                <a:gridCol w="1385982"/>
                <a:gridCol w="1412059"/>
                <a:gridCol w="1479561"/>
              </a:tblGrid>
              <a:tr h="43820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Policy Parameter Trade-offs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Reduce Costs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Coverage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Buy-</a:t>
                      </a:r>
                      <a:r>
                        <a:rPr lang="en-US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  <a:endParaRPr lang="en-US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Compromise? </a:t>
                      </a:r>
                      <a:endParaRPr lang="en-US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Length of leave</a:t>
                      </a:r>
                      <a:endParaRPr lang="en-US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Sufficiently high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Sufficiently high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Sufficiently high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Wage replacement level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Medium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Wage replacement rate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Sufficiently high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Sliding scale to sufficiently high rate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Employees covered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All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31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Family and Medical Leave: Research support/Supporting research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162800" cy="5008138"/>
          </a:xfrm>
        </p:spPr>
        <p:txBody>
          <a:bodyPr/>
          <a:lstStyle/>
          <a:p>
            <a:r>
              <a:rPr lang="en-US" dirty="0" smtClean="0"/>
              <a:t>Brief overview of PFML</a:t>
            </a:r>
          </a:p>
          <a:p>
            <a:r>
              <a:rPr lang="en-US" dirty="0" smtClean="0"/>
              <a:t>Making </a:t>
            </a:r>
            <a:r>
              <a:rPr lang="en-US" dirty="0" smtClean="0"/>
              <a:t>the policy case</a:t>
            </a:r>
          </a:p>
          <a:p>
            <a:pPr lvl="1"/>
            <a:r>
              <a:rPr lang="en-US" dirty="0" smtClean="0"/>
              <a:t>“Leaping into the 20</a:t>
            </a:r>
            <a:r>
              <a:rPr lang="en-US" baseline="30000" dirty="0" smtClean="0"/>
              <a:t>th</a:t>
            </a:r>
            <a:r>
              <a:rPr lang="en-US" dirty="0" smtClean="0"/>
              <a:t> century”</a:t>
            </a:r>
          </a:p>
          <a:p>
            <a:pPr lvl="1"/>
            <a:r>
              <a:rPr lang="en-US" dirty="0" smtClean="0"/>
              <a:t>Cost of not having paid FML and having paid FML</a:t>
            </a:r>
          </a:p>
          <a:p>
            <a:pPr lvl="1"/>
            <a:r>
              <a:rPr lang="en-US" dirty="0" smtClean="0"/>
              <a:t>Reducing income, gender, and racial inequalities </a:t>
            </a:r>
          </a:p>
          <a:p>
            <a:pPr lvl="1"/>
            <a:r>
              <a:rPr lang="en-US" dirty="0" smtClean="0"/>
              <a:t>Leveling employer playing field</a:t>
            </a:r>
          </a:p>
          <a:p>
            <a:r>
              <a:rPr lang="en-US" dirty="0" smtClean="0"/>
              <a:t>Policy obstacles</a:t>
            </a:r>
          </a:p>
          <a:p>
            <a:pPr lvl="1"/>
            <a:r>
              <a:rPr lang="en-US" dirty="0" smtClean="0"/>
              <a:t>New territory for non-TDI states</a:t>
            </a:r>
          </a:p>
          <a:p>
            <a:pPr lvl="2"/>
            <a:r>
              <a:rPr lang="en-US" dirty="0" smtClean="0"/>
              <a:t>Administrative structure</a:t>
            </a:r>
          </a:p>
          <a:p>
            <a:pPr lvl="2"/>
            <a:r>
              <a:rPr lang="en-US" dirty="0" smtClean="0"/>
              <a:t>Usage</a:t>
            </a:r>
          </a:p>
          <a:p>
            <a:r>
              <a:rPr lang="en-US" dirty="0" smtClean="0"/>
              <a:t>Fine-tuning a program</a:t>
            </a:r>
          </a:p>
          <a:p>
            <a:pPr lvl="1"/>
            <a:r>
              <a:rPr lang="en-US" dirty="0" smtClean="0"/>
              <a:t>Program parameters that are costly, reach workers currently without PFML, and can be supported by workers with paid FML</a:t>
            </a:r>
          </a:p>
          <a:p>
            <a:pPr lvl="1"/>
            <a:r>
              <a:rPr lang="en-US" dirty="0" smtClean="0"/>
              <a:t>Program tradeoffs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8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Medical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8106"/>
            <a:ext cx="71628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temporary, but extended leave from work </a:t>
            </a:r>
            <a:r>
              <a:rPr lang="en-US" dirty="0" smtClean="0"/>
              <a:t>for</a:t>
            </a:r>
            <a:endParaRPr lang="en-US" dirty="0"/>
          </a:p>
          <a:p>
            <a:pPr lvl="1"/>
            <a:r>
              <a:rPr lang="en-US" dirty="0"/>
              <a:t>Own serious health condition or pregnancy-related health reasons (medical leave)</a:t>
            </a:r>
          </a:p>
          <a:p>
            <a:pPr lvl="1"/>
            <a:r>
              <a:rPr lang="en-US" dirty="0"/>
              <a:t>To care for a family member with a serious health condition or to bond with a new-born or adopted child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Family </a:t>
            </a:r>
            <a:r>
              <a:rPr lang="en-US" dirty="0"/>
              <a:t>and medical leave in the </a:t>
            </a:r>
            <a:r>
              <a:rPr lang="en-US" dirty="0" smtClean="0"/>
              <a:t>US</a:t>
            </a:r>
          </a:p>
          <a:p>
            <a:pPr lvl="1"/>
            <a:r>
              <a:rPr lang="en-US" dirty="0" smtClean="0"/>
              <a:t>FMLA </a:t>
            </a:r>
            <a:r>
              <a:rPr lang="en-US" dirty="0"/>
              <a:t>(Family and Medical Leave Act</a:t>
            </a:r>
            <a:r>
              <a:rPr lang="en-US" dirty="0" smtClean="0"/>
              <a:t>) since 1993</a:t>
            </a:r>
            <a:endParaRPr lang="en-US" dirty="0"/>
          </a:p>
          <a:p>
            <a:pPr lvl="2"/>
            <a:r>
              <a:rPr lang="en-US" dirty="0" smtClean="0"/>
              <a:t>12 </a:t>
            </a:r>
            <a:r>
              <a:rPr lang="en-US" dirty="0"/>
              <a:t>weeks of </a:t>
            </a:r>
            <a:r>
              <a:rPr lang="en-US" i="1" dirty="0"/>
              <a:t>unpaid</a:t>
            </a:r>
            <a:r>
              <a:rPr lang="en-US" dirty="0"/>
              <a:t> job-protected leave for documented family or medical reason for some employees.</a:t>
            </a:r>
          </a:p>
          <a:p>
            <a:pPr lvl="2"/>
            <a:r>
              <a:rPr lang="en-US" dirty="0"/>
              <a:t>Must have worked 1250 hours in the previous year for an employer that employs 50 or more workers within a 75 mile radius.</a:t>
            </a:r>
          </a:p>
          <a:p>
            <a:pPr lvl="1"/>
            <a:r>
              <a:rPr lang="en-US" dirty="0"/>
              <a:t>41% of workers do not meet these requirements (</a:t>
            </a:r>
            <a:r>
              <a:rPr lang="en-US" dirty="0" err="1"/>
              <a:t>Klerman</a:t>
            </a:r>
            <a:r>
              <a:rPr lang="en-US" dirty="0"/>
              <a:t>, Daley and </a:t>
            </a:r>
            <a:r>
              <a:rPr lang="en-US" dirty="0" err="1"/>
              <a:t>Pozniak</a:t>
            </a:r>
            <a:r>
              <a:rPr lang="en-US" dirty="0"/>
              <a:t> 2012 </a:t>
            </a:r>
            <a:r>
              <a:rPr lang="mr-IN" dirty="0"/>
              <a:t>–</a:t>
            </a:r>
            <a:r>
              <a:rPr lang="en-US" dirty="0"/>
              <a:t> DOL sponsored survey)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3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6853"/>
            <a:ext cx="7162800" cy="5036554"/>
          </a:xfrm>
        </p:spPr>
        <p:txBody>
          <a:bodyPr/>
          <a:lstStyle/>
          <a:p>
            <a:r>
              <a:rPr lang="en-US" dirty="0"/>
              <a:t>The US is an outlier when it comes to both.</a:t>
            </a:r>
          </a:p>
          <a:p>
            <a:pPr lvl="1"/>
            <a:r>
              <a:rPr lang="en-US" dirty="0"/>
              <a:t>Of 22 high-income countries, the US is the only one that does not have guaranteed leave for an illness that lasts 50 days (</a:t>
            </a:r>
            <a:r>
              <a:rPr lang="en-US" dirty="0" err="1"/>
              <a:t>Heymann</a:t>
            </a:r>
            <a:r>
              <a:rPr lang="en-US" dirty="0"/>
              <a:t> et al. 2012).</a:t>
            </a:r>
          </a:p>
          <a:p>
            <a:pPr lvl="1"/>
            <a:r>
              <a:rPr lang="en-US" dirty="0"/>
              <a:t>The US is one of three in the world that does not provide paid maternity leave.</a:t>
            </a:r>
          </a:p>
          <a:p>
            <a:r>
              <a:rPr lang="en-US" dirty="0"/>
              <a:t>Five states (and PR) have had TDI programs that cover own health and pregnancy-related leaves for over 50 years.  </a:t>
            </a:r>
            <a:r>
              <a:rPr lang="en-US" sz="1600" dirty="0"/>
              <a:t>See </a:t>
            </a:r>
            <a:r>
              <a:rPr lang="en-US" sz="1600" dirty="0">
                <a:hlinkClick r:id="rId2"/>
              </a:rPr>
              <a:t>http://www.abetterbalance.org/web/images/stories/Documents/general/TDIchart.pdf</a:t>
            </a:r>
            <a:r>
              <a:rPr lang="en-US" sz="1600" dirty="0"/>
              <a:t> for details.</a:t>
            </a:r>
          </a:p>
          <a:p>
            <a:r>
              <a:rPr lang="en-US" dirty="0"/>
              <a:t>Four of these states (CA, NJ, RI and NY) now also have  paid leave for bonding and family care leaves.  </a:t>
            </a: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http://www.nationalpartnership.org/research-library/work-family/paid-leave/state-paid-family-leave-laws.pdf</a:t>
            </a:r>
            <a:r>
              <a:rPr lang="en-US" sz="1600" dirty="0"/>
              <a:t> for details.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4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02787" y="6144617"/>
            <a:ext cx="55949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Source:  </a:t>
            </a:r>
            <a:r>
              <a:rPr lang="en-US" sz="1100" dirty="0" err="1" smtClean="0"/>
              <a:t>NYT:http</a:t>
            </a:r>
            <a:r>
              <a:rPr lang="en-US" sz="1100" dirty="0" smtClean="0"/>
              <a:t>://</a:t>
            </a:r>
            <a:r>
              <a:rPr lang="en-US" sz="1100" dirty="0" err="1" smtClean="0"/>
              <a:t>www.nytimes.com</a:t>
            </a:r>
            <a:r>
              <a:rPr lang="en-US" sz="1100" dirty="0" smtClean="0"/>
              <a:t>/</a:t>
            </a:r>
            <a:r>
              <a:rPr lang="en-US" sz="1100" dirty="0" err="1" smtClean="0"/>
              <a:t>imagepages</a:t>
            </a:r>
            <a:r>
              <a:rPr lang="en-US" sz="1100" dirty="0" smtClean="0"/>
              <a:t>/2013/02/17/opinion/17coontz2-map.html</a:t>
            </a:r>
            <a:endParaRPr lang="en-US" sz="11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7752" r="-7752"/>
          <a:stretch>
            <a:fillRect/>
          </a:stretch>
        </p:blipFill>
        <p:spPr>
          <a:xfrm>
            <a:off x="104082" y="457200"/>
            <a:ext cx="9291073" cy="5337425"/>
          </a:xfrm>
        </p:spPr>
      </p:pic>
    </p:spTree>
    <p:extLst>
      <p:ext uri="{BB962C8B-B14F-4D97-AF65-F5344CB8AC3E}">
        <p14:creationId xmlns:p14="http://schemas.microsoft.com/office/powerpoint/2010/main" val="133172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policy case for paid family and medical leave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162800" cy="4934164"/>
          </a:xfrm>
        </p:spPr>
        <p:txBody>
          <a:bodyPr/>
          <a:lstStyle/>
          <a:p>
            <a:r>
              <a:rPr lang="en-US" dirty="0" smtClean="0"/>
              <a:t>Employers and employers ARLEADY do it. It is a fact of everyday work life.   </a:t>
            </a:r>
          </a:p>
          <a:p>
            <a:pPr lvl="1"/>
            <a:r>
              <a:rPr lang="en-US" dirty="0" smtClean="0"/>
              <a:t>People get sick; parents have babies and adopt children; and parents, spouses, children, and other relatives need family caregivers when serious ill.</a:t>
            </a:r>
          </a:p>
          <a:p>
            <a:pPr marL="400050"/>
            <a:r>
              <a:rPr lang="en-US" dirty="0" smtClean="0"/>
              <a:t>Costs are born by individuals now. With a </a:t>
            </a:r>
            <a:r>
              <a:rPr lang="en-US" dirty="0" smtClean="0"/>
              <a:t>social insurance program </a:t>
            </a:r>
            <a:r>
              <a:rPr lang="en-US" dirty="0" smtClean="0"/>
              <a:t>they become </a:t>
            </a:r>
            <a:r>
              <a:rPr lang="en-US" b="1" i="1" dirty="0" smtClean="0"/>
              <a:t>shared</a:t>
            </a:r>
            <a:r>
              <a:rPr lang="en-US" dirty="0" smtClean="0"/>
              <a:t> costs over time and they are not very much per worker/employee.</a:t>
            </a:r>
          </a:p>
          <a:p>
            <a:pPr marL="400050"/>
            <a:r>
              <a:rPr lang="en-US" dirty="0" smtClean="0"/>
              <a:t>Paid FML reduces inequality.</a:t>
            </a:r>
          </a:p>
          <a:p>
            <a:pPr marL="800100" lvl="1"/>
            <a:r>
              <a:rPr lang="en-US" dirty="0" smtClean="0"/>
              <a:t>Least likely to get paid leave now are workers of color and low-wage workers.  </a:t>
            </a:r>
          </a:p>
          <a:p>
            <a:pPr marL="800100" lvl="1"/>
            <a:r>
              <a:rPr lang="en-US" dirty="0" smtClean="0"/>
              <a:t>Women are more likely to take a leave.</a:t>
            </a:r>
          </a:p>
          <a:p>
            <a:pPr marL="400050"/>
            <a:r>
              <a:rPr lang="en-US" dirty="0" smtClean="0"/>
              <a:t>Paid FML levels the field for small businesses – the least likely to be able provide paid FML. </a:t>
            </a:r>
          </a:p>
          <a:p>
            <a:pPr marL="800100" lvl="1"/>
            <a:r>
              <a:rPr lang="en-US" dirty="0" smtClean="0"/>
              <a:t>Individual cost is very high, but shared one is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(vs. political)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5 TDI states, offering own health leaves for almost 70 years and pregnancy leaves since the 1970s.</a:t>
            </a:r>
          </a:p>
          <a:p>
            <a:pPr lvl="1"/>
            <a:r>
              <a:rPr lang="en-US" dirty="0" smtClean="0"/>
              <a:t>Four of those now have family leaves too – extending their system in place (NY is revising as well). </a:t>
            </a:r>
          </a:p>
          <a:p>
            <a:pPr lvl="1"/>
            <a:r>
              <a:rPr lang="en-US" dirty="0" smtClean="0"/>
              <a:t>The other 45 states and DC have to start from scratch. </a:t>
            </a:r>
          </a:p>
          <a:p>
            <a:r>
              <a:rPr lang="en-US" dirty="0" smtClean="0"/>
              <a:t>Uncertainly about </a:t>
            </a:r>
            <a:r>
              <a:rPr lang="en-US" dirty="0" smtClean="0"/>
              <a:t>usage and costs.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currently know </a:t>
            </a:r>
            <a:r>
              <a:rPr lang="en-US" dirty="0" smtClean="0"/>
              <a:t>what TDI states do with 26-52 weeks of TDI and 4-6 weeks of family leave.</a:t>
            </a:r>
          </a:p>
          <a:p>
            <a:pPr lvl="1"/>
            <a:r>
              <a:rPr lang="en-US" dirty="0" smtClean="0"/>
              <a:t>We know what national leave taking behavior is like (DOL survey).</a:t>
            </a:r>
          </a:p>
          <a:p>
            <a:pPr lvl="1"/>
            <a:r>
              <a:rPr lang="en-US" dirty="0" smtClean="0"/>
              <a:t>But, new programs proposed use different parameters and have different cultures about leave taking.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3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(Albelda and Clayton-Matthews)/IWPR Paid Family and Medical Leave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Program costs.</a:t>
            </a:r>
          </a:p>
          <a:p>
            <a:r>
              <a:rPr lang="en-US" sz="2400" dirty="0"/>
              <a:t>Incidence of need and eligibility.</a:t>
            </a:r>
          </a:p>
          <a:p>
            <a:r>
              <a:rPr lang="en-US" sz="2400" dirty="0"/>
              <a:t>Program participation (take-up rates).</a:t>
            </a:r>
          </a:p>
          <a:p>
            <a:r>
              <a:rPr lang="en-US" sz="2400" dirty="0"/>
              <a:t>Distribution of use and benefits by demographic and economic characteristics of the population.</a:t>
            </a:r>
          </a:p>
          <a:p>
            <a:r>
              <a:rPr lang="en-US" sz="2400" dirty="0"/>
              <a:t>Provide estimates for a range of programs that differ by eligibility characteristics and benefits.</a:t>
            </a:r>
          </a:p>
          <a:p>
            <a:r>
              <a:rPr lang="en-US" sz="2400" dirty="0"/>
              <a:t>Provide a model that can be used by other states or administrative jurisdictions.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8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357702"/>
            <a:ext cx="7709731" cy="2948752"/>
          </a:xfrm>
        </p:spPr>
        <p:txBody>
          <a:bodyPr/>
          <a:lstStyle/>
          <a:p>
            <a:r>
              <a:rPr lang="en-US" dirty="0"/>
              <a:t>The “sliding scale” program benefit replaces 90% of weekly wages up to $377 (30% of the statewide average weekly wage) and then 33% of weekly wages for any amount up to that, with a maximum benefit of $650 (which is less than half of the average weekly wage and about 90% of the weekly median wage). 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t="-2148" b="-5560"/>
          <a:stretch/>
        </p:blipFill>
        <p:spPr bwMode="auto">
          <a:xfrm>
            <a:off x="517515" y="1239409"/>
            <a:ext cx="8229600" cy="194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667678316"/>
      </p:ext>
    </p:extLst>
  </p:cSld>
  <p:clrMapOvr>
    <a:masterClrMapping/>
  </p:clrMapOvr>
</p:sld>
</file>

<file path=ppt/theme/theme1.xml><?xml version="1.0" encoding="utf-8"?>
<a:theme xmlns:a="http://schemas.openxmlformats.org/drawingml/2006/main" name="UMass">
  <a:themeElements>
    <a:clrScheme name="Custom 2">
      <a:dk1>
        <a:srgbClr val="005A8B"/>
      </a:dk1>
      <a:lt1>
        <a:srgbClr val="FFFFFF"/>
      </a:lt1>
      <a:dk2>
        <a:srgbClr val="A0CFEB"/>
      </a:dk2>
      <a:lt2>
        <a:srgbClr val="A79E70"/>
      </a:lt2>
      <a:accent1>
        <a:srgbClr val="D47600"/>
      </a:accent1>
      <a:accent2>
        <a:srgbClr val="988F86"/>
      </a:accent2>
      <a:accent3>
        <a:srgbClr val="C59217"/>
      </a:accent3>
      <a:accent4>
        <a:srgbClr val="A33F1F"/>
      </a:accent4>
      <a:accent5>
        <a:srgbClr val="CDE4F3"/>
      </a:accent5>
      <a:accent6>
        <a:srgbClr val="B28414"/>
      </a:accent6>
      <a:hlink>
        <a:srgbClr val="D47600"/>
      </a:hlink>
      <a:folHlink>
        <a:srgbClr val="A33F1F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FF"/>
        </a:dk1>
        <a:lt1>
          <a:srgbClr val="FFFFFF"/>
        </a:lt1>
        <a:dk2>
          <a:srgbClr val="FFFFFF"/>
        </a:dk2>
        <a:lt2>
          <a:srgbClr val="005A8B"/>
        </a:lt2>
        <a:accent1>
          <a:srgbClr val="A0CFEB"/>
        </a:accent1>
        <a:accent2>
          <a:srgbClr val="C59217"/>
        </a:accent2>
        <a:accent3>
          <a:srgbClr val="FFFFFF"/>
        </a:accent3>
        <a:accent4>
          <a:srgbClr val="DADADA"/>
        </a:accent4>
        <a:accent5>
          <a:srgbClr val="CDE4F3"/>
        </a:accent5>
        <a:accent6>
          <a:srgbClr val="B28414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UMass.thmx</Template>
  <TotalTime>2635</TotalTime>
  <Words>1190</Words>
  <Application>Microsoft Macintosh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UMass</vt:lpstr>
      <vt:lpstr>Paid Family and Medical Leave:  Some lessons from research </vt:lpstr>
      <vt:lpstr>Paid Family and Medical Leave: Research support/Supporting research  </vt:lpstr>
      <vt:lpstr>Family and Medical Leave</vt:lpstr>
      <vt:lpstr>Paid leave</vt:lpstr>
      <vt:lpstr>PowerPoint Presentation</vt:lpstr>
      <vt:lpstr>Making the policy case for paid family and medical leave</vt:lpstr>
      <vt:lpstr>Policy (vs. political) obstacles</vt:lpstr>
      <vt:lpstr>ACM (Albelda and Clayton-Matthews)/IWPR Paid Family and Medical Leave Simulator</vt:lpstr>
      <vt:lpstr>Massachusetts </vt:lpstr>
      <vt:lpstr>Coverage</vt:lpstr>
      <vt:lpstr>Cost</vt:lpstr>
      <vt:lpstr>Fine-tuning a program: cost, coverage, and buy-in</vt:lpstr>
      <vt:lpstr>Fine-tuning a program: tradeoffs</vt:lpstr>
    </vt:vector>
  </TitlesOfParts>
  <Company>UMass Boston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Paid Family and Medical Leave Pathways:  Steering and stumbling along  </dc:title>
  <dc:creator>Randy Albelda</dc:creator>
  <cp:lastModifiedBy>Randy Albelda</cp:lastModifiedBy>
  <cp:revision>28</cp:revision>
  <dcterms:created xsi:type="dcterms:W3CDTF">2016-09-11T18:33:24Z</dcterms:created>
  <dcterms:modified xsi:type="dcterms:W3CDTF">2016-12-06T20:00:49Z</dcterms:modified>
</cp:coreProperties>
</file>