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49" autoAdjust="0"/>
    <p:restoredTop sz="94660"/>
  </p:normalViewPr>
  <p:slideViewPr>
    <p:cSldViewPr snapToGrid="0">
      <p:cViewPr varScale="1">
        <p:scale>
          <a:sx n="68" d="100"/>
          <a:sy n="68" d="100"/>
        </p:scale>
        <p:origin x="1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Number of TCI Claims Per Year</a:t>
            </a:r>
          </a:p>
        </c:rich>
      </c:tx>
      <c:layout>
        <c:manualLayout>
          <c:xMode val="edge"/>
          <c:yMode val="edge"/>
          <c:x val="0.27305070430210066"/>
          <c:y val="2.12314225053078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Sheet1!$C$4:$C$6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Sheet1!$D$4:$D$6</c:f>
              <c:numCache>
                <c:formatCode>#,##0</c:formatCode>
                <c:ptCount val="3"/>
                <c:pt idx="0">
                  <c:v>3870</c:v>
                </c:pt>
                <c:pt idx="1">
                  <c:v>4941</c:v>
                </c:pt>
                <c:pt idx="2">
                  <c:v>7500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3241880"/>
        <c:axId val="173244232"/>
      </c:barChart>
      <c:catAx>
        <c:axId val="173241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44232"/>
        <c:crosses val="autoZero"/>
        <c:auto val="1"/>
        <c:lblAlgn val="ctr"/>
        <c:lblOffset val="100"/>
        <c:noMultiLvlLbl val="0"/>
      </c:catAx>
      <c:valAx>
        <c:axId val="173244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 of Claims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241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Fernanda.Casimiro@dlt.ri.gov" TargetMode="External"/><Relationship Id="rId2" Type="http://schemas.openxmlformats.org/officeDocument/2006/relationships/hyperlink" Target="http://www.dlt.ri.gov/t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lt.ri.gov/t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dlt.ri.gov/td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66544" y="1772277"/>
            <a:ext cx="7267375" cy="1515533"/>
          </a:xfrm>
        </p:spPr>
        <p:txBody>
          <a:bodyPr/>
          <a:lstStyle/>
          <a:p>
            <a:r>
              <a:rPr lang="en-US" sz="4400" dirty="0" smtClean="0"/>
              <a:t>Temporary Disability &amp; Temporary Caregiver Insurance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611987"/>
          </a:xfrm>
        </p:spPr>
        <p:txBody>
          <a:bodyPr>
            <a:normAutofit/>
          </a:bodyPr>
          <a:lstStyle/>
          <a:p>
            <a:endParaRPr lang="en-US" sz="2800" dirty="0" smtClean="0"/>
          </a:p>
          <a:p>
            <a:r>
              <a:rPr lang="en-US" sz="4000" dirty="0" smtClean="0"/>
              <a:t>WELCOME  </a:t>
            </a:r>
            <a:r>
              <a:rPr lang="en-US" sz="4000" dirty="0" smtClean="0">
                <a:sym typeface="Wingdings" panose="05000000000000000000" pitchFamily="2" charset="2"/>
              </a:rPr>
              <a:t>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5897" y="5694595"/>
            <a:ext cx="971686" cy="971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397" y="86034"/>
            <a:ext cx="8335538" cy="12384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41572" y="244669"/>
            <a:ext cx="64419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RI Department of Labor and Training</a:t>
            </a:r>
          </a:p>
          <a:p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Arial Black" panose="020B0A04020102020204" pitchFamily="34" charset="0"/>
              </a:rPr>
              <a:t>Temporary Disability Insurance</a:t>
            </a:r>
          </a:p>
          <a:p>
            <a:r>
              <a:rPr lang="en-US" sz="2400" i="1" dirty="0" smtClean="0">
                <a:solidFill>
                  <a:srgbClr val="336699"/>
                </a:solidFill>
                <a:latin typeface="Arial Black" panose="020B0A04020102020204" pitchFamily="34" charset="0"/>
              </a:rPr>
              <a:t>Temporary Caregiver Insurance</a:t>
            </a:r>
            <a:endParaRPr lang="en-US" sz="2400" i="1" dirty="0">
              <a:solidFill>
                <a:srgbClr val="3366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4419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4" y="2433364"/>
            <a:ext cx="11034202" cy="3729631"/>
          </a:xfrm>
        </p:spPr>
        <p:txBody>
          <a:bodyPr>
            <a:normAutofit/>
          </a:bodyPr>
          <a:lstStyle/>
          <a:p>
            <a:r>
              <a:rPr lang="en-US" b="1" dirty="0" smtClean="0"/>
              <a:t>Claim is determined to be eligible or ineligible and notifications are mailed:</a:t>
            </a:r>
          </a:p>
          <a:p>
            <a:pPr lvl="1"/>
            <a:r>
              <a:rPr lang="en-US" sz="2400" b="1" dirty="0" smtClean="0"/>
              <a:t>Notice claim received</a:t>
            </a:r>
          </a:p>
          <a:p>
            <a:pPr lvl="1"/>
            <a:r>
              <a:rPr lang="en-US" sz="2400" b="1" dirty="0" smtClean="0"/>
              <a:t>Claim PIN #</a:t>
            </a:r>
          </a:p>
          <a:p>
            <a:pPr lvl="1"/>
            <a:r>
              <a:rPr lang="en-US" sz="2400" b="1" dirty="0" smtClean="0"/>
              <a:t>Monetary determination</a:t>
            </a:r>
          </a:p>
          <a:p>
            <a:pPr lvl="1"/>
            <a:r>
              <a:rPr lang="en-US" sz="2400" b="1" dirty="0" smtClean="0"/>
              <a:t>RTW form</a:t>
            </a:r>
          </a:p>
          <a:p>
            <a:r>
              <a:rPr lang="en-US" b="1" dirty="0" smtClean="0"/>
              <a:t>When all information is received, benefit payments are processed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0735" y="3123461"/>
            <a:ext cx="3330790" cy="15561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5600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349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CLAIM PROCESS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7522" y="2526384"/>
            <a:ext cx="9869075" cy="3349484"/>
          </a:xfrm>
        </p:spPr>
        <p:txBody>
          <a:bodyPr>
            <a:normAutofit/>
          </a:bodyPr>
          <a:lstStyle/>
          <a:p>
            <a:r>
              <a:rPr lang="en-US" b="1" dirty="0" smtClean="0"/>
              <a:t>Two payment options:</a:t>
            </a:r>
          </a:p>
          <a:p>
            <a:pPr lvl="1"/>
            <a:r>
              <a:rPr lang="en-US" sz="2400" b="1" dirty="0" smtClean="0"/>
              <a:t>Direct Deposit</a:t>
            </a:r>
          </a:p>
          <a:p>
            <a:pPr lvl="1"/>
            <a:r>
              <a:rPr lang="en-US" sz="2400" b="1" dirty="0" smtClean="0"/>
              <a:t>Electronic Payment Card</a:t>
            </a:r>
          </a:p>
          <a:p>
            <a:r>
              <a:rPr lang="en-US" b="1" dirty="0" smtClean="0"/>
              <a:t>If claim is denied, claimant may appeal to the Board of Review</a:t>
            </a:r>
          </a:p>
          <a:p>
            <a:r>
              <a:rPr lang="en-US" b="1" dirty="0" smtClean="0"/>
              <a:t>Claimant notifies the Department of RTW date via IVR, calling in, email or mail form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649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7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HOW IS TCI PROGRAM FUNDED?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Employee contributions only</a:t>
            </a:r>
          </a:p>
          <a:p>
            <a:r>
              <a:rPr lang="en-US" b="1" dirty="0" smtClean="0"/>
              <a:t>NO state general revenue funds</a:t>
            </a:r>
          </a:p>
          <a:p>
            <a:r>
              <a:rPr lang="en-US" b="1" dirty="0" smtClean="0"/>
              <a:t>NO employer taxes</a:t>
            </a:r>
          </a:p>
          <a:p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Funded by employee contributions, just like the TDI program, yet tracked separately.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533" y="2660821"/>
            <a:ext cx="2496362" cy="18584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412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345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TCI PAYMENTS ARE TAXABLE BENEFITS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279" y="2903455"/>
            <a:ext cx="5735998" cy="324579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TDI benefits are not taxed</a:t>
            </a:r>
          </a:p>
          <a:p>
            <a:r>
              <a:rPr lang="en-US" sz="2800" b="1" dirty="0" smtClean="0"/>
              <a:t>TCI benefits are subject to taxes</a:t>
            </a:r>
          </a:p>
          <a:p>
            <a:r>
              <a:rPr lang="en-US" sz="2800" b="1" dirty="0" smtClean="0"/>
              <a:t>1099-G forms are mailed to claimants each calendar year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974" y="2724750"/>
            <a:ext cx="4030105" cy="2686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649" y="6228352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343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IDENTIFYING FRAUD OR MISUSE OF TCI FUNDS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936" y="2491028"/>
            <a:ext cx="7840361" cy="3671967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Fraud Unit works collaboratively with:</a:t>
            </a:r>
          </a:p>
          <a:p>
            <a:pPr lvl="1"/>
            <a:r>
              <a:rPr lang="en-US" b="1" dirty="0" smtClean="0"/>
              <a:t>RI Dept. of Health</a:t>
            </a:r>
          </a:p>
          <a:p>
            <a:pPr lvl="1"/>
            <a:r>
              <a:rPr lang="en-US" b="1" dirty="0" smtClean="0"/>
              <a:t>Bureau of Audits</a:t>
            </a:r>
          </a:p>
          <a:p>
            <a:r>
              <a:rPr lang="en-US" sz="2000" b="1" dirty="0" smtClean="0"/>
              <a:t>TDI/TCI Claims Management Unit works collaboratively with:</a:t>
            </a:r>
          </a:p>
          <a:p>
            <a:pPr lvl="1"/>
            <a:r>
              <a:rPr lang="en-US" b="1" dirty="0" smtClean="0"/>
              <a:t>Physician/Consultant</a:t>
            </a:r>
          </a:p>
          <a:p>
            <a:pPr lvl="1"/>
            <a:r>
              <a:rPr lang="en-US" b="1" dirty="0" smtClean="0"/>
              <a:t>The medical community at large</a:t>
            </a:r>
          </a:p>
          <a:p>
            <a:r>
              <a:rPr lang="en-US" sz="2000" b="1" dirty="0" smtClean="0"/>
              <a:t>Anonymous fraud hotline: (401) 462-1522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0821" y="3209479"/>
            <a:ext cx="2802024" cy="1882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125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81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TCI FACTS AND FIGURES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652318" cy="3318936"/>
          </a:xfrm>
        </p:spPr>
        <p:txBody>
          <a:bodyPr>
            <a:normAutofit/>
          </a:bodyPr>
          <a:lstStyle/>
          <a:p>
            <a:r>
              <a:rPr lang="en-US" b="1" dirty="0" smtClean="0"/>
              <a:t>TCI claims:</a:t>
            </a:r>
          </a:p>
          <a:p>
            <a:pPr lvl="1"/>
            <a:r>
              <a:rPr lang="en-US" b="1" dirty="0" smtClean="0"/>
              <a:t>27% </a:t>
            </a:r>
            <a:r>
              <a:rPr lang="en-US" b="1" dirty="0" smtClean="0"/>
              <a:t>increase in </a:t>
            </a:r>
            <a:r>
              <a:rPr lang="en-US" b="1" dirty="0" smtClean="0"/>
              <a:t>claims from 2014 to 2015</a:t>
            </a:r>
          </a:p>
          <a:p>
            <a:pPr lvl="1"/>
            <a:r>
              <a:rPr lang="en-US" b="1" dirty="0" smtClean="0"/>
              <a:t>Estimated 51% increase from 2015 to 2016</a:t>
            </a:r>
          </a:p>
          <a:p>
            <a:pPr marL="457200" lvl="1" indent="0">
              <a:buNone/>
            </a:pPr>
            <a:endParaRPr lang="en-US" b="1" dirty="0" smtClean="0"/>
          </a:p>
          <a:p>
            <a:r>
              <a:rPr lang="en-US" b="1" dirty="0" smtClean="0"/>
              <a:t>75% Bonding </a:t>
            </a:r>
            <a:r>
              <a:rPr lang="en-US" b="1" dirty="0"/>
              <a:t>C</a:t>
            </a:r>
            <a:r>
              <a:rPr lang="en-US" b="1" dirty="0" smtClean="0"/>
              <a:t>laims &amp; 25% Caregiver </a:t>
            </a:r>
            <a:r>
              <a:rPr lang="en-US" b="1" dirty="0"/>
              <a:t>C</a:t>
            </a:r>
            <a:r>
              <a:rPr lang="en-US" b="1" dirty="0" smtClean="0"/>
              <a:t>laims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346342"/>
              </p:ext>
            </p:extLst>
          </p:nvPr>
        </p:nvGraphicFramePr>
        <p:xfrm>
          <a:off x="5873577" y="2720975"/>
          <a:ext cx="5505450" cy="2990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9125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32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670228"/>
            <a:ext cx="8158688" cy="1822514"/>
          </a:xfrm>
        </p:spPr>
        <p:txBody>
          <a:bodyPr>
            <a:normAutofit/>
          </a:bodyPr>
          <a:lstStyle/>
          <a:p>
            <a:r>
              <a:rPr lang="en-US" sz="6000" dirty="0" smtClean="0"/>
              <a:t>QUESTIONS?</a:t>
            </a:r>
            <a:endParaRPr lang="en-US" sz="6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887" y="6204084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499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For more information visit our website: </a:t>
            </a:r>
            <a:r>
              <a:rPr lang="en-US" sz="3600" b="1" dirty="0" smtClean="0">
                <a:solidFill>
                  <a:srgbClr val="002060"/>
                </a:solidFill>
                <a:hlinkClick r:id="rId2"/>
              </a:rPr>
              <a:t>www.dlt.ri.gov/tdi</a:t>
            </a:r>
            <a:endParaRPr lang="en-US" sz="3600" b="1" dirty="0" smtClean="0">
              <a:solidFill>
                <a:srgbClr val="002060"/>
              </a:solidFill>
            </a:endParaRPr>
          </a:p>
          <a:p>
            <a:endParaRPr lang="en-US" dirty="0"/>
          </a:p>
          <a:p>
            <a:pPr marL="0" indent="0" algn="ctr">
              <a:buNone/>
            </a:pPr>
            <a:r>
              <a:rPr lang="en-US" b="1" dirty="0" smtClean="0"/>
              <a:t>Fernanda Casimiro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rgbClr val="002060"/>
                </a:solidFill>
                <a:hlinkClick r:id="rId3"/>
              </a:rPr>
              <a:t>Fernanda.Casimiro@dlt.ri.gov</a:t>
            </a:r>
            <a:endParaRPr lang="en-US" sz="4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en-US" sz="3200" b="1" dirty="0" smtClean="0"/>
              <a:t>(401) 462-8543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411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05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TEMPORARY DISABILITY INSURANCE (TDI)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4144" y="2573517"/>
            <a:ext cx="10142453" cy="3590813"/>
          </a:xfrm>
        </p:spPr>
        <p:txBody>
          <a:bodyPr/>
          <a:lstStyle/>
          <a:p>
            <a:r>
              <a:rPr lang="en-US" b="1" dirty="0" smtClean="0"/>
              <a:t>In 1942, RI was the first state to enact a TDI program</a:t>
            </a:r>
          </a:p>
          <a:p>
            <a:r>
              <a:rPr lang="en-US" b="1" dirty="0" smtClean="0"/>
              <a:t>Five others followed:</a:t>
            </a:r>
          </a:p>
          <a:p>
            <a:pPr lvl="1"/>
            <a:r>
              <a:rPr lang="en-US" b="1" dirty="0" smtClean="0"/>
              <a:t>New Jersey</a:t>
            </a:r>
          </a:p>
          <a:p>
            <a:pPr lvl="1"/>
            <a:r>
              <a:rPr lang="en-US" b="1" dirty="0" smtClean="0"/>
              <a:t>California</a:t>
            </a:r>
          </a:p>
          <a:p>
            <a:pPr lvl="1"/>
            <a:r>
              <a:rPr lang="en-US" b="1" dirty="0" smtClean="0"/>
              <a:t>New York</a:t>
            </a:r>
          </a:p>
          <a:p>
            <a:pPr lvl="1"/>
            <a:r>
              <a:rPr lang="en-US" b="1" dirty="0" smtClean="0"/>
              <a:t>Hawaii</a:t>
            </a:r>
          </a:p>
          <a:p>
            <a:pPr lvl="1"/>
            <a:r>
              <a:rPr lang="en-US" b="1" dirty="0" smtClean="0"/>
              <a:t>Commonwealth of Puerto Rico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201" y="3200005"/>
            <a:ext cx="4606367" cy="25878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4234" y="6164331"/>
            <a:ext cx="693669" cy="69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1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TO APPLY</a:t>
            </a:r>
            <a:br>
              <a:rPr lang="en-US" b="1" dirty="0" smtClean="0"/>
            </a:br>
            <a:r>
              <a:rPr lang="en-US" b="1" dirty="0" smtClean="0"/>
              <a:t>3 OPTIONS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0132" y="2922309"/>
            <a:ext cx="8729221" cy="3186261"/>
          </a:xfrm>
        </p:spPr>
        <p:txBody>
          <a:bodyPr>
            <a:no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Apply online at:   </a:t>
            </a:r>
            <a:r>
              <a:rPr lang="en-US" sz="4000" b="1" dirty="0" smtClean="0">
                <a:hlinkClick r:id="rId2"/>
              </a:rPr>
              <a:t>www.dlt.ri.gov/tdi</a:t>
            </a:r>
            <a:endParaRPr lang="en-US" sz="4000" b="1" dirty="0" smtClean="0"/>
          </a:p>
          <a:p>
            <a:pPr marL="457200" indent="-457200">
              <a:buAutoNum type="arabicPeriod"/>
            </a:pPr>
            <a:r>
              <a:rPr lang="en-US" sz="2800" b="1" dirty="0" smtClean="0"/>
              <a:t>Download application from website and mail to TDI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Request application by phone by calling</a:t>
            </a:r>
          </a:p>
          <a:p>
            <a:pPr marL="0" indent="0">
              <a:buNone/>
            </a:pPr>
            <a:r>
              <a:rPr lang="en-US" sz="2800" b="1" dirty="0" smtClean="0"/>
              <a:t>      (401) 462-8420 and select option #1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277" y="3965444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8947" y="6254577"/>
            <a:ext cx="668955" cy="668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TDI PROGRAM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291" y="2620652"/>
            <a:ext cx="10161306" cy="3542344"/>
          </a:xfrm>
        </p:spPr>
        <p:txBody>
          <a:bodyPr>
            <a:normAutofit/>
          </a:bodyPr>
          <a:lstStyle/>
          <a:p>
            <a:r>
              <a:rPr lang="en-US" b="1" dirty="0" smtClean="0"/>
              <a:t>Program is entirely funded by employee contributions:</a:t>
            </a:r>
          </a:p>
          <a:p>
            <a:pPr marL="742950" lvl="2"/>
            <a:r>
              <a:rPr lang="en-US" b="1" dirty="0"/>
              <a:t>No state funds are used to support TDI</a:t>
            </a:r>
          </a:p>
          <a:p>
            <a:pPr marL="0" indent="0">
              <a:buNone/>
            </a:pPr>
            <a:endParaRPr lang="en-US" sz="1100" b="1" dirty="0"/>
          </a:p>
          <a:p>
            <a:r>
              <a:rPr lang="en-US" b="1" dirty="0" smtClean="0"/>
              <a:t>1.2% of taxable wage base of $66,300</a:t>
            </a:r>
          </a:p>
          <a:p>
            <a:r>
              <a:rPr lang="en-US" b="1" dirty="0" smtClean="0"/>
              <a:t>2016, maximum tax contribution is $795 (per year)</a:t>
            </a:r>
          </a:p>
          <a:p>
            <a:pPr marL="0" indent="0">
              <a:buNone/>
            </a:pPr>
            <a:endParaRPr lang="en-US" sz="1000" b="1" dirty="0"/>
          </a:p>
          <a:p>
            <a:r>
              <a:rPr lang="en-US" b="1" dirty="0" smtClean="0"/>
              <a:t>Claimants </a:t>
            </a:r>
            <a:r>
              <a:rPr lang="en-US" b="1" u="sng" dirty="0" smtClean="0"/>
              <a:t>may</a:t>
            </a:r>
            <a:r>
              <a:rPr lang="en-US" b="1" dirty="0" smtClean="0"/>
              <a:t> collect for up to a maximum of 30 weeks during a benefit year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0257" y="2899719"/>
            <a:ext cx="2682853" cy="171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363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695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TDI PROGRAM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00" y="2556931"/>
            <a:ext cx="10412690" cy="3485649"/>
          </a:xfrm>
        </p:spPr>
        <p:txBody>
          <a:bodyPr>
            <a:normAutofit/>
          </a:bodyPr>
          <a:lstStyle/>
          <a:p>
            <a:r>
              <a:rPr lang="en-US" b="1" dirty="0" smtClean="0"/>
              <a:t>Utilize “Official Disability Guidelines” software to verify disability durations</a:t>
            </a:r>
          </a:p>
          <a:p>
            <a:r>
              <a:rPr lang="en-US" b="1" dirty="0" smtClean="0"/>
              <a:t>TDI has three (3) registered nurses and a consulting physician to maintain program integrity</a:t>
            </a:r>
          </a:p>
          <a:p>
            <a:r>
              <a:rPr lang="en-US" b="1" dirty="0" smtClean="0"/>
              <a:t>TDI works closely with Dept. of Health and Bureau of Audits regarding frequent multiple claim trends and excessive medical durations</a:t>
            </a:r>
          </a:p>
          <a:p>
            <a:r>
              <a:rPr lang="en-US" b="1" dirty="0" smtClean="0"/>
              <a:t>Refer cases to the Fraud Unit for investigations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649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94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183244"/>
            <a:ext cx="9601196" cy="68629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TEMPORARY CAREGIVER INSURANCE (TCI)</a:t>
            </a: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3571" y="2442621"/>
            <a:ext cx="10711737" cy="1808102"/>
          </a:xfrm>
        </p:spPr>
        <p:txBody>
          <a:bodyPr/>
          <a:lstStyle/>
          <a:p>
            <a:r>
              <a:rPr lang="en-US" b="1" dirty="0" smtClean="0"/>
              <a:t>Effective January 5, 2014, administered by the Temporary Disability Insurance (TDI) division of the RI Dept. of Labor and Training</a:t>
            </a:r>
            <a:endParaRPr lang="en-US" b="1" dirty="0"/>
          </a:p>
          <a:p>
            <a:r>
              <a:rPr lang="en-US" b="1" dirty="0" smtClean="0"/>
              <a:t>TCI provides up to four weeks of benefits (approx. 60% of wages) during a 12 month period (“Benefit Year”) for workers to: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095639" y="4196947"/>
            <a:ext cx="45060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Care for a seriously ill family member</a:t>
            </a:r>
            <a:r>
              <a:rPr lang="en-US" b="1" dirty="0" smtClean="0"/>
              <a:t>,</a:t>
            </a:r>
          </a:p>
          <a:p>
            <a:endParaRPr lang="en-US" sz="300" b="1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Child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Spouse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Domestic partner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Parent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Parent-in-law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Grandparent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36763" y="4196947"/>
            <a:ext cx="864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     </a:t>
            </a:r>
            <a:r>
              <a:rPr lang="en-US" b="1" u="sng" dirty="0" smtClean="0"/>
              <a:t>or</a:t>
            </a:r>
            <a:endParaRPr lang="en-US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7485106" y="4217437"/>
            <a:ext cx="39078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Bond with a child</a:t>
            </a:r>
          </a:p>
          <a:p>
            <a:endParaRPr lang="en-US" sz="300" b="1" u="sng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Newborn child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Adopted child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 smtClean="0"/>
              <a:t>Foster child</a:t>
            </a:r>
            <a:endParaRPr lang="en-US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966" y="4032211"/>
            <a:ext cx="2050964" cy="20509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34" y="4196947"/>
            <a:ext cx="2513583" cy="17361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0887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50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0131" y="982132"/>
            <a:ext cx="10444899" cy="1303867"/>
          </a:xfrm>
        </p:spPr>
        <p:txBody>
          <a:bodyPr>
            <a:normAutofit/>
          </a:bodyPr>
          <a:lstStyle/>
          <a:p>
            <a:r>
              <a:rPr lang="en-US" b="1" dirty="0" smtClean="0"/>
              <a:t>TCI ELIGIBILITY REQUIREMENTS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302" y="2384981"/>
            <a:ext cx="9841585" cy="3770722"/>
          </a:xfrm>
        </p:spPr>
        <p:txBody>
          <a:bodyPr>
            <a:noAutofit/>
          </a:bodyPr>
          <a:lstStyle/>
          <a:p>
            <a:r>
              <a:rPr lang="en-US" b="1" dirty="0" smtClean="0"/>
              <a:t>Must be out of work for </a:t>
            </a:r>
            <a:r>
              <a:rPr lang="en-US" b="1" i="1" dirty="0" smtClean="0"/>
              <a:t>at least </a:t>
            </a:r>
            <a:r>
              <a:rPr lang="en-US" b="1" dirty="0" smtClean="0"/>
              <a:t>seven consecutive days</a:t>
            </a:r>
          </a:p>
          <a:p>
            <a:r>
              <a:rPr lang="en-US" b="1" dirty="0" smtClean="0"/>
              <a:t>Same as TDI, must meet earning requirements in the base period</a:t>
            </a:r>
          </a:p>
          <a:p>
            <a:pPr lvl="1"/>
            <a:r>
              <a:rPr lang="en-US" sz="2400" b="1" dirty="0" smtClean="0"/>
              <a:t>First four of last five completed calendar quarters</a:t>
            </a:r>
          </a:p>
          <a:p>
            <a:pPr lvl="1"/>
            <a:r>
              <a:rPr lang="en-US" sz="2400" b="1" dirty="0" smtClean="0"/>
              <a:t>Last four completed quarters</a:t>
            </a:r>
          </a:p>
          <a:p>
            <a:r>
              <a:rPr lang="en-US" b="1" dirty="0" smtClean="0"/>
              <a:t>Caregiver: claims require medical evidence of serious illness</a:t>
            </a:r>
          </a:p>
          <a:p>
            <a:r>
              <a:rPr lang="en-US" b="1" dirty="0" smtClean="0"/>
              <a:t>Bonding: claims require proof of child/parent relationship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5552" y="3563332"/>
            <a:ext cx="2683896" cy="26814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9448" y="6244827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713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HOW TO APPLY FOR TCI</a:t>
            </a:r>
            <a:br>
              <a:rPr lang="en-US" b="1" dirty="0" smtClean="0"/>
            </a:br>
            <a:r>
              <a:rPr lang="en-US" sz="2400" dirty="0" smtClean="0"/>
              <a:t>(same methods as TDI)</a:t>
            </a:r>
            <a:endParaRPr lang="en-US" sz="24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95402" y="2817329"/>
            <a:ext cx="6825036" cy="345669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sz="2800" b="1" dirty="0" smtClean="0"/>
              <a:t>Apply online at </a:t>
            </a:r>
            <a:r>
              <a:rPr lang="en-US" sz="3600" b="1" dirty="0" smtClean="0">
                <a:hlinkClick r:id="rId2"/>
              </a:rPr>
              <a:t>www.dlt.ri.gov/tdi</a:t>
            </a:r>
            <a:endParaRPr lang="en-US" sz="3600" b="1" dirty="0" smtClean="0"/>
          </a:p>
          <a:p>
            <a:pPr marL="457200" indent="-457200">
              <a:buAutoNum type="arabicPeriod"/>
            </a:pPr>
            <a:r>
              <a:rPr lang="en-US" sz="2800" b="1" dirty="0" smtClean="0"/>
              <a:t>Download application from website and mail to TDI</a:t>
            </a:r>
          </a:p>
          <a:p>
            <a:pPr marL="457200" indent="-457200">
              <a:buAutoNum type="arabicPeriod"/>
            </a:pPr>
            <a:r>
              <a:rPr lang="en-US" sz="2800" b="1" dirty="0" smtClean="0"/>
              <a:t>Request application by phone by calling (401) 462-8420 and select option #1</a:t>
            </a:r>
            <a:endParaRPr lang="en-US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438" y="2998561"/>
            <a:ext cx="2145978" cy="21459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9125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0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STEPS IN THE CLAIM PROCESS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6120" y="2460396"/>
            <a:ext cx="8465270" cy="37026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Claimant self-selects program and submits claim.</a:t>
            </a:r>
          </a:p>
          <a:p>
            <a:pPr lvl="1"/>
            <a:r>
              <a:rPr lang="en-US" b="1" dirty="0" smtClean="0"/>
              <a:t>TDI, Caregiver </a:t>
            </a:r>
            <a:r>
              <a:rPr lang="en-US" b="1" u="sng" dirty="0" smtClean="0"/>
              <a:t>or</a:t>
            </a:r>
            <a:r>
              <a:rPr lang="en-US" b="1" dirty="0" smtClean="0"/>
              <a:t> Bonding</a:t>
            </a:r>
          </a:p>
          <a:p>
            <a:r>
              <a:rPr lang="en-US" b="1" dirty="0" smtClean="0"/>
              <a:t>Based on the type of claim, eligibility documents are required:</a:t>
            </a:r>
          </a:p>
          <a:p>
            <a:pPr lvl="1"/>
            <a:r>
              <a:rPr lang="en-US" b="1" dirty="0" smtClean="0"/>
              <a:t>TDI: medical certification form is mailed to the claimant</a:t>
            </a:r>
          </a:p>
          <a:p>
            <a:pPr lvl="1"/>
            <a:r>
              <a:rPr lang="en-US" b="1" dirty="0" smtClean="0"/>
              <a:t>Caregiver: form mailed to claimant to obtain medical documentation from healthcare provider(s) of seriously ill family member</a:t>
            </a:r>
          </a:p>
          <a:p>
            <a:pPr lvl="1"/>
            <a:r>
              <a:rPr lang="en-US" b="1" dirty="0" smtClean="0"/>
              <a:t>Bonding: proof of relationship is required</a:t>
            </a:r>
          </a:p>
          <a:p>
            <a:pPr lvl="1"/>
            <a:r>
              <a:rPr lang="en-US" b="1" dirty="0" smtClean="0"/>
              <a:t>Form to employer to verify last day of employment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9353" y="4524865"/>
            <a:ext cx="1946140" cy="13668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2649" y="6162996"/>
            <a:ext cx="69500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5130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</TotalTime>
  <Words>685</Words>
  <Application>Microsoft Office PowerPoint</Application>
  <PresentationFormat>Widescreen</PresentationFormat>
  <Paragraphs>114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Arial Black</vt:lpstr>
      <vt:lpstr>Courier New</vt:lpstr>
      <vt:lpstr>Garamond</vt:lpstr>
      <vt:lpstr>Wingdings</vt:lpstr>
      <vt:lpstr>Organic</vt:lpstr>
      <vt:lpstr>Temporary Disability &amp; Temporary Caregiver Insurance</vt:lpstr>
      <vt:lpstr>TEMPORARY DISABILITY INSURANCE (TDI)</vt:lpstr>
      <vt:lpstr>TO APPLY 3 OPTIONS</vt:lpstr>
      <vt:lpstr>TDI PROGRAM HIGHLIGHTS</vt:lpstr>
      <vt:lpstr>TDI PROGRAM HIGHLIGHTS</vt:lpstr>
      <vt:lpstr>TEMPORARY CAREGIVER INSURANCE (TCI) </vt:lpstr>
      <vt:lpstr>TCI ELIGIBILITY REQUIREMENTS</vt:lpstr>
      <vt:lpstr>HOW TO APPLY FOR TCI (same methods as TDI)</vt:lpstr>
      <vt:lpstr>STEPS IN THE CLAIM PROCESS</vt:lpstr>
      <vt:lpstr>CLAIM PROCESS</vt:lpstr>
      <vt:lpstr>CLAIM PROCESS </vt:lpstr>
      <vt:lpstr>HOW IS TCI PROGRAM FUNDED?</vt:lpstr>
      <vt:lpstr>TCI PAYMENTS ARE TAXABLE BENEFITS</vt:lpstr>
      <vt:lpstr>IDENTIFYING FRAUD OR MISUSE OF TCI FUNDS</vt:lpstr>
      <vt:lpstr>TCI FACTS AND FIGURES</vt:lpstr>
      <vt:lpstr>QUESTIONS?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Temporary Disability &amp; Temporary Caregiver Insurance</dc:title>
  <dc:creator>Costello, Rebecca (DLT)</dc:creator>
  <cp:lastModifiedBy>Casimiro, Fernanda (DLT)</cp:lastModifiedBy>
  <cp:revision>14</cp:revision>
  <dcterms:created xsi:type="dcterms:W3CDTF">2016-12-06T14:23:12Z</dcterms:created>
  <dcterms:modified xsi:type="dcterms:W3CDTF">2016-12-08T17:43:41Z</dcterms:modified>
</cp:coreProperties>
</file>