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59" r:id="rId5"/>
    <p:sldId id="260" r:id="rId6"/>
    <p:sldId id="262" r:id="rId7"/>
    <p:sldId id="257" r:id="rId8"/>
    <p:sldId id="263" r:id="rId9"/>
    <p:sldId id="264" r:id="rId10"/>
    <p:sldId id="266" r:id="rId11"/>
    <p:sldId id="267" r:id="rId12"/>
    <p:sldId id="265"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74132-A311-C347-9FAA-5AADAB33FF8A}"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2582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74132-A311-C347-9FAA-5AADAB33FF8A}"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144143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74132-A311-C347-9FAA-5AADAB33FF8A}"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146707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74132-A311-C347-9FAA-5AADAB33FF8A}"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303259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74132-A311-C347-9FAA-5AADAB33FF8A}"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332230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74132-A311-C347-9FAA-5AADAB33FF8A}"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338514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74132-A311-C347-9FAA-5AADAB33FF8A}" type="datetimeFigureOut">
              <a:rPr lang="en-US" smtClean="0"/>
              <a:t>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213614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74132-A311-C347-9FAA-5AADAB33FF8A}" type="datetimeFigureOut">
              <a:rPr lang="en-US" smtClean="0"/>
              <a:t>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182009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74132-A311-C347-9FAA-5AADAB33FF8A}" type="datetimeFigureOut">
              <a:rPr lang="en-US" smtClean="0"/>
              <a:t>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203798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74132-A311-C347-9FAA-5AADAB33FF8A}"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290856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74132-A311-C347-9FAA-5AADAB33FF8A}"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3D89-FD41-BC4D-9ABC-60CC99B045F1}" type="slidenum">
              <a:rPr lang="en-US" smtClean="0"/>
              <a:t>‹#›</a:t>
            </a:fld>
            <a:endParaRPr lang="en-US"/>
          </a:p>
        </p:txBody>
      </p:sp>
    </p:spTree>
    <p:extLst>
      <p:ext uri="{BB962C8B-B14F-4D97-AF65-F5344CB8AC3E}">
        <p14:creationId xmlns:p14="http://schemas.microsoft.com/office/powerpoint/2010/main" val="15692941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74132-A311-C347-9FAA-5AADAB33FF8A}" type="datetimeFigureOut">
              <a:rPr lang="en-US" smtClean="0"/>
              <a:t>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D3D89-FD41-BC4D-9ABC-60CC99B045F1}" type="slidenum">
              <a:rPr lang="en-US" smtClean="0"/>
              <a:t>‹#›</a:t>
            </a:fld>
            <a:endParaRPr lang="en-US"/>
          </a:p>
        </p:txBody>
      </p:sp>
    </p:spTree>
    <p:extLst>
      <p:ext uri="{BB962C8B-B14F-4D97-AF65-F5344CB8AC3E}">
        <p14:creationId xmlns:p14="http://schemas.microsoft.com/office/powerpoint/2010/main" val="419289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PAID FAMILY LEAVE</a:t>
            </a:r>
            <a:br>
              <a:rPr lang="en-US" dirty="0" smtClean="0"/>
            </a:br>
            <a:endParaRPr lang="en-US" dirty="0"/>
          </a:p>
        </p:txBody>
      </p:sp>
      <p:sp>
        <p:nvSpPr>
          <p:cNvPr id="3" name="Subtitle 2"/>
          <p:cNvSpPr>
            <a:spLocks noGrp="1"/>
          </p:cNvSpPr>
          <p:nvPr>
            <p:ph type="subTitle" idx="1"/>
          </p:nvPr>
        </p:nvSpPr>
        <p:spPr/>
        <p:txBody>
          <a:bodyPr/>
          <a:lstStyle/>
          <a:p>
            <a:r>
              <a:rPr lang="en-US" dirty="0" smtClean="0"/>
              <a:t>Strategies for Outreach and Education</a:t>
            </a:r>
            <a:endParaRPr lang="en-US" dirty="0"/>
          </a:p>
        </p:txBody>
      </p:sp>
    </p:spTree>
    <p:extLst>
      <p:ext uri="{BB962C8B-B14F-4D97-AF65-F5344CB8AC3E}">
        <p14:creationId xmlns:p14="http://schemas.microsoft.com/office/powerpoint/2010/main" val="182738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lstStyle/>
          <a:p>
            <a:r>
              <a:rPr lang="en-US" dirty="0" smtClean="0"/>
              <a:t>Outreach and education have to be an essential part of any paid family leave program – as important as other policy points</a:t>
            </a:r>
          </a:p>
          <a:p>
            <a:r>
              <a:rPr lang="en-US" dirty="0" smtClean="0"/>
              <a:t>Important to include dollars for conducting a campaign </a:t>
            </a:r>
          </a:p>
          <a:p>
            <a:r>
              <a:rPr lang="en-US" dirty="0" smtClean="0"/>
              <a:t>Important to include specifics on how outreach and education will be done</a:t>
            </a:r>
          </a:p>
          <a:p>
            <a:r>
              <a:rPr lang="en-US" dirty="0" smtClean="0"/>
              <a:t>A good state website is not enough </a:t>
            </a:r>
            <a:endParaRPr lang="en-US" dirty="0"/>
          </a:p>
        </p:txBody>
      </p:sp>
    </p:spTree>
    <p:extLst>
      <p:ext uri="{BB962C8B-B14F-4D97-AF65-F5344CB8AC3E}">
        <p14:creationId xmlns:p14="http://schemas.microsoft.com/office/powerpoint/2010/main" val="275699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Language for Inclusion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Requirement of public education: </a:t>
            </a:r>
            <a:r>
              <a:rPr lang="en-US" dirty="0" smtClean="0"/>
              <a:t>The </a:t>
            </a:r>
            <a:r>
              <a:rPr lang="en-US" dirty="0"/>
              <a:t>Department shall conduct a public education campaign to inform workers and employers regarding the availability of family and medical leave insurance benefits.  </a:t>
            </a:r>
            <a:endParaRPr lang="en-US" dirty="0" smtClean="0"/>
          </a:p>
          <a:p>
            <a:r>
              <a:rPr lang="en-US" b="1" dirty="0" smtClean="0"/>
              <a:t>Requirement of funding: </a:t>
            </a:r>
            <a:r>
              <a:rPr lang="en-US" dirty="0" smtClean="0"/>
              <a:t>The </a:t>
            </a:r>
            <a:r>
              <a:rPr lang="en-US" dirty="0"/>
              <a:t>Department may use [X%] of the funds collected for the family and medical leave insurance benefits program in a given year to pay for the public education program. </a:t>
            </a:r>
            <a:endParaRPr lang="en-US" dirty="0" smtClean="0"/>
          </a:p>
          <a:p>
            <a:r>
              <a:rPr lang="en-US" b="1" dirty="0" smtClean="0"/>
              <a:t>Requirement of multiple languages.  </a:t>
            </a:r>
            <a:r>
              <a:rPr lang="en-US" dirty="0" smtClean="0"/>
              <a:t>Outreach </a:t>
            </a:r>
            <a:r>
              <a:rPr lang="en-US" dirty="0"/>
              <a:t>information shall be available in English, [X, X,] and other languages spoken by more than [X%] of the state’s population.</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00532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to Look at How People Find Out About PFL and Gear Outreach </a:t>
            </a:r>
            <a:endParaRPr lang="en-US" dirty="0"/>
          </a:p>
        </p:txBody>
      </p:sp>
      <p:sp>
        <p:nvSpPr>
          <p:cNvPr id="3" name="Content Placeholder 2"/>
          <p:cNvSpPr>
            <a:spLocks noGrp="1"/>
          </p:cNvSpPr>
          <p:nvPr>
            <p:ph idx="1"/>
          </p:nvPr>
        </p:nvSpPr>
        <p:spPr/>
        <p:txBody>
          <a:bodyPr>
            <a:normAutofit lnSpcReduction="10000"/>
          </a:bodyPr>
          <a:lstStyle/>
          <a:p>
            <a:r>
              <a:rPr lang="en-US" dirty="0" smtClean="0"/>
              <a:t>Most found out from employers (43%)</a:t>
            </a:r>
          </a:p>
          <a:p>
            <a:r>
              <a:rPr lang="en-US" dirty="0" smtClean="0"/>
              <a:t>Family and friends (38%)</a:t>
            </a:r>
          </a:p>
          <a:p>
            <a:r>
              <a:rPr lang="en-US" dirty="0" smtClean="0"/>
              <a:t>Mass media sources (TV, radio, newspaper) (26%)</a:t>
            </a:r>
          </a:p>
          <a:p>
            <a:r>
              <a:rPr lang="en-US" dirty="0" smtClean="0"/>
              <a:t>Only 20% said they would go to the state website for information</a:t>
            </a:r>
          </a:p>
          <a:p>
            <a:r>
              <a:rPr lang="en-US" dirty="0" smtClean="0"/>
              <a:t>Other studies showed medical providers as sources</a:t>
            </a:r>
          </a:p>
          <a:p>
            <a:pPr marL="457200" lvl="1" indent="0">
              <a:buNone/>
            </a:pPr>
            <a:r>
              <a:rPr lang="en-US" sz="1400" dirty="0" smtClean="0"/>
              <a:t>Source:  Employment Development Department, State of California, Paid Family Leave Awareness Survey Project Data Report (August, 2016)</a:t>
            </a:r>
          </a:p>
          <a:p>
            <a:pPr marL="457200" lvl="1" indent="0">
              <a:buNone/>
            </a:pPr>
            <a:endParaRPr lang="en-US" sz="1400" dirty="0" smtClean="0"/>
          </a:p>
          <a:p>
            <a:endParaRPr lang="en-US" dirty="0"/>
          </a:p>
        </p:txBody>
      </p:sp>
    </p:spTree>
    <p:extLst>
      <p:ext uri="{BB962C8B-B14F-4D97-AF65-F5344CB8AC3E}">
        <p14:creationId xmlns:p14="http://schemas.microsoft.com/office/powerpoint/2010/main" val="1281206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Need Outreach Plan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Need to include those who workers look to for information, trusted sources like medical providers, social service providers, community service groups, unions as well as employers</a:t>
            </a:r>
          </a:p>
          <a:p>
            <a:r>
              <a:rPr lang="en-US" dirty="0" smtClean="0"/>
              <a:t>Need buy in and training of these sources</a:t>
            </a:r>
          </a:p>
          <a:p>
            <a:r>
              <a:rPr lang="en-US" dirty="0" smtClean="0"/>
              <a:t>Need to do outreach beyond the first year of the program; California experience – dedicated funding for first year and good uptake during that year but then fall off</a:t>
            </a:r>
          </a:p>
          <a:p>
            <a:r>
              <a:rPr lang="en-US" dirty="0" smtClean="0"/>
              <a:t>Need clearly readable information</a:t>
            </a:r>
          </a:p>
          <a:p>
            <a:r>
              <a:rPr lang="en-US" dirty="0" smtClean="0"/>
              <a:t>Need information in multiple languages</a:t>
            </a:r>
          </a:p>
          <a:p>
            <a:r>
              <a:rPr lang="en-US" dirty="0" smtClean="0"/>
              <a:t>Essential to communicate step by step process for accessing benefits</a:t>
            </a:r>
          </a:p>
        </p:txBody>
      </p:sp>
    </p:spTree>
    <p:extLst>
      <p:ext uri="{BB962C8B-B14F-4D97-AF65-F5344CB8AC3E}">
        <p14:creationId xmlns:p14="http://schemas.microsoft.com/office/powerpoint/2010/main" val="416946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a:bodyPr>
          <a:lstStyle/>
          <a:p>
            <a:r>
              <a:rPr lang="en-US" dirty="0" smtClean="0"/>
              <a:t>Need to build in evaluation of the program</a:t>
            </a:r>
          </a:p>
          <a:p>
            <a:r>
              <a:rPr lang="en-US" dirty="0"/>
              <a:t>N</a:t>
            </a:r>
            <a:r>
              <a:rPr lang="en-US" dirty="0" smtClean="0"/>
              <a:t>eed to analyze public knowledge of program</a:t>
            </a:r>
          </a:p>
          <a:p>
            <a:r>
              <a:rPr lang="en-US" dirty="0" smtClean="0"/>
              <a:t>Need to look at differentials in access to paid family leave</a:t>
            </a:r>
          </a:p>
          <a:p>
            <a:r>
              <a:rPr lang="en-US" dirty="0" smtClean="0"/>
              <a:t>Need to analyze where gaps in information </a:t>
            </a:r>
            <a:r>
              <a:rPr lang="en-US" smtClean="0"/>
              <a:t>are </a:t>
            </a:r>
          </a:p>
          <a:p>
            <a:r>
              <a:rPr lang="en-US" smtClean="0"/>
              <a:t>Need </a:t>
            </a:r>
            <a:r>
              <a:rPr lang="en-US" dirty="0" smtClean="0"/>
              <a:t>to assess outreach strategies to see what is working</a:t>
            </a:r>
            <a:endParaRPr lang="en-US" dirty="0"/>
          </a:p>
        </p:txBody>
      </p:sp>
    </p:spTree>
    <p:extLst>
      <p:ext uri="{BB962C8B-B14F-4D97-AF65-F5344CB8AC3E}">
        <p14:creationId xmlns:p14="http://schemas.microsoft.com/office/powerpoint/2010/main" val="247733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Rights to Family Leave</a:t>
            </a:r>
            <a:endParaRPr lang="en-US" dirty="0"/>
          </a:p>
        </p:txBody>
      </p:sp>
      <p:sp>
        <p:nvSpPr>
          <p:cNvPr id="3" name="Content Placeholder 2"/>
          <p:cNvSpPr>
            <a:spLocks noGrp="1"/>
          </p:cNvSpPr>
          <p:nvPr>
            <p:ph idx="1"/>
          </p:nvPr>
        </p:nvSpPr>
        <p:spPr/>
        <p:txBody>
          <a:bodyPr/>
          <a:lstStyle/>
          <a:p>
            <a:pPr marL="0" indent="0">
              <a:buFont typeface="Wingdings 2" charset="0"/>
              <a:buNone/>
              <a:defRPr/>
            </a:pPr>
            <a:r>
              <a:rPr lang="en-US" sz="2000" dirty="0"/>
              <a:t>If you need to take time off from work because there is a new child in the family or you need to care for a seriously ill family member, what rights do you have?</a:t>
            </a:r>
          </a:p>
          <a:p>
            <a:pPr>
              <a:defRPr/>
            </a:pPr>
            <a:r>
              <a:rPr lang="en-US" sz="2000" dirty="0"/>
              <a:t>Under the Federal Family and Medical Leave Act, some workers in the US have the right to take up to 12 weeks of leave and be guaranteed their job back BUT there are large holes in the FMLA:</a:t>
            </a:r>
          </a:p>
          <a:p>
            <a:pPr lvl="1">
              <a:defRPr/>
            </a:pPr>
            <a:r>
              <a:rPr lang="en-US" sz="2000" dirty="0"/>
              <a:t>It only applies to workplaces with 50 or more employees</a:t>
            </a:r>
          </a:p>
          <a:p>
            <a:pPr lvl="1">
              <a:defRPr/>
            </a:pPr>
            <a:r>
              <a:rPr lang="en-US" sz="2000" dirty="0"/>
              <a:t>It only applies if you have worked 1250 hours in a year</a:t>
            </a:r>
          </a:p>
          <a:p>
            <a:pPr lvl="1">
              <a:defRPr/>
            </a:pPr>
            <a:r>
              <a:rPr lang="en-US" sz="2000" dirty="0"/>
              <a:t>IT IS UNPAID</a:t>
            </a:r>
          </a:p>
        </p:txBody>
      </p:sp>
    </p:spTree>
    <p:extLst>
      <p:ext uri="{BB962C8B-B14F-4D97-AF65-F5344CB8AC3E}">
        <p14:creationId xmlns:p14="http://schemas.microsoft.com/office/powerpoint/2010/main" val="201652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Paid Family Leave In the States:  Current Overview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three states with paid family leave programs that were added to their disability leave programs:  California (effective 2004 ); New Jersey (eff. 2009); Rhode Island (eff. 2014). </a:t>
            </a:r>
          </a:p>
          <a:p>
            <a:r>
              <a:rPr lang="en-US" dirty="0" smtClean="0"/>
              <a:t>New York passed paid family leave as an addition to their disability program in April 2016; goes into effect January 2018</a:t>
            </a:r>
          </a:p>
          <a:p>
            <a:r>
              <a:rPr lang="en-US" dirty="0" smtClean="0"/>
              <a:t>Other than Hawaii no other states have disability programs on which to build paid family leave </a:t>
            </a:r>
          </a:p>
          <a:p>
            <a:r>
              <a:rPr lang="en-US" dirty="0" smtClean="0"/>
              <a:t>New states will be more challenging – but on Tuesday Washington DC passed paid family leave!!</a:t>
            </a:r>
            <a:endParaRPr lang="en-US" dirty="0"/>
          </a:p>
        </p:txBody>
      </p:sp>
    </p:spTree>
    <p:extLst>
      <p:ext uri="{BB962C8B-B14F-4D97-AF65-F5344CB8AC3E}">
        <p14:creationId xmlns:p14="http://schemas.microsoft.com/office/powerpoint/2010/main" val="60356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Family Leave Programs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programs are universal among private employers</a:t>
            </a:r>
          </a:p>
          <a:p>
            <a:r>
              <a:rPr lang="en-US" dirty="0" smtClean="0"/>
              <a:t>All programs cover bonding with a new child for both mothers and fathers, for </a:t>
            </a:r>
            <a:r>
              <a:rPr lang="en-US" dirty="0" err="1" smtClean="0"/>
              <a:t>adopteds</a:t>
            </a:r>
            <a:r>
              <a:rPr lang="en-US" dirty="0" smtClean="0"/>
              <a:t> as well as birth parents</a:t>
            </a:r>
          </a:p>
          <a:p>
            <a:r>
              <a:rPr lang="en-US" dirty="0" smtClean="0"/>
              <a:t>All programs cover care for a seriously ill family member</a:t>
            </a:r>
          </a:p>
          <a:p>
            <a:r>
              <a:rPr lang="en-US" dirty="0" smtClean="0"/>
              <a:t>All programs are insurance programs funded by payroll deductions from employees (except Washington DC which is employer paid)</a:t>
            </a:r>
            <a:endParaRPr lang="en-US" dirty="0"/>
          </a:p>
        </p:txBody>
      </p:sp>
    </p:spTree>
    <p:extLst>
      <p:ext uri="{BB962C8B-B14F-4D97-AF65-F5344CB8AC3E}">
        <p14:creationId xmlns:p14="http://schemas.microsoft.com/office/powerpoint/2010/main" val="315960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Amount of leave, benefit levels, job protection vary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 and NJ provide 6 weeks of paid family leave; RI provides 4 weeks (</a:t>
            </a:r>
            <a:r>
              <a:rPr lang="en-US" sz="1700" dirty="0" smtClean="0"/>
              <a:t>CA provides 52 weeks of medical leave; NJ provides 26 weeks of medical leave; RI up to 30x weekly benefit rate</a:t>
            </a:r>
            <a:r>
              <a:rPr lang="en-US" dirty="0" smtClean="0"/>
              <a:t>)</a:t>
            </a:r>
          </a:p>
          <a:p>
            <a:r>
              <a:rPr lang="en-US" dirty="0" smtClean="0"/>
              <a:t>NY will provide 12 weeks of paid family leave when fully phased in (</a:t>
            </a:r>
            <a:r>
              <a:rPr lang="en-US" sz="1700" dirty="0" smtClean="0"/>
              <a:t>26 weeks of medical leave</a:t>
            </a:r>
            <a:r>
              <a:rPr lang="en-US" dirty="0" smtClean="0"/>
              <a:t>)</a:t>
            </a:r>
          </a:p>
          <a:p>
            <a:r>
              <a:rPr lang="en-US" dirty="0" smtClean="0"/>
              <a:t>DC will provide 8 weeks for parental leave, 6 weeks for family leave and 2 weeks for own medical leave</a:t>
            </a:r>
          </a:p>
          <a:p>
            <a:r>
              <a:rPr lang="en-US" dirty="0" smtClean="0"/>
              <a:t>CA, NJ and DC provide no additional job protection beyond the FMLA (which fails to cover 40% of workers); RI and NY provide full job protection for all those receiving paid family leave benefits</a:t>
            </a:r>
          </a:p>
          <a:p>
            <a:endParaRPr lang="en-US" dirty="0"/>
          </a:p>
        </p:txBody>
      </p:sp>
    </p:spTree>
    <p:extLst>
      <p:ext uri="{BB962C8B-B14F-4D97-AF65-F5344CB8AC3E}">
        <p14:creationId xmlns:p14="http://schemas.microsoft.com/office/powerpoint/2010/main" val="375722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News…</a:t>
            </a:r>
            <a:endParaRPr lang="en-US" dirty="0"/>
          </a:p>
        </p:txBody>
      </p:sp>
      <p:sp>
        <p:nvSpPr>
          <p:cNvPr id="3" name="Content Placeholder 2"/>
          <p:cNvSpPr>
            <a:spLocks noGrp="1"/>
          </p:cNvSpPr>
          <p:nvPr>
            <p:ph idx="1"/>
          </p:nvPr>
        </p:nvSpPr>
        <p:spPr/>
        <p:txBody>
          <a:bodyPr>
            <a:normAutofit fontScale="25000" lnSpcReduction="20000"/>
          </a:bodyPr>
          <a:lstStyle/>
          <a:p>
            <a:r>
              <a:rPr lang="en-US" sz="7400" dirty="0" smtClean="0"/>
              <a:t>Paid family leave helps families</a:t>
            </a:r>
          </a:p>
          <a:p>
            <a:r>
              <a:rPr lang="en-US" sz="7400" dirty="0" smtClean="0"/>
              <a:t>In CA in first 10 years, 1.8 </a:t>
            </a:r>
            <a:r>
              <a:rPr lang="en-US" sz="7400" dirty="0"/>
              <a:t>million PFL claims </a:t>
            </a:r>
            <a:r>
              <a:rPr lang="en-US" sz="7400" dirty="0" smtClean="0"/>
              <a:t>were processed for </a:t>
            </a:r>
            <a:r>
              <a:rPr lang="en-US" sz="7400" dirty="0"/>
              <a:t>$4.6 billion in benefit payments (</a:t>
            </a:r>
            <a:r>
              <a:rPr lang="en-US" sz="7400" dirty="0" smtClean="0"/>
              <a:t>90</a:t>
            </a:r>
            <a:r>
              <a:rPr lang="en-US" sz="7400" dirty="0"/>
              <a:t>% of claims for bonding and 10% for </a:t>
            </a:r>
            <a:r>
              <a:rPr lang="en-US" sz="7400" dirty="0" smtClean="0"/>
              <a:t>family care) with positive effects on:</a:t>
            </a:r>
          </a:p>
          <a:p>
            <a:pPr lvl="1"/>
            <a:r>
              <a:rPr lang="en-US" sz="7400" dirty="0" smtClean="0"/>
              <a:t>Ability </a:t>
            </a:r>
            <a:r>
              <a:rPr lang="en-US" sz="7400" dirty="0"/>
              <a:t>to care for a new baby or adopted child. </a:t>
            </a:r>
            <a:endParaRPr lang="en-US" sz="7400" dirty="0" smtClean="0"/>
          </a:p>
          <a:p>
            <a:pPr lvl="1"/>
            <a:r>
              <a:rPr lang="en-US" sz="7400" dirty="0" smtClean="0"/>
              <a:t>Ability </a:t>
            </a:r>
            <a:r>
              <a:rPr lang="en-US" sz="7400" dirty="0"/>
              <a:t>to arrange child care compared to 49 percent of those who did not use PFL. </a:t>
            </a:r>
            <a:endParaRPr lang="en-US" sz="7400" dirty="0" smtClean="0"/>
          </a:p>
          <a:p>
            <a:pPr lvl="1"/>
            <a:r>
              <a:rPr lang="en-US" sz="7400" dirty="0" smtClean="0"/>
              <a:t>Ability to breast feed lengthening duration of breastfeeding for low wage and higher earning mothers</a:t>
            </a:r>
          </a:p>
          <a:p>
            <a:pPr lvl="1"/>
            <a:r>
              <a:rPr lang="en-US" sz="7400" dirty="0" smtClean="0"/>
              <a:t>Increased male bonding leaves – claims by men for bonding doubled in ten years in CA</a:t>
            </a:r>
          </a:p>
          <a:p>
            <a:pPr lvl="1"/>
            <a:r>
              <a:rPr lang="en-US" sz="7400" dirty="0" smtClean="0"/>
              <a:t>Use </a:t>
            </a:r>
            <a:r>
              <a:rPr lang="en-US" sz="7400" dirty="0"/>
              <a:t>of PFL has increased the likelihood of mothers returning to work after child birth. </a:t>
            </a:r>
          </a:p>
          <a:p>
            <a:pPr lvl="1"/>
            <a:endParaRPr lang="en-US" sz="4200" dirty="0" smtClean="0"/>
          </a:p>
          <a:p>
            <a:pPr lvl="1"/>
            <a:endParaRPr lang="en-US" dirty="0" smtClean="0"/>
          </a:p>
          <a:p>
            <a:pPr marL="0" indent="0">
              <a:buNone/>
            </a:pPr>
            <a:r>
              <a:rPr lang="en-US" sz="2100" dirty="0" smtClean="0"/>
              <a:t>Sources:  Eileen </a:t>
            </a:r>
            <a:r>
              <a:rPr lang="en-US" sz="2100" dirty="0" err="1" smtClean="0"/>
              <a:t>Appelbaum</a:t>
            </a:r>
            <a:r>
              <a:rPr lang="en-US" sz="2100" dirty="0" smtClean="0"/>
              <a:t> and Ruth Milkman, Leaves That Pay (2011); Employment Development Department, State of California, </a:t>
            </a:r>
            <a:r>
              <a:rPr lang="en-US" sz="2200" dirty="0" smtClean="0"/>
              <a:t>Paid </a:t>
            </a:r>
            <a:r>
              <a:rPr lang="en-US" sz="2200" dirty="0"/>
              <a:t>Family Leave Market Research </a:t>
            </a:r>
            <a:r>
              <a:rPr lang="en-US" sz="2200" dirty="0" smtClean="0"/>
              <a:t>(July 2015; rev December 14, 2015)</a:t>
            </a:r>
            <a:endParaRPr lang="en-US" sz="2200" dirty="0"/>
          </a:p>
          <a:p>
            <a:endParaRPr lang="en-US" sz="2100" dirty="0"/>
          </a:p>
        </p:txBody>
      </p:sp>
    </p:spTree>
    <p:extLst>
      <p:ext uri="{BB962C8B-B14F-4D97-AF65-F5344CB8AC3E}">
        <p14:creationId xmlns:p14="http://schemas.microsoft.com/office/powerpoint/2010/main" val="116319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MAJOR PROBLEM:  </a:t>
            </a:r>
            <a:br>
              <a:rPr lang="en-US" dirty="0" smtClean="0"/>
            </a:br>
            <a:r>
              <a:rPr lang="en-US" dirty="0" smtClean="0"/>
              <a:t>Lack of Awareness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Studies in CA where the paid family leave program has been in effect for over 10 years found of those eligible for the program 74% with a qualifying event did not apply</a:t>
            </a:r>
          </a:p>
          <a:p>
            <a:r>
              <a:rPr lang="en-US" dirty="0" smtClean="0"/>
              <a:t>Major reason for not applying – lack of knowledge about the program (52%) and lack of knowledge that they had paid for it (35%)</a:t>
            </a:r>
          </a:p>
          <a:p>
            <a:r>
              <a:rPr lang="en-US" dirty="0" smtClean="0"/>
              <a:t> Lower wage workers less likely to know about the program than higher wage workers</a:t>
            </a:r>
          </a:p>
          <a:p>
            <a:pPr marL="0" indent="0">
              <a:buNone/>
            </a:pPr>
            <a:r>
              <a:rPr lang="en-US" sz="1500" dirty="0" smtClean="0"/>
              <a:t>Source:  Employment Development Department, State of California, Paid Family Leave Awareness Survey Project Data Report (August, 2016)</a:t>
            </a:r>
          </a:p>
        </p:txBody>
      </p:sp>
    </p:spTree>
    <p:extLst>
      <p:ext uri="{BB962C8B-B14F-4D97-AF65-F5344CB8AC3E}">
        <p14:creationId xmlns:p14="http://schemas.microsoft.com/office/powerpoint/2010/main" val="240989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Likely to Know About PFL</a:t>
            </a:r>
            <a:endParaRPr lang="en-US" dirty="0"/>
          </a:p>
        </p:txBody>
      </p:sp>
      <p:sp>
        <p:nvSpPr>
          <p:cNvPr id="3" name="Content Placeholder 2"/>
          <p:cNvSpPr>
            <a:spLocks noGrp="1"/>
          </p:cNvSpPr>
          <p:nvPr>
            <p:ph idx="1"/>
          </p:nvPr>
        </p:nvSpPr>
        <p:spPr/>
        <p:txBody>
          <a:bodyPr/>
          <a:lstStyle/>
          <a:p>
            <a:r>
              <a:rPr lang="en-US" dirty="0" smtClean="0"/>
              <a:t>Those with income under $50,000</a:t>
            </a:r>
          </a:p>
          <a:p>
            <a:r>
              <a:rPr lang="en-US" dirty="0" smtClean="0"/>
              <a:t>Males</a:t>
            </a:r>
          </a:p>
          <a:p>
            <a:r>
              <a:rPr lang="en-US" dirty="0" smtClean="0"/>
              <a:t>Hispanics</a:t>
            </a:r>
          </a:p>
          <a:p>
            <a:r>
              <a:rPr lang="en-US" dirty="0" smtClean="0"/>
              <a:t>Those without a college education</a:t>
            </a:r>
          </a:p>
          <a:p>
            <a:r>
              <a:rPr lang="en-US" dirty="0" smtClean="0"/>
              <a:t>Never married</a:t>
            </a:r>
          </a:p>
          <a:p>
            <a:r>
              <a:rPr lang="en-US" dirty="0" smtClean="0"/>
              <a:t>Adoptive parents</a:t>
            </a:r>
            <a:endParaRPr lang="en-US" dirty="0"/>
          </a:p>
        </p:txBody>
      </p:sp>
    </p:spTree>
    <p:extLst>
      <p:ext uri="{BB962C8B-B14F-4D97-AF65-F5344CB8AC3E}">
        <p14:creationId xmlns:p14="http://schemas.microsoft.com/office/powerpoint/2010/main" val="2054249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Knowledge of Details</a:t>
            </a:r>
            <a:endParaRPr lang="en-US" dirty="0"/>
          </a:p>
        </p:txBody>
      </p:sp>
      <p:sp>
        <p:nvSpPr>
          <p:cNvPr id="3" name="Content Placeholder 2"/>
          <p:cNvSpPr>
            <a:spLocks noGrp="1"/>
          </p:cNvSpPr>
          <p:nvPr>
            <p:ph idx="1"/>
          </p:nvPr>
        </p:nvSpPr>
        <p:spPr/>
        <p:txBody>
          <a:bodyPr/>
          <a:lstStyle/>
          <a:p>
            <a:r>
              <a:rPr lang="en-US" dirty="0" smtClean="0"/>
              <a:t>Even among those who knew the program existed in CA, lack of knowledge about:</a:t>
            </a:r>
          </a:p>
          <a:p>
            <a:pPr lvl="1"/>
            <a:r>
              <a:rPr lang="en-US" dirty="0" smtClean="0"/>
              <a:t>Length of time provided (under half)</a:t>
            </a:r>
          </a:p>
          <a:p>
            <a:pPr lvl="1"/>
            <a:r>
              <a:rPr lang="en-US" dirty="0" smtClean="0"/>
              <a:t> Amount of money provided (under half)</a:t>
            </a:r>
          </a:p>
          <a:p>
            <a:pPr lvl="1"/>
            <a:r>
              <a:rPr lang="en-US" dirty="0" smtClean="0"/>
              <a:t>How to apply (35%)</a:t>
            </a:r>
          </a:p>
          <a:p>
            <a:pPr lvl="1"/>
            <a:endParaRPr lang="en-US" dirty="0"/>
          </a:p>
          <a:p>
            <a:pPr marL="457200" lvl="1" indent="0">
              <a:buNone/>
            </a:pPr>
            <a:r>
              <a:rPr lang="en-US" sz="1400" dirty="0" smtClean="0"/>
              <a:t>Source:  Employment Development Department, State of California, Paid Family Leave Awareness Survey Project Data Report (August, 2016)</a:t>
            </a:r>
          </a:p>
          <a:p>
            <a:pPr marL="457200" lvl="1" indent="0">
              <a:buNone/>
            </a:pPr>
            <a:endParaRPr lang="en-US" sz="1400" dirty="0" smtClean="0"/>
          </a:p>
        </p:txBody>
      </p:sp>
    </p:spTree>
    <p:extLst>
      <p:ext uri="{BB962C8B-B14F-4D97-AF65-F5344CB8AC3E}">
        <p14:creationId xmlns:p14="http://schemas.microsoft.com/office/powerpoint/2010/main" val="3565978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2307</TotalTime>
  <Words>1148</Words>
  <Application>Microsoft Macintosh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PAID FAMILY LEAVE </vt:lpstr>
      <vt:lpstr>Federal Rights to Family Leave</vt:lpstr>
      <vt:lpstr>Paid Family Leave In the States:  Current Overview</vt:lpstr>
      <vt:lpstr>Current Family Leave Programs</vt:lpstr>
      <vt:lpstr>Amount of leave, benefit levels, job protection vary</vt:lpstr>
      <vt:lpstr>The Good News…</vt:lpstr>
      <vt:lpstr>BUT MAJOR PROBLEM:   Lack of Awareness </vt:lpstr>
      <vt:lpstr>Least Likely to Know About PFL</vt:lpstr>
      <vt:lpstr>Lack of Knowledge of Details</vt:lpstr>
      <vt:lpstr>What Can We Do?</vt:lpstr>
      <vt:lpstr>Model Language for Inclusion</vt:lpstr>
      <vt:lpstr>Important to Look at How People Find Out About PFL and Gear Outreach </vt:lpstr>
      <vt:lpstr>Need Outreach Plan </vt:lpstr>
      <vt:lpstr>Evaluation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PAID FAMILY LEAVE </dc:title>
  <dc:creator>Microsoft Office User</dc:creator>
  <cp:lastModifiedBy>Microsoft Office User</cp:lastModifiedBy>
  <cp:revision>16</cp:revision>
  <dcterms:created xsi:type="dcterms:W3CDTF">2016-12-05T21:46:46Z</dcterms:created>
  <dcterms:modified xsi:type="dcterms:W3CDTF">2016-12-07T23:33:49Z</dcterms:modified>
</cp:coreProperties>
</file>