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26" r:id="rId2"/>
    <p:sldMasterId id="2147483714" r:id="rId3"/>
  </p:sldMasterIdLst>
  <p:notesMasterIdLst>
    <p:notesMasterId r:id="rId22"/>
  </p:notesMasterIdLst>
  <p:handoutMasterIdLst>
    <p:handoutMasterId r:id="rId23"/>
  </p:handoutMasterIdLst>
  <p:sldIdLst>
    <p:sldId id="371" r:id="rId4"/>
    <p:sldId id="370" r:id="rId5"/>
    <p:sldId id="351" r:id="rId6"/>
    <p:sldId id="297" r:id="rId7"/>
    <p:sldId id="296" r:id="rId8"/>
    <p:sldId id="356" r:id="rId9"/>
    <p:sldId id="372" r:id="rId10"/>
    <p:sldId id="374" r:id="rId11"/>
    <p:sldId id="375" r:id="rId12"/>
    <p:sldId id="376" r:id="rId13"/>
    <p:sldId id="378" r:id="rId14"/>
    <p:sldId id="377" r:id="rId15"/>
    <p:sldId id="379" r:id="rId16"/>
    <p:sldId id="380" r:id="rId17"/>
    <p:sldId id="382" r:id="rId18"/>
    <p:sldId id="383" r:id="rId19"/>
    <p:sldId id="381" r:id="rId20"/>
    <p:sldId id="38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6" autoAdjust="0"/>
    <p:restoredTop sz="73908" autoAdjust="0"/>
  </p:normalViewPr>
  <p:slideViewPr>
    <p:cSldViewPr snapToGrid="0">
      <p:cViewPr varScale="1">
        <p:scale>
          <a:sx n="73" d="100"/>
          <a:sy n="73" d="100"/>
        </p:scale>
        <p:origin x="739" y="62"/>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dee6df8fb6461fea/TCI%20grant%20-%20shared/SURVEY%20docs/SURVEY%20DATA/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8023267708557393E-2"/>
          <c:y val="0.26207182870802093"/>
          <c:w val="0.94815115025839825"/>
          <c:h val="0.56450629643489003"/>
        </c:manualLayout>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N=</a:t>
                    </a:r>
                    <a:fld id="{EF04808F-5FB0-42A1-BC5D-B879E8537883}" type="VALUE">
                      <a:rPr lang="en-US" smtClean="0"/>
                      <a:pPr/>
                      <a:t>[VALUE]</a:t>
                    </a:fld>
                    <a:endParaRPr lang="en-US" dirty="0"/>
                  </a:p>
                  <a:p>
                    <a:r>
                      <a:rPr lang="en-US" dirty="0"/>
                      <a:t>26%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18-48AA-B1D0-428D5213DD3F}"/>
                </c:ext>
              </c:extLst>
            </c:dLbl>
            <c:dLbl>
              <c:idx val="1"/>
              <c:tx>
                <c:rich>
                  <a:bodyPr/>
                  <a:lstStyle/>
                  <a:p>
                    <a:r>
                      <a:rPr lang="en-US"/>
                      <a:t>N=</a:t>
                    </a:r>
                    <a:fld id="{F31A1F0D-2D0D-4CCE-BFD5-1A128D2FE984}" type="VALUE">
                      <a:rPr lang="en-US" smtClean="0"/>
                      <a:pPr/>
                      <a:t>[VALUE]</a:t>
                    </a:fld>
                    <a:endParaRPr lang="en-US"/>
                  </a:p>
                  <a:p>
                    <a:r>
                      <a:rPr lang="en-US"/>
                      <a:t>20%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18-48AA-B1D0-428D5213DD3F}"/>
                </c:ext>
              </c:extLst>
            </c:dLbl>
            <c:dLbl>
              <c:idx val="2"/>
              <c:tx>
                <c:rich>
                  <a:bodyPr/>
                  <a:lstStyle/>
                  <a:p>
                    <a:r>
                      <a:rPr lang="en-US"/>
                      <a:t>N=</a:t>
                    </a:r>
                    <a:fld id="{D14B6484-787C-403E-8D97-431554E1083B}" type="VALUE">
                      <a:rPr lang="en-US" smtClean="0"/>
                      <a:pPr/>
                      <a:t>[VALUE]</a:t>
                    </a:fld>
                    <a:endParaRPr lang="en-US"/>
                  </a:p>
                  <a:p>
                    <a:r>
                      <a:rPr lang="en-US"/>
                      <a:t>14%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18-48AA-B1D0-428D5213DD3F}"/>
                </c:ext>
              </c:extLst>
            </c:dLbl>
            <c:dLbl>
              <c:idx val="3"/>
              <c:tx>
                <c:rich>
                  <a:bodyPr/>
                  <a:lstStyle/>
                  <a:p>
                    <a:r>
                      <a:rPr lang="en-US"/>
                      <a:t>N=</a:t>
                    </a:r>
                    <a:fld id="{2F2666AD-230E-42FE-8335-2EF328C82062}" type="VALUE">
                      <a:rPr lang="en-US" smtClean="0"/>
                      <a:pPr/>
                      <a:t>[VALUE]</a:t>
                    </a:fld>
                    <a:endParaRPr lang="en-US"/>
                  </a:p>
                  <a:p>
                    <a:r>
                      <a:rPr lang="en-US"/>
                      <a:t>14%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18-48AA-B1D0-428D5213DD3F}"/>
                </c:ext>
              </c:extLst>
            </c:dLbl>
            <c:dLbl>
              <c:idx val="4"/>
              <c:tx>
                <c:rich>
                  <a:bodyPr/>
                  <a:lstStyle/>
                  <a:p>
                    <a:r>
                      <a:rPr lang="en-US"/>
                      <a:t>N=</a:t>
                    </a:r>
                    <a:fld id="{C7C8BD4B-C089-42DC-9817-C0256E4AFD1D}" type="VALUE">
                      <a:rPr lang="en-US" smtClean="0"/>
                      <a:pPr/>
                      <a:t>[VALUE]</a:t>
                    </a:fld>
                    <a:endParaRPr lang="en-US"/>
                  </a:p>
                  <a:p>
                    <a:r>
                      <a:rPr lang="en-US"/>
                      <a:t>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318-48AA-B1D0-428D5213DD3F}"/>
                </c:ext>
              </c:extLst>
            </c:dLbl>
            <c:dLbl>
              <c:idx val="5"/>
              <c:tx>
                <c:rich>
                  <a:bodyPr/>
                  <a:lstStyle/>
                  <a:p>
                    <a:r>
                      <a:rPr lang="en-US"/>
                      <a:t>N=</a:t>
                    </a:r>
                    <a:fld id="{0A01E0B5-F7C2-48D8-A768-FFB8ED637114}" type="VALUE">
                      <a:rPr lang="en-US" smtClean="0"/>
                      <a:pPr/>
                      <a:t>[VALUE]</a:t>
                    </a:fld>
                    <a:endParaRPr lang="en-US"/>
                  </a:p>
                  <a:p>
                    <a:r>
                      <a:rPr lang="en-US"/>
                      <a:t>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318-48AA-B1D0-428D5213DD3F}"/>
                </c:ext>
              </c:extLst>
            </c:dLbl>
            <c:dLbl>
              <c:idx val="6"/>
              <c:tx>
                <c:rich>
                  <a:bodyPr/>
                  <a:lstStyle/>
                  <a:p>
                    <a:r>
                      <a:rPr lang="en-US"/>
                      <a:t>N=</a:t>
                    </a:r>
                    <a:fld id="{875A71A6-B1DB-4297-8A35-CF8BD1BE4B52}" type="VALUE">
                      <a:rPr lang="en-US" smtClean="0"/>
                      <a:pPr/>
                      <a:t>[VALUE]</a:t>
                    </a:fld>
                    <a:endParaRPr lang="en-US"/>
                  </a:p>
                  <a:p>
                    <a:r>
                      <a:rPr lang="en-US"/>
                      <a:t>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318-48AA-B1D0-428D5213DD3F}"/>
                </c:ext>
              </c:extLst>
            </c:dLbl>
            <c:dLbl>
              <c:idx val="7"/>
              <c:tx>
                <c:rich>
                  <a:bodyPr/>
                  <a:lstStyle/>
                  <a:p>
                    <a:r>
                      <a:rPr lang="en-US"/>
                      <a:t>N=</a:t>
                    </a:r>
                    <a:fld id="{D7B59387-BD24-42B2-A095-2D775FDB43E0}" type="VALUE">
                      <a:rPr lang="en-US" smtClean="0"/>
                      <a:pPr/>
                      <a:t>[VALUE]</a:t>
                    </a:fld>
                    <a:endParaRPr lang="en-US"/>
                  </a:p>
                  <a:p>
                    <a:r>
                      <a:rPr lang="en-US"/>
                      <a:t>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18-48AA-B1D0-428D5213DD3F}"/>
                </c:ext>
              </c:extLst>
            </c:dLbl>
            <c:dLbl>
              <c:idx val="8"/>
              <c:layout>
                <c:manualLayout>
                  <c:x val="0"/>
                  <c:y val="-2.5625256252562501E-2"/>
                </c:manualLayout>
              </c:layout>
              <c:tx>
                <c:rich>
                  <a:bodyPr/>
                  <a:lstStyle/>
                  <a:p>
                    <a:r>
                      <a:rPr lang="en-US"/>
                      <a:t>N=</a:t>
                    </a:r>
                    <a:fld id="{3DD813E5-D2B8-4906-8CE6-8B48ABEDADF5}" type="VALUE">
                      <a:rPr lang="en-US" smtClean="0"/>
                      <a:pPr/>
                      <a:t>[VALUE]</a:t>
                    </a:fld>
                    <a:endParaRPr lang="en-US" dirty="0"/>
                  </a:p>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318-48AA-B1D0-428D5213DD3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'[charts.xlsx]Where Heard'!$A$108:$A$116</c:f>
              <c:strCache>
                <c:ptCount val="9"/>
                <c:pt idx="0">
                  <c:v>Family/friends</c:v>
                </c:pt>
                <c:pt idx="1">
                  <c:v>Employer</c:v>
                </c:pt>
                <c:pt idx="2">
                  <c:v>DLT/state</c:v>
                </c:pt>
                <c:pt idx="3">
                  <c:v>Co-workers</c:v>
                </c:pt>
                <c:pt idx="4">
                  <c:v>Doctor/clinic</c:v>
                </c:pt>
                <c:pt idx="5">
                  <c:v>Media</c:v>
                </c:pt>
                <c:pt idx="6">
                  <c:v>Internet</c:v>
                </c:pt>
                <c:pt idx="7">
                  <c:v>Other</c:v>
                </c:pt>
                <c:pt idx="8">
                  <c:v>Union</c:v>
                </c:pt>
              </c:strCache>
            </c:strRef>
          </c:cat>
          <c:val>
            <c:numRef>
              <c:f>'[charts.xlsx]Where Heard'!$B$108:$B$116</c:f>
              <c:numCache>
                <c:formatCode>General</c:formatCode>
                <c:ptCount val="9"/>
                <c:pt idx="0">
                  <c:v>206</c:v>
                </c:pt>
                <c:pt idx="1">
                  <c:v>159</c:v>
                </c:pt>
                <c:pt idx="2">
                  <c:v>111</c:v>
                </c:pt>
                <c:pt idx="3">
                  <c:v>108</c:v>
                </c:pt>
                <c:pt idx="4">
                  <c:v>67</c:v>
                </c:pt>
                <c:pt idx="5">
                  <c:v>67</c:v>
                </c:pt>
                <c:pt idx="6">
                  <c:v>29</c:v>
                </c:pt>
                <c:pt idx="7">
                  <c:v>20</c:v>
                </c:pt>
                <c:pt idx="8">
                  <c:v>10</c:v>
                </c:pt>
              </c:numCache>
            </c:numRef>
          </c:val>
          <c:extLst>
            <c:ext xmlns:c16="http://schemas.microsoft.com/office/drawing/2014/chart" uri="{C3380CC4-5D6E-409C-BE32-E72D297353CC}">
              <c16:uniqueId val="{00000009-8318-48AA-B1D0-428D5213DD3F}"/>
            </c:ext>
          </c:extLst>
        </c:ser>
        <c:dLbls>
          <c:dLblPos val="outEnd"/>
          <c:showLegendKey val="0"/>
          <c:showVal val="1"/>
          <c:showCatName val="0"/>
          <c:showSerName val="0"/>
          <c:showPercent val="0"/>
          <c:showBubbleSize val="0"/>
        </c:dLbls>
        <c:gapWidth val="219"/>
        <c:overlap val="-27"/>
        <c:axId val="-2021276416"/>
        <c:axId val="-2133166400"/>
      </c:barChart>
      <c:catAx>
        <c:axId val="-202127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3166400"/>
        <c:crosses val="autoZero"/>
        <c:auto val="1"/>
        <c:lblAlgn val="ctr"/>
        <c:lblOffset val="100"/>
        <c:noMultiLvlLbl val="0"/>
      </c:catAx>
      <c:valAx>
        <c:axId val="-213316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21276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4000" dirty="0"/>
              <a:t>How is leave used?</a:t>
            </a:r>
            <a:endParaRPr lang="en-US" sz="4000" baseline="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Sheet1!$A$39</c:f>
              <c:strCache>
                <c:ptCount val="1"/>
                <c:pt idx="0">
                  <c:v>All bonding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Sheet1!$B$38:$D$38</c:f>
              <c:strCache>
                <c:ptCount val="3"/>
                <c:pt idx="0">
                  <c:v>TCI leave</c:v>
                </c:pt>
                <c:pt idx="1">
                  <c:v>non-TCI leave</c:v>
                </c:pt>
                <c:pt idx="2">
                  <c:v>No leave</c:v>
                </c:pt>
              </c:strCache>
            </c:strRef>
          </c:cat>
          <c:val>
            <c:numRef>
              <c:f>Sheet1!$B$39:$D$39</c:f>
              <c:numCache>
                <c:formatCode>General</c:formatCode>
                <c:ptCount val="3"/>
                <c:pt idx="0">
                  <c:v>77.5</c:v>
                </c:pt>
                <c:pt idx="1">
                  <c:v>43.6</c:v>
                </c:pt>
                <c:pt idx="2">
                  <c:v>8.1</c:v>
                </c:pt>
              </c:numCache>
            </c:numRef>
          </c:val>
          <c:extLst>
            <c:ext xmlns:c16="http://schemas.microsoft.com/office/drawing/2014/chart" uri="{C3380CC4-5D6E-409C-BE32-E72D297353CC}">
              <c16:uniqueId val="{00000000-BC03-447B-AF9D-FB2DF394E319}"/>
            </c:ext>
          </c:extLst>
        </c:ser>
        <c:ser>
          <c:idx val="1"/>
          <c:order val="1"/>
          <c:tx>
            <c:strRef>
              <c:f>Sheet1!$A$40</c:f>
              <c:strCache>
                <c:ptCount val="1"/>
                <c:pt idx="0">
                  <c:v>Ill family care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Sheet1!$B$38:$D$38</c:f>
              <c:strCache>
                <c:ptCount val="3"/>
                <c:pt idx="0">
                  <c:v>TCI leave</c:v>
                </c:pt>
                <c:pt idx="1">
                  <c:v>non-TCI leave</c:v>
                </c:pt>
                <c:pt idx="2">
                  <c:v>No leave</c:v>
                </c:pt>
              </c:strCache>
            </c:strRef>
          </c:cat>
          <c:val>
            <c:numRef>
              <c:f>Sheet1!$B$40:$D$40</c:f>
              <c:numCache>
                <c:formatCode>General</c:formatCode>
                <c:ptCount val="3"/>
                <c:pt idx="0">
                  <c:v>22.5</c:v>
                </c:pt>
                <c:pt idx="1">
                  <c:v>58</c:v>
                </c:pt>
                <c:pt idx="2">
                  <c:v>91.8</c:v>
                </c:pt>
              </c:numCache>
            </c:numRef>
          </c:val>
          <c:extLst>
            <c:ext xmlns:c16="http://schemas.microsoft.com/office/drawing/2014/chart" uri="{C3380CC4-5D6E-409C-BE32-E72D297353CC}">
              <c16:uniqueId val="{00000001-BC03-447B-AF9D-FB2DF394E319}"/>
            </c:ext>
          </c:extLst>
        </c:ser>
        <c:dLbls>
          <c:showLegendKey val="0"/>
          <c:showVal val="0"/>
          <c:showCatName val="0"/>
          <c:showSerName val="0"/>
          <c:showPercent val="0"/>
          <c:showBubbleSize val="0"/>
        </c:dLbls>
        <c:gapWidth val="219"/>
        <c:overlap val="-27"/>
        <c:axId val="686920608"/>
        <c:axId val="686924784"/>
      </c:barChart>
      <c:catAx>
        <c:axId val="68692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86924784"/>
        <c:crosses val="autoZero"/>
        <c:auto val="1"/>
        <c:lblAlgn val="ctr"/>
        <c:lblOffset val="100"/>
        <c:noMultiLvlLbl val="0"/>
      </c:catAx>
      <c:valAx>
        <c:axId val="68692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692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1440" tIns="45720" rIns="91440" bIns="45720" rtlCol="0"/>
          <a:lstStyle>
            <a:lvl1pPr algn="r">
              <a:defRPr sz="1200"/>
            </a:lvl1pPr>
          </a:lstStyle>
          <a:p>
            <a:fld id="{54AF32D5-7E94-47E6-8743-1528369EED32}" type="datetimeFigureOut">
              <a:rPr lang="en-US" smtClean="0"/>
              <a:t>12/8/2016</a:t>
            </a:fld>
            <a:endParaRPr lang="en-US"/>
          </a:p>
        </p:txBody>
      </p:sp>
      <p:sp>
        <p:nvSpPr>
          <p:cNvPr id="4" name="Footer Placeholder 3"/>
          <p:cNvSpPr>
            <a:spLocks noGrp="1"/>
          </p:cNvSpPr>
          <p:nvPr>
            <p:ph type="ftr" sz="quarter" idx="2"/>
          </p:nvPr>
        </p:nvSpPr>
        <p:spPr>
          <a:xfrm>
            <a:off x="1"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4"/>
          </a:xfrm>
          <a:prstGeom prst="rect">
            <a:avLst/>
          </a:prstGeom>
        </p:spPr>
        <p:txBody>
          <a:bodyPr vert="horz" lIns="91440" tIns="45720" rIns="91440" bIns="45720" rtlCol="0" anchor="b"/>
          <a:lstStyle>
            <a:lvl1pPr algn="r">
              <a:defRPr sz="1200"/>
            </a:lvl1pPr>
          </a:lstStyle>
          <a:p>
            <a:fld id="{BD24C397-38CD-47D4-BC5E-1BED7FA520EC}" type="slidenum">
              <a:rPr lang="en-US" smtClean="0"/>
              <a:t>‹#›</a:t>
            </a:fld>
            <a:endParaRPr lang="en-US"/>
          </a:p>
        </p:txBody>
      </p:sp>
    </p:spTree>
    <p:extLst>
      <p:ext uri="{BB962C8B-B14F-4D97-AF65-F5344CB8AC3E}">
        <p14:creationId xmlns:p14="http://schemas.microsoft.com/office/powerpoint/2010/main" val="1225610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1440" tIns="45720" rIns="91440" bIns="45720" rtlCol="0"/>
          <a:lstStyle>
            <a:lvl1pPr algn="r">
              <a:defRPr sz="1200"/>
            </a:lvl1pPr>
          </a:lstStyle>
          <a:p>
            <a:fld id="{3A1C6719-27D2-40BB-8628-94F044FB00D6}" type="datetimeFigureOut">
              <a:rPr lang="en-US" smtClean="0"/>
              <a:t>12/8/2016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4"/>
          </a:xfrm>
          <a:prstGeom prst="rect">
            <a:avLst/>
          </a:prstGeom>
        </p:spPr>
        <p:txBody>
          <a:bodyPr vert="horz" lIns="91440" tIns="45720" rIns="91440" bIns="45720" rtlCol="0" anchor="b"/>
          <a:lstStyle>
            <a:lvl1pPr algn="r">
              <a:defRPr sz="1200"/>
            </a:lvl1pPr>
          </a:lstStyle>
          <a:p>
            <a:fld id="{639646CC-D748-4A54-A3BC-3BA0B684A9F7}" type="slidenum">
              <a:rPr lang="en-US" smtClean="0"/>
              <a:t>‹#›</a:t>
            </a:fld>
            <a:endParaRPr lang="en-US"/>
          </a:p>
        </p:txBody>
      </p:sp>
    </p:spTree>
    <p:extLst>
      <p:ext uri="{BB962C8B-B14F-4D97-AF65-F5344CB8AC3E}">
        <p14:creationId xmlns:p14="http://schemas.microsoft.com/office/powerpoint/2010/main" val="297697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646CC-D748-4A54-A3BC-3BA0B684A9F7}" type="slidenum">
              <a:rPr lang="en-US" smtClean="0"/>
              <a:t>2</a:t>
            </a:fld>
            <a:endParaRPr lang="en-US"/>
          </a:p>
        </p:txBody>
      </p:sp>
    </p:spTree>
    <p:extLst>
      <p:ext uri="{BB962C8B-B14F-4D97-AF65-F5344CB8AC3E}">
        <p14:creationId xmlns:p14="http://schemas.microsoft.com/office/powerpoint/2010/main" val="199294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646CC-D748-4A54-A3BC-3BA0B684A9F7}" type="slidenum">
              <a:rPr lang="en-US" smtClean="0"/>
              <a:t>14</a:t>
            </a:fld>
            <a:endParaRPr lang="en-US"/>
          </a:p>
        </p:txBody>
      </p:sp>
    </p:spTree>
    <p:extLst>
      <p:ext uri="{BB962C8B-B14F-4D97-AF65-F5344CB8AC3E}">
        <p14:creationId xmlns:p14="http://schemas.microsoft.com/office/powerpoint/2010/main" val="262561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indent="-171450">
              <a:buFont typeface="Arial" panose="020B0604020202020204" pitchFamily="34" charset="0"/>
              <a:buChar char="•"/>
            </a:pPr>
            <a:r>
              <a:rPr lang="en-US" b="1" dirty="0"/>
              <a:t>WB funding – 3 years now, speaks</a:t>
            </a:r>
            <a:r>
              <a:rPr lang="en-US" b="1" baseline="0" dirty="0"/>
              <a:t> to national attention and unique position RI is in – we will be influencing national conversation, </a:t>
            </a:r>
          </a:p>
          <a:p>
            <a:pPr marL="396875" indent="-171450">
              <a:buFont typeface="Arial" panose="020B0604020202020204" pitchFamily="34" charset="0"/>
              <a:buChar char="•"/>
            </a:pPr>
            <a:r>
              <a:rPr lang="en-US" b="1" baseline="0" dirty="0"/>
              <a:t>getting partnership agencies, like the DOH, involved will show that getting other entities involved can be pivotal in fast-tracking awareness and access to underserved populations</a:t>
            </a:r>
          </a:p>
          <a:p>
            <a:pPr marL="225425" indent="0">
              <a:buFont typeface="+mj-lt"/>
              <a:buNone/>
            </a:pPr>
            <a:endParaRPr lang="en-US" b="1" baseline="0" dirty="0"/>
          </a:p>
          <a:p>
            <a:pPr marL="225425" indent="0">
              <a:buFont typeface="+mj-lt"/>
              <a:buNone/>
            </a:pPr>
            <a:endParaRPr lang="en-US" b="1" dirty="0"/>
          </a:p>
          <a:p>
            <a:endParaRPr lang="en-US" dirty="0"/>
          </a:p>
        </p:txBody>
      </p:sp>
      <p:sp>
        <p:nvSpPr>
          <p:cNvPr id="4" name="Slide Number Placeholder 3"/>
          <p:cNvSpPr>
            <a:spLocks noGrp="1"/>
          </p:cNvSpPr>
          <p:nvPr>
            <p:ph type="sldNum" sz="quarter" idx="10"/>
          </p:nvPr>
        </p:nvSpPr>
        <p:spPr/>
        <p:txBody>
          <a:bodyPr/>
          <a:lstStyle/>
          <a:p>
            <a:fld id="{639646CC-D748-4A54-A3BC-3BA0B684A9F7}" type="slidenum">
              <a:rPr lang="en-US" smtClean="0"/>
              <a:t>3</a:t>
            </a:fld>
            <a:endParaRPr lang="en-US"/>
          </a:p>
        </p:txBody>
      </p:sp>
    </p:spTree>
    <p:extLst>
      <p:ext uri="{BB962C8B-B14F-4D97-AF65-F5344CB8AC3E}">
        <p14:creationId xmlns:p14="http://schemas.microsoft.com/office/powerpoint/2010/main" val="314206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Supports other data from California and New Jersey that show:  lower public assistance rate, retention, health impacts, etc.</a:t>
            </a:r>
          </a:p>
          <a:p>
            <a:endParaRPr lang="en-US" sz="1200" b="1" dirty="0"/>
          </a:p>
          <a:p>
            <a:r>
              <a:rPr lang="en-US" sz="1200" b="1" dirty="0"/>
              <a:t>Emphasize</a:t>
            </a:r>
            <a:r>
              <a:rPr lang="en-US" sz="1200" b="1" baseline="0" dirty="0"/>
              <a:t> impacts – how workplace policies can impact public health</a:t>
            </a:r>
          </a:p>
          <a:p>
            <a:endParaRPr lang="en-US" sz="1200" b="1" baseline="0" dirty="0"/>
          </a:p>
          <a:p>
            <a:r>
              <a:rPr lang="en-US" sz="1200" b="1" baseline="0" dirty="0"/>
              <a:t>Partnerships with DOH and other agencies can be a unique and important bolster to improving access to paid leave for underserved groups over what has occurred in other states so far; marketing to underserved groups through HCPs can help us confront the barriers</a:t>
            </a:r>
            <a:endParaRPr lang="en-US" sz="1200" b="1" dirty="0"/>
          </a:p>
          <a:p>
            <a:endParaRPr lang="en-US" dirty="0"/>
          </a:p>
        </p:txBody>
      </p:sp>
      <p:sp>
        <p:nvSpPr>
          <p:cNvPr id="4" name="Slide Number Placeholder 3"/>
          <p:cNvSpPr>
            <a:spLocks noGrp="1"/>
          </p:cNvSpPr>
          <p:nvPr>
            <p:ph type="sldNum" sz="quarter" idx="10"/>
          </p:nvPr>
        </p:nvSpPr>
        <p:spPr/>
        <p:txBody>
          <a:bodyPr/>
          <a:lstStyle/>
          <a:p>
            <a:fld id="{639646CC-D748-4A54-A3BC-3BA0B684A9F7}" type="slidenum">
              <a:rPr lang="en-US" smtClean="0"/>
              <a:t>4</a:t>
            </a:fld>
            <a:endParaRPr lang="en-US"/>
          </a:p>
        </p:txBody>
      </p:sp>
    </p:spTree>
    <p:extLst>
      <p:ext uri="{BB962C8B-B14F-4D97-AF65-F5344CB8AC3E}">
        <p14:creationId xmlns:p14="http://schemas.microsoft.com/office/powerpoint/2010/main" val="337395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0">
              <a:buFont typeface="Wingdings" panose="05000000000000000000" pitchFamily="2" charset="2"/>
              <a:buNone/>
              <a:tabLst>
                <a:tab pos="398463" algn="l"/>
              </a:tabLst>
            </a:pPr>
            <a:r>
              <a:rPr lang="en-US" b="1" dirty="0"/>
              <a:t>FOCUS GROUP QUESTIONS:</a:t>
            </a:r>
          </a:p>
          <a:p>
            <a:pPr marL="515938" indent="-282575">
              <a:buFont typeface="Wingdings" panose="05000000000000000000" pitchFamily="2" charset="2"/>
              <a:buChar char="§"/>
              <a:tabLst>
                <a:tab pos="398463" algn="l"/>
              </a:tabLst>
            </a:pPr>
            <a:r>
              <a:rPr lang="en-US" b="1" dirty="0"/>
              <a:t>One Wish – during your caregiving time?</a:t>
            </a:r>
          </a:p>
          <a:p>
            <a:pPr marL="515938" indent="-282575">
              <a:buFont typeface="Wingdings" panose="05000000000000000000" pitchFamily="2" charset="2"/>
              <a:buChar char="§"/>
              <a:tabLst>
                <a:tab pos="398463" algn="l"/>
              </a:tabLst>
            </a:pPr>
            <a:r>
              <a:rPr lang="en-US" b="1" dirty="0"/>
              <a:t>What prevents people from using TCI? </a:t>
            </a:r>
          </a:p>
          <a:p>
            <a:pPr marL="515938" indent="-282575">
              <a:buFont typeface="Wingdings" panose="05000000000000000000" pitchFamily="2" charset="2"/>
              <a:buChar char="§"/>
              <a:tabLst>
                <a:tab pos="398463" algn="l"/>
              </a:tabLst>
            </a:pPr>
            <a:r>
              <a:rPr lang="en-US" b="1" dirty="0"/>
              <a:t>Do you think different types of people don’t use it for different reasons?</a:t>
            </a:r>
          </a:p>
          <a:p>
            <a:pPr marL="515938" indent="-282575">
              <a:buFont typeface="Wingdings" panose="05000000000000000000" pitchFamily="2" charset="2"/>
              <a:buChar char="§"/>
              <a:tabLst>
                <a:tab pos="398463" algn="l"/>
              </a:tabLst>
            </a:pPr>
            <a:r>
              <a:rPr lang="en-US" b="1" dirty="0"/>
              <a:t>Why don’t more people know about TCI?</a:t>
            </a:r>
          </a:p>
          <a:p>
            <a:pPr marL="515938" indent="-282575">
              <a:buFont typeface="Wingdings" panose="05000000000000000000" pitchFamily="2" charset="2"/>
              <a:buChar char="§"/>
              <a:tabLst>
                <a:tab pos="398463" algn="l"/>
              </a:tabLst>
            </a:pPr>
            <a:r>
              <a:rPr lang="en-US" b="1" dirty="0"/>
              <a:t>How can TCI be better advertised?</a:t>
            </a:r>
          </a:p>
          <a:p>
            <a:pPr marL="515938" indent="-282575">
              <a:buFont typeface="Wingdings" panose="05000000000000000000" pitchFamily="2" charset="2"/>
              <a:buChar char="§"/>
              <a:tabLst>
                <a:tab pos="398463" algn="l"/>
              </a:tabLst>
            </a:pPr>
            <a:r>
              <a:rPr lang="en-US" b="1" dirty="0"/>
              <a:t>What suggestions for DLT to improve the program?</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39646CC-D748-4A54-A3BC-3BA0B684A9F7}" type="slidenum">
              <a:rPr lang="en-US" smtClean="0"/>
              <a:t>5</a:t>
            </a:fld>
            <a:endParaRPr lang="en-US"/>
          </a:p>
        </p:txBody>
      </p:sp>
    </p:spTree>
    <p:extLst>
      <p:ext uri="{BB962C8B-B14F-4D97-AF65-F5344CB8AC3E}">
        <p14:creationId xmlns:p14="http://schemas.microsoft.com/office/powerpoint/2010/main" val="242185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Ill</a:t>
            </a:r>
            <a:r>
              <a:rPr lang="en-US" b="1" baseline="0" dirty="0"/>
              <a:t> family caregiver leave stats (from NPWF)</a:t>
            </a:r>
            <a:r>
              <a:rPr lang="en-US" baseline="0" dirty="0"/>
              <a:t>:  </a:t>
            </a:r>
          </a:p>
          <a:p>
            <a:pPr marL="171450" indent="-171450">
              <a:buFont typeface="Arial" panose="020B0604020202020204" pitchFamily="34" charset="0"/>
              <a:buChar char="•"/>
            </a:pPr>
            <a:r>
              <a:rPr lang="en-US" dirty="0"/>
              <a:t>Nearly seven in 10 caregivers report having to make work accommodations while they are providing care to a loved one.6 </a:t>
            </a:r>
          </a:p>
          <a:p>
            <a:pPr marL="171450" indent="-171450">
              <a:buFont typeface="Arial" panose="020B0604020202020204" pitchFamily="34" charset="0"/>
              <a:buChar char="•"/>
            </a:pPr>
            <a:r>
              <a:rPr lang="en-US" dirty="0"/>
              <a:t>Of caregivers who take time off to fulfill their responsibilities at home, 48 percent report losing income.7 </a:t>
            </a:r>
          </a:p>
          <a:p>
            <a:pPr marL="171450" indent="-171450">
              <a:buFont typeface="Arial" panose="020B0604020202020204" pitchFamily="34" charset="0"/>
              <a:buChar char="•"/>
            </a:pPr>
            <a:r>
              <a:rPr lang="en-US" dirty="0"/>
              <a:t>Of caregivers who leave the workforce, half (52 percent) said they did so because their jobs did not allow the flexibility they needed to work and provide elder care.8 </a:t>
            </a:r>
          </a:p>
          <a:p>
            <a:pPr marL="171450" indent="-171450">
              <a:buFont typeface="Arial" panose="020B0604020202020204" pitchFamily="34" charset="0"/>
              <a:buChar char="•"/>
            </a:pPr>
            <a:r>
              <a:rPr lang="en-US" dirty="0"/>
              <a:t>The average caregiver over 50 who leaves the workforce to care for a parent loses $303,880 in wages, Social Security and private pensions when they do so. For women, that penalty is even higher: more than $324,000.9</a:t>
            </a:r>
          </a:p>
          <a:p>
            <a:pPr marL="171450" indent="-171450">
              <a:buFont typeface="Arial" panose="020B0604020202020204" pitchFamily="34" charset="0"/>
              <a:buChar char="•"/>
            </a:pPr>
            <a:r>
              <a:rPr lang="en-US" dirty="0"/>
              <a:t>And caregiving takes more than a financial toll: Caregivers experience high levels of stress, depression and frustration, and suffer from higher rates of chronic disease,10 slower healing and diminished immune response.11 </a:t>
            </a:r>
          </a:p>
        </p:txBody>
      </p:sp>
      <p:sp>
        <p:nvSpPr>
          <p:cNvPr id="4" name="Slide Number Placeholder 3"/>
          <p:cNvSpPr>
            <a:spLocks noGrp="1"/>
          </p:cNvSpPr>
          <p:nvPr>
            <p:ph type="sldNum" sz="quarter" idx="10"/>
          </p:nvPr>
        </p:nvSpPr>
        <p:spPr/>
        <p:txBody>
          <a:bodyPr/>
          <a:lstStyle/>
          <a:p>
            <a:fld id="{639646CC-D748-4A54-A3BC-3BA0B684A9F7}" type="slidenum">
              <a:rPr lang="en-US" smtClean="0"/>
              <a:t>6</a:t>
            </a:fld>
            <a:endParaRPr lang="en-US"/>
          </a:p>
        </p:txBody>
      </p:sp>
    </p:spTree>
    <p:extLst>
      <p:ext uri="{BB962C8B-B14F-4D97-AF65-F5344CB8AC3E}">
        <p14:creationId xmlns:p14="http://schemas.microsoft.com/office/powerpoint/2010/main" val="151452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646CC-D748-4A54-A3BC-3BA0B684A9F7}" type="slidenum">
              <a:rPr lang="en-US" smtClean="0"/>
              <a:t>7</a:t>
            </a:fld>
            <a:endParaRPr lang="en-US"/>
          </a:p>
        </p:txBody>
      </p:sp>
    </p:spTree>
    <p:extLst>
      <p:ext uri="{BB962C8B-B14F-4D97-AF65-F5344CB8AC3E}">
        <p14:creationId xmlns:p14="http://schemas.microsoft.com/office/powerpoint/2010/main" val="14115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gender breakdown – similar </a:t>
            </a:r>
          </a:p>
          <a:p>
            <a:r>
              <a:rPr lang="en-US" dirty="0"/>
              <a:t>Need to understand why people don’t use TCI for ill family care</a:t>
            </a:r>
          </a:p>
        </p:txBody>
      </p:sp>
      <p:sp>
        <p:nvSpPr>
          <p:cNvPr id="4" name="Slide Number Placeholder 3"/>
          <p:cNvSpPr>
            <a:spLocks noGrp="1"/>
          </p:cNvSpPr>
          <p:nvPr>
            <p:ph type="sldNum" sz="quarter" idx="10"/>
          </p:nvPr>
        </p:nvSpPr>
        <p:spPr/>
        <p:txBody>
          <a:bodyPr/>
          <a:lstStyle/>
          <a:p>
            <a:fld id="{639646CC-D748-4A54-A3BC-3BA0B684A9F7}" type="slidenum">
              <a:rPr lang="en-US" smtClean="0"/>
              <a:t>8</a:t>
            </a:fld>
            <a:endParaRPr lang="en-US"/>
          </a:p>
        </p:txBody>
      </p:sp>
    </p:spTree>
    <p:extLst>
      <p:ext uri="{BB962C8B-B14F-4D97-AF65-F5344CB8AC3E}">
        <p14:creationId xmlns:p14="http://schemas.microsoft.com/office/powerpoint/2010/main" val="425513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Physical health:  TCI = 365; non-TCI = 231</a:t>
            </a:r>
            <a:endParaRPr lang="en-US" dirty="0"/>
          </a:p>
          <a:p>
            <a:r>
              <a:rPr lang="en-US" dirty="0"/>
              <a:t>Stress: TCI</a:t>
            </a:r>
            <a:r>
              <a:rPr lang="en-US" baseline="0" dirty="0"/>
              <a:t> = 304; non-TCI = 180</a:t>
            </a:r>
            <a:endParaRPr lang="en-US" dirty="0"/>
          </a:p>
          <a:p>
            <a:r>
              <a:rPr lang="en-US" dirty="0"/>
              <a:t>Well baby</a:t>
            </a:r>
            <a:r>
              <a:rPr lang="en-US" baseline="0" dirty="0"/>
              <a:t> visits:  TCI = 267; non-TCI = 89 (controlling for age of child) (F=10.42, </a:t>
            </a:r>
            <a:r>
              <a:rPr lang="en-US" baseline="0" dirty="0" err="1"/>
              <a:t>df</a:t>
            </a:r>
            <a:r>
              <a:rPr lang="en-US" baseline="0" dirty="0"/>
              <a:t>=1, p = .001)</a:t>
            </a:r>
          </a:p>
          <a:p>
            <a:r>
              <a:rPr lang="en-US" baseline="0" dirty="0"/>
              <a:t>Medical advice:  TCI = 235; non-TCI = 86</a:t>
            </a:r>
          </a:p>
          <a:p>
            <a:r>
              <a:rPr lang="en-US" baseline="0" dirty="0"/>
              <a:t>Choice not to breastfeed:  TCI = 29 out of 105; non-TCI = 44 out of 316</a:t>
            </a:r>
          </a:p>
          <a:p>
            <a:endParaRPr lang="en-US" baseline="0" dirty="0"/>
          </a:p>
          <a:p>
            <a:r>
              <a:rPr lang="en-US" baseline="0" dirty="0"/>
              <a:t>WELL BABY VISIT PROTOCOL:  6 in first year, 2 in second year</a:t>
            </a:r>
          </a:p>
        </p:txBody>
      </p:sp>
      <p:sp>
        <p:nvSpPr>
          <p:cNvPr id="4" name="Slide Number Placeholder 3"/>
          <p:cNvSpPr>
            <a:spLocks noGrp="1"/>
          </p:cNvSpPr>
          <p:nvPr>
            <p:ph type="sldNum" sz="quarter" idx="10"/>
          </p:nvPr>
        </p:nvSpPr>
        <p:spPr/>
        <p:txBody>
          <a:bodyPr/>
          <a:lstStyle/>
          <a:p>
            <a:fld id="{639646CC-D748-4A54-A3BC-3BA0B684A9F7}" type="slidenum">
              <a:rPr lang="en-US" smtClean="0"/>
              <a:t>9</a:t>
            </a:fld>
            <a:endParaRPr lang="en-US"/>
          </a:p>
        </p:txBody>
      </p:sp>
    </p:spTree>
    <p:extLst>
      <p:ext uri="{BB962C8B-B14F-4D97-AF65-F5344CB8AC3E}">
        <p14:creationId xmlns:p14="http://schemas.microsoft.com/office/powerpoint/2010/main" val="226322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those who</a:t>
            </a:r>
            <a:r>
              <a:rPr lang="en-US" baseline="0" dirty="0"/>
              <a:t> took leave had their work covered by a co-worker. </a:t>
            </a:r>
          </a:p>
          <a:p>
            <a:r>
              <a:rPr lang="en-US" baseline="0" dirty="0"/>
              <a:t>For those 60% who had a co-worker take a family leave for more than a week, two-thirds did not have to take on extra work, and 75% reported their leave having neither a positive or negative effect on them</a:t>
            </a:r>
            <a:endParaRPr lang="en-US" dirty="0"/>
          </a:p>
          <a:p>
            <a:pPr defTabSz="931774">
              <a:defRPr/>
            </a:pPr>
            <a:endParaRPr lang="en-US" dirty="0"/>
          </a:p>
          <a:p>
            <a:pPr defTabSz="931774">
              <a:defRPr/>
            </a:pPr>
            <a:r>
              <a:rPr lang="en-US" dirty="0"/>
              <a:t>Our data, both survey and in-depth interviews, suggest that TCI leave is related to positive work, personal, family, and financial outcomes, more so than other types of caregiving leave. While some employees, somewhat more so in smaller organizations, had to take on extra work duties during regular working hours when co-workers took leave, in most cases this had no impact on them.</a:t>
            </a:r>
          </a:p>
          <a:p>
            <a:endParaRPr lang="en-US" dirty="0"/>
          </a:p>
        </p:txBody>
      </p:sp>
      <p:sp>
        <p:nvSpPr>
          <p:cNvPr id="4" name="Slide Number Placeholder 3"/>
          <p:cNvSpPr>
            <a:spLocks noGrp="1"/>
          </p:cNvSpPr>
          <p:nvPr>
            <p:ph type="sldNum" sz="quarter" idx="10"/>
          </p:nvPr>
        </p:nvSpPr>
        <p:spPr/>
        <p:txBody>
          <a:bodyPr/>
          <a:lstStyle/>
          <a:p>
            <a:fld id="{639646CC-D748-4A54-A3BC-3BA0B684A9F7}" type="slidenum">
              <a:rPr lang="en-US" smtClean="0"/>
              <a:t>10</a:t>
            </a:fld>
            <a:endParaRPr lang="en-US"/>
          </a:p>
        </p:txBody>
      </p:sp>
    </p:spTree>
    <p:extLst>
      <p:ext uri="{BB962C8B-B14F-4D97-AF65-F5344CB8AC3E}">
        <p14:creationId xmlns:p14="http://schemas.microsoft.com/office/powerpoint/2010/main" val="1832954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E59350-8B9D-44A4-AAFD-BE08B95C072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22905-3156-4CDB-861A-753A18C7DD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thinkbig-wedo-foo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8982" y="5592614"/>
            <a:ext cx="3061854" cy="11568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val="75783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59350-8B9D-44A4-AAFD-BE08B95C072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22905-3156-4CDB-861A-753A18C7DD3C}" type="slidenum">
              <a:rPr lang="en-US" smtClean="0"/>
              <a:t>‹#›</a:t>
            </a:fld>
            <a:endParaRPr lang="en-US"/>
          </a:p>
        </p:txBody>
      </p:sp>
    </p:spTree>
    <p:extLst>
      <p:ext uri="{BB962C8B-B14F-4D97-AF65-F5344CB8AC3E}">
        <p14:creationId xmlns:p14="http://schemas.microsoft.com/office/powerpoint/2010/main" val="375798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59350-8B9D-44A4-AAFD-BE08B95C072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22905-3156-4CDB-861A-753A18C7DD3C}" type="slidenum">
              <a:rPr lang="en-US" smtClean="0"/>
              <a:t>‹#›</a:t>
            </a:fld>
            <a:endParaRPr lang="en-US"/>
          </a:p>
        </p:txBody>
      </p:sp>
    </p:spTree>
    <p:extLst>
      <p:ext uri="{BB962C8B-B14F-4D97-AF65-F5344CB8AC3E}">
        <p14:creationId xmlns:p14="http://schemas.microsoft.com/office/powerpoint/2010/main" val="364637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099E66-58D9-47F7-A3BC-38F63920CCF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197444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99E66-58D9-47F7-A3BC-38F63920CCF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2297190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099E66-58D9-47F7-A3BC-38F63920CCF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29532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099E66-58D9-47F7-A3BC-38F63920CCFB}"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1802258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099E66-58D9-47F7-A3BC-38F63920CCFB}"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291465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099E66-58D9-47F7-A3BC-38F63920CCFB}"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2409674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99E66-58D9-47F7-A3BC-38F63920CCFB}"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345205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099E66-58D9-47F7-A3BC-38F63920CCFB}"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378407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E59350-8B9D-44A4-AAFD-BE08B95C072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172306" y="6286780"/>
            <a:ext cx="1312025" cy="365125"/>
          </a:xfrm>
        </p:spPr>
        <p:txBody>
          <a:bodyPr/>
          <a:lstStyle/>
          <a:p>
            <a:fld id="{6A222905-3156-4CDB-861A-753A18C7DD3C}" type="slidenum">
              <a:rPr lang="en-US" smtClean="0"/>
              <a:t>‹#›</a:t>
            </a:fld>
            <a:endParaRPr lang="en-US" dirty="0"/>
          </a:p>
        </p:txBody>
      </p:sp>
    </p:spTree>
    <p:extLst>
      <p:ext uri="{BB962C8B-B14F-4D97-AF65-F5344CB8AC3E}">
        <p14:creationId xmlns:p14="http://schemas.microsoft.com/office/powerpoint/2010/main" val="68839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099E66-58D9-47F7-A3BC-38F63920CCFB}"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174842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99E66-58D9-47F7-A3BC-38F63920CCF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401858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99E66-58D9-47F7-A3BC-38F63920CCFB}"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6B764-D2EF-410D-8B65-C44FFBF395EE}" type="slidenum">
              <a:rPr lang="en-US" smtClean="0"/>
              <a:t>‹#›</a:t>
            </a:fld>
            <a:endParaRPr lang="en-US"/>
          </a:p>
        </p:txBody>
      </p:sp>
    </p:spTree>
    <p:extLst>
      <p:ext uri="{BB962C8B-B14F-4D97-AF65-F5344CB8AC3E}">
        <p14:creationId xmlns:p14="http://schemas.microsoft.com/office/powerpoint/2010/main" val="1263180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F6DDF6-2F46-4739-A7F1-2E940434AD0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3726648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F6DDF6-2F46-4739-A7F1-2E940434AD0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427590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F6DDF6-2F46-4739-A7F1-2E940434AD0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446432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F6DDF6-2F46-4739-A7F1-2E940434AD06}"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2681302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F6DDF6-2F46-4739-A7F1-2E940434AD06}"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729116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F6DDF6-2F46-4739-A7F1-2E940434AD06}"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3229081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6DDF6-2F46-4739-A7F1-2E940434AD06}"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288229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E59350-8B9D-44A4-AAFD-BE08B95C072E}"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22905-3156-4CDB-861A-753A18C7DD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89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F6DDF6-2F46-4739-A7F1-2E940434AD06}"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1567331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F6DDF6-2F46-4739-A7F1-2E940434AD06}"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4163827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F6DDF6-2F46-4739-A7F1-2E940434AD0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106141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F6DDF6-2F46-4739-A7F1-2E940434AD0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2A2F5-5144-4456-855E-9E6D6BA1FE7E}" type="slidenum">
              <a:rPr lang="en-US" smtClean="0"/>
              <a:t>‹#›</a:t>
            </a:fld>
            <a:endParaRPr lang="en-US"/>
          </a:p>
        </p:txBody>
      </p:sp>
    </p:spTree>
    <p:extLst>
      <p:ext uri="{BB962C8B-B14F-4D97-AF65-F5344CB8AC3E}">
        <p14:creationId xmlns:p14="http://schemas.microsoft.com/office/powerpoint/2010/main" val="333001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E59350-8B9D-44A4-AAFD-BE08B95C072E}"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22905-3156-4CDB-861A-753A18C7DD3C}" type="slidenum">
              <a:rPr lang="en-US" smtClean="0"/>
              <a:t>‹#›</a:t>
            </a:fld>
            <a:endParaRPr lang="en-US"/>
          </a:p>
        </p:txBody>
      </p:sp>
    </p:spTree>
    <p:extLst>
      <p:ext uri="{BB962C8B-B14F-4D97-AF65-F5344CB8AC3E}">
        <p14:creationId xmlns:p14="http://schemas.microsoft.com/office/powerpoint/2010/main" val="320643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E59350-8B9D-44A4-AAFD-BE08B95C072E}"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22905-3156-4CDB-861A-753A18C7DD3C}" type="slidenum">
              <a:rPr lang="en-US" smtClean="0"/>
              <a:t>‹#›</a:t>
            </a:fld>
            <a:endParaRPr lang="en-US"/>
          </a:p>
        </p:txBody>
      </p:sp>
    </p:spTree>
    <p:extLst>
      <p:ext uri="{BB962C8B-B14F-4D97-AF65-F5344CB8AC3E}">
        <p14:creationId xmlns:p14="http://schemas.microsoft.com/office/powerpoint/2010/main" val="1933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E59350-8B9D-44A4-AAFD-BE08B95C072E}"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22905-3156-4CDB-861A-753A18C7DD3C}" type="slidenum">
              <a:rPr lang="en-US" smtClean="0"/>
              <a:t>‹#›</a:t>
            </a:fld>
            <a:endParaRPr lang="en-US"/>
          </a:p>
        </p:txBody>
      </p:sp>
    </p:spTree>
    <p:extLst>
      <p:ext uri="{BB962C8B-B14F-4D97-AF65-F5344CB8AC3E}">
        <p14:creationId xmlns:p14="http://schemas.microsoft.com/office/powerpoint/2010/main" val="377688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E59350-8B9D-44A4-AAFD-BE08B95C072E}" type="datetimeFigureOut">
              <a:rPr lang="en-US" smtClean="0"/>
              <a:t>12/8/2016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A222905-3156-4CDB-861A-753A18C7DD3C}" type="slidenum">
              <a:rPr lang="en-US" smtClean="0"/>
              <a:t>‹#›</a:t>
            </a:fld>
            <a:endParaRPr lang="en-US"/>
          </a:p>
        </p:txBody>
      </p:sp>
    </p:spTree>
    <p:extLst>
      <p:ext uri="{BB962C8B-B14F-4D97-AF65-F5344CB8AC3E}">
        <p14:creationId xmlns:p14="http://schemas.microsoft.com/office/powerpoint/2010/main" val="178115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E59350-8B9D-44A4-AAFD-BE08B95C072E}" type="datetimeFigureOut">
              <a:rPr lang="en-US" smtClean="0"/>
              <a:t>12/8/2016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222905-3156-4CDB-861A-753A18C7DD3C}" type="slidenum">
              <a:rPr lang="en-US" smtClean="0"/>
              <a:t>‹#›</a:t>
            </a:fld>
            <a:endParaRPr lang="en-US"/>
          </a:p>
        </p:txBody>
      </p:sp>
    </p:spTree>
    <p:extLst>
      <p:ext uri="{BB962C8B-B14F-4D97-AF65-F5344CB8AC3E}">
        <p14:creationId xmlns:p14="http://schemas.microsoft.com/office/powerpoint/2010/main" val="121596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E59350-8B9D-44A4-AAFD-BE08B95C072E}"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22905-3156-4CDB-861A-753A18C7DD3C}" type="slidenum">
              <a:rPr lang="en-US" smtClean="0"/>
              <a:t>‹#›</a:t>
            </a:fld>
            <a:endParaRPr lang="en-US"/>
          </a:p>
        </p:txBody>
      </p:sp>
    </p:spTree>
    <p:extLst>
      <p:ext uri="{BB962C8B-B14F-4D97-AF65-F5344CB8AC3E}">
        <p14:creationId xmlns:p14="http://schemas.microsoft.com/office/powerpoint/2010/main" val="146491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E59350-8B9D-44A4-AAFD-BE08B95C072E}" type="datetimeFigureOut">
              <a:rPr lang="en-US" smtClean="0"/>
              <a:t>12/8/2016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222905-3156-4CDB-861A-753A18C7DD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0269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99E66-58D9-47F7-A3BC-38F63920CCFB}"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6B764-D2EF-410D-8B65-C44FFBF395EE}" type="slidenum">
              <a:rPr lang="en-US" smtClean="0"/>
              <a:t>‹#›</a:t>
            </a:fld>
            <a:endParaRPr lang="en-US"/>
          </a:p>
        </p:txBody>
      </p:sp>
    </p:spTree>
    <p:extLst>
      <p:ext uri="{BB962C8B-B14F-4D97-AF65-F5344CB8AC3E}">
        <p14:creationId xmlns:p14="http://schemas.microsoft.com/office/powerpoint/2010/main" val="18200157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6DDF6-2F46-4739-A7F1-2E940434AD06}"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2A2F5-5144-4456-855E-9E6D6BA1FE7E}" type="slidenum">
              <a:rPr lang="en-US" smtClean="0"/>
              <a:t>‹#›</a:t>
            </a:fld>
            <a:endParaRPr lang="en-US"/>
          </a:p>
        </p:txBody>
      </p:sp>
      <p:pic>
        <p:nvPicPr>
          <p:cNvPr id="7" name="Picture 2" descr="thinkbig-wedo-foot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32499" y="5770562"/>
            <a:ext cx="2033587" cy="768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val="1107978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589548"/>
            <a:ext cx="10515600" cy="3123810"/>
          </a:xfrm>
          <a:solidFill>
            <a:schemeClr val="bg1"/>
          </a:solidFill>
        </p:spPr>
        <p:txBody>
          <a:bodyPr>
            <a:normAutofit fontScale="90000"/>
          </a:bodyPr>
          <a:lstStyle/>
          <a:p>
            <a:r>
              <a:rPr lang="en-US" dirty="0">
                <a:solidFill>
                  <a:schemeClr val="accent2">
                    <a:lumMod val="75000"/>
                  </a:schemeClr>
                </a:solidFill>
              </a:rPr>
              <a:t>Rhode Island’s Temporary Caregiver Insurance Program:  Using Research to Influence Policy and Practice</a:t>
            </a:r>
            <a:br>
              <a:rPr lang="en-US" dirty="0">
                <a:solidFill>
                  <a:schemeClr val="accent2">
                    <a:lumMod val="75000"/>
                  </a:schemeClr>
                </a:solidFill>
              </a:rPr>
            </a:br>
            <a:br>
              <a:rPr lang="en-US" dirty="0">
                <a:solidFill>
                  <a:schemeClr val="accent2">
                    <a:lumMod val="75000"/>
                  </a:schemeClr>
                </a:solidFill>
              </a:rPr>
            </a:br>
            <a:endParaRPr lang="en-US" dirty="0">
              <a:solidFill>
                <a:schemeClr val="accent2">
                  <a:lumMod val="75000"/>
                </a:schemeClr>
              </a:solidFill>
            </a:endParaRPr>
          </a:p>
        </p:txBody>
      </p:sp>
      <p:sp>
        <p:nvSpPr>
          <p:cNvPr id="3" name="Content Placeholder 2"/>
          <p:cNvSpPr>
            <a:spLocks noGrp="1"/>
          </p:cNvSpPr>
          <p:nvPr>
            <p:ph idx="1"/>
          </p:nvPr>
        </p:nvSpPr>
        <p:spPr>
          <a:xfrm>
            <a:off x="838200" y="3050576"/>
            <a:ext cx="10515600" cy="2893024"/>
          </a:xfrm>
        </p:spPr>
        <p:txBody>
          <a:bodyPr/>
          <a:lstStyle/>
          <a:p>
            <a:pPr marL="0" indent="0">
              <a:buNone/>
            </a:pPr>
            <a:r>
              <a:rPr lang="en-US" dirty="0"/>
              <a:t>Barb Silver, Helen Mederer and </a:t>
            </a:r>
            <a:r>
              <a:rPr lang="en-US" dirty="0" err="1"/>
              <a:t>Emilija</a:t>
            </a:r>
            <a:r>
              <a:rPr lang="en-US" dirty="0"/>
              <a:t> </a:t>
            </a:r>
            <a:r>
              <a:rPr lang="en-US" dirty="0" err="1"/>
              <a:t>Djurdjevic</a:t>
            </a:r>
            <a:r>
              <a:rPr lang="en-US" dirty="0"/>
              <a:t> </a:t>
            </a:r>
          </a:p>
          <a:p>
            <a:pPr marL="0" indent="0">
              <a:buNone/>
            </a:pPr>
            <a:r>
              <a:rPr lang="en-US" dirty="0"/>
              <a:t>University of Rhode Island</a:t>
            </a:r>
          </a:p>
          <a:p>
            <a:pPr marL="0" indent="0">
              <a:buNone/>
            </a:pPr>
            <a:endParaRPr lang="en-US" dirty="0"/>
          </a:p>
          <a:p>
            <a:pPr marL="0" indent="0">
              <a:buNone/>
            </a:pPr>
            <a:r>
              <a:rPr lang="en-US" dirty="0">
                <a:solidFill>
                  <a:schemeClr val="accent1">
                    <a:lumMod val="50000"/>
                  </a:schemeClr>
                </a:solidFill>
              </a:rPr>
              <a:t>You CAN Get There from Here: New England Paid Leave Forum</a:t>
            </a:r>
          </a:p>
          <a:p>
            <a:pPr marL="0" indent="0">
              <a:buNone/>
            </a:pPr>
            <a:r>
              <a:rPr lang="en-US" dirty="0">
                <a:solidFill>
                  <a:schemeClr val="accent1">
                    <a:lumMod val="50000"/>
                  </a:schemeClr>
                </a:solidFill>
              </a:rPr>
              <a:t>Slater Mill, Pawtucket, Rhode Island, December 9, 2016</a:t>
            </a:r>
          </a:p>
        </p:txBody>
      </p:sp>
      <p:pic>
        <p:nvPicPr>
          <p:cNvPr id="4" name="Picture 2" descr="thinkbig-wedo-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982" y="5592614"/>
            <a:ext cx="3061854" cy="11568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9348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079" y="373993"/>
            <a:ext cx="10058400" cy="1146386"/>
          </a:xfrm>
        </p:spPr>
        <p:txBody>
          <a:bodyPr>
            <a:normAutofit/>
          </a:bodyPr>
          <a:lstStyle/>
          <a:p>
            <a:r>
              <a:rPr lang="en-US" sz="3600" dirty="0">
                <a:solidFill>
                  <a:schemeClr val="accent2">
                    <a:lumMod val="75000"/>
                  </a:schemeClr>
                </a:solidFill>
              </a:rPr>
              <a:t>Impacts on the Small Employer</a:t>
            </a:r>
          </a:p>
        </p:txBody>
      </p:sp>
      <p:graphicFrame>
        <p:nvGraphicFramePr>
          <p:cNvPr id="4" name="Table 3"/>
          <p:cNvGraphicFramePr>
            <a:graphicFrameLocks noGrp="1"/>
          </p:cNvGraphicFramePr>
          <p:nvPr>
            <p:extLst/>
          </p:nvPr>
        </p:nvGraphicFramePr>
        <p:xfrm>
          <a:off x="787079" y="1520383"/>
          <a:ext cx="10498238" cy="4458385"/>
        </p:xfrm>
        <a:graphic>
          <a:graphicData uri="http://schemas.openxmlformats.org/drawingml/2006/table">
            <a:tbl>
              <a:tblPr firstRow="1" bandRow="1">
                <a:tableStyleId>{5C22544A-7EE6-4342-B048-85BDC9FD1C3A}</a:tableStyleId>
              </a:tblPr>
              <a:tblGrid>
                <a:gridCol w="1451105">
                  <a:extLst>
                    <a:ext uri="{9D8B030D-6E8A-4147-A177-3AD203B41FA5}">
                      <a16:colId xmlns:a16="http://schemas.microsoft.com/office/drawing/2014/main" val="1140890388"/>
                    </a:ext>
                  </a:extLst>
                </a:gridCol>
                <a:gridCol w="1416827">
                  <a:extLst>
                    <a:ext uri="{9D8B030D-6E8A-4147-A177-3AD203B41FA5}">
                      <a16:colId xmlns:a16="http://schemas.microsoft.com/office/drawing/2014/main" val="3527186549"/>
                    </a:ext>
                  </a:extLst>
                </a:gridCol>
                <a:gridCol w="1439680">
                  <a:extLst>
                    <a:ext uri="{9D8B030D-6E8A-4147-A177-3AD203B41FA5}">
                      <a16:colId xmlns:a16="http://schemas.microsoft.com/office/drawing/2014/main" val="3617126894"/>
                    </a:ext>
                  </a:extLst>
                </a:gridCol>
                <a:gridCol w="1371124">
                  <a:extLst>
                    <a:ext uri="{9D8B030D-6E8A-4147-A177-3AD203B41FA5}">
                      <a16:colId xmlns:a16="http://schemas.microsoft.com/office/drawing/2014/main" val="3559533523"/>
                    </a:ext>
                  </a:extLst>
                </a:gridCol>
                <a:gridCol w="1668201">
                  <a:extLst>
                    <a:ext uri="{9D8B030D-6E8A-4147-A177-3AD203B41FA5}">
                      <a16:colId xmlns:a16="http://schemas.microsoft.com/office/drawing/2014/main" val="3804504825"/>
                    </a:ext>
                  </a:extLst>
                </a:gridCol>
                <a:gridCol w="1553940">
                  <a:extLst>
                    <a:ext uri="{9D8B030D-6E8A-4147-A177-3AD203B41FA5}">
                      <a16:colId xmlns:a16="http://schemas.microsoft.com/office/drawing/2014/main" val="1973383839"/>
                    </a:ext>
                  </a:extLst>
                </a:gridCol>
                <a:gridCol w="1597361">
                  <a:extLst>
                    <a:ext uri="{9D8B030D-6E8A-4147-A177-3AD203B41FA5}">
                      <a16:colId xmlns:a16="http://schemas.microsoft.com/office/drawing/2014/main" val="1562310461"/>
                    </a:ext>
                  </a:extLst>
                </a:gridCol>
              </a:tblGrid>
              <a:tr h="837194">
                <a:tc rowSpan="2">
                  <a:txBody>
                    <a:bodyPr/>
                    <a:lstStyle/>
                    <a:p>
                      <a:pPr algn="ctr"/>
                      <a:r>
                        <a:rPr lang="en-US" dirty="0"/>
                        <a:t># Employees</a:t>
                      </a:r>
                    </a:p>
                  </a:txBody>
                  <a:tcPr anchor="ctr"/>
                </a:tc>
                <a:tc gridSpan="3">
                  <a:txBody>
                    <a:bodyPr/>
                    <a:lstStyle/>
                    <a:p>
                      <a:pPr algn="ctr"/>
                      <a:r>
                        <a:rPr lang="en-US" dirty="0"/>
                        <a:t>How was your work covered while you were on leave?</a:t>
                      </a:r>
                    </a:p>
                  </a:txBody>
                  <a:tcPr anchor="ctr"/>
                </a:tc>
                <a:tc hMerge="1">
                  <a:txBody>
                    <a:bodyPr/>
                    <a:lstStyle/>
                    <a:p>
                      <a:endParaRPr lang="en-US" dirty="0"/>
                    </a:p>
                  </a:txBody>
                  <a:tcPr/>
                </a:tc>
                <a:tc hMerge="1">
                  <a:txBody>
                    <a:bodyPr/>
                    <a:lstStyle/>
                    <a:p>
                      <a:endParaRPr lang="en-US" dirty="0"/>
                    </a:p>
                  </a:txBody>
                  <a:tcPr/>
                </a:tc>
                <a:tc gridSpan="3">
                  <a:txBody>
                    <a:bodyPr/>
                    <a:lstStyle/>
                    <a:p>
                      <a:r>
                        <a:rPr lang="en-US" dirty="0"/>
                        <a:t>As a result of your co-worker(s) taking</a:t>
                      </a:r>
                      <a:r>
                        <a:rPr lang="en-US" baseline="0" dirty="0"/>
                        <a:t> a leave:</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958459639"/>
                  </a:ext>
                </a:extLst>
              </a:tr>
              <a:tr h="1195991">
                <a:tc vMerge="1">
                  <a:txBody>
                    <a:bodyPr/>
                    <a:lstStyle/>
                    <a:p>
                      <a:endParaRPr lang="en-US" dirty="0"/>
                    </a:p>
                  </a:txBody>
                  <a:tcPr/>
                </a:tc>
                <a:tc>
                  <a:txBody>
                    <a:bodyPr/>
                    <a:lstStyle/>
                    <a:p>
                      <a:pPr algn="ctr"/>
                      <a:r>
                        <a:rPr lang="en-US" dirty="0"/>
                        <a:t>Co-workers</a:t>
                      </a:r>
                    </a:p>
                    <a:p>
                      <a:pPr algn="ctr"/>
                      <a:r>
                        <a:rPr lang="en-US" dirty="0"/>
                        <a:t>(57.7%)</a:t>
                      </a:r>
                    </a:p>
                  </a:txBody>
                  <a:tcPr/>
                </a:tc>
                <a:tc>
                  <a:txBody>
                    <a:bodyPr/>
                    <a:lstStyle/>
                    <a:p>
                      <a:pPr algn="ctr"/>
                      <a:r>
                        <a:rPr lang="en-US" dirty="0"/>
                        <a:t>Temporary hire</a:t>
                      </a:r>
                    </a:p>
                    <a:p>
                      <a:pPr algn="ctr"/>
                      <a:r>
                        <a:rPr lang="en-US" dirty="0"/>
                        <a:t>(11.5%)</a:t>
                      </a:r>
                    </a:p>
                  </a:txBody>
                  <a:tcPr/>
                </a:tc>
                <a:tc>
                  <a:txBody>
                    <a:bodyPr/>
                    <a:lstStyle/>
                    <a:p>
                      <a:pPr algn="ctr"/>
                      <a:r>
                        <a:rPr lang="en-US" dirty="0"/>
                        <a:t>Work put on hold</a:t>
                      </a:r>
                    </a:p>
                    <a:p>
                      <a:pPr algn="ctr"/>
                      <a:r>
                        <a:rPr lang="en-US" dirty="0"/>
                        <a:t>(9.4%)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Work more hours than normally do?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Take on additional work duties?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reporting no impact</a:t>
                      </a:r>
                    </a:p>
                  </a:txBody>
                  <a:tcPr/>
                </a:tc>
                <a:extLst>
                  <a:ext uri="{0D108BD9-81ED-4DB2-BD59-A6C34878D82A}">
                    <a16:rowId xmlns:a16="http://schemas.microsoft.com/office/drawing/2014/main" val="974106730"/>
                  </a:ext>
                </a:extLst>
              </a:tr>
              <a:tr h="485040">
                <a:tc>
                  <a:txBody>
                    <a:bodyPr/>
                    <a:lstStyle/>
                    <a:p>
                      <a:r>
                        <a:rPr lang="en-US" b="1" dirty="0"/>
                        <a:t>1-19</a:t>
                      </a:r>
                    </a:p>
                  </a:txBody>
                  <a:tcPr/>
                </a:tc>
                <a:tc>
                  <a:txBody>
                    <a:bodyPr/>
                    <a:lstStyle/>
                    <a:p>
                      <a:pPr algn="ctr"/>
                      <a:r>
                        <a:rPr lang="en-US" dirty="0"/>
                        <a:t>56%</a:t>
                      </a:r>
                    </a:p>
                  </a:txBody>
                  <a:tcPr/>
                </a:tc>
                <a:tc>
                  <a:txBody>
                    <a:bodyPr/>
                    <a:lstStyle/>
                    <a:p>
                      <a:pPr algn="ctr"/>
                      <a:r>
                        <a:rPr lang="en-US" dirty="0"/>
                        <a:t>17%</a:t>
                      </a:r>
                    </a:p>
                  </a:txBody>
                  <a:tcPr/>
                </a:tc>
                <a:tc>
                  <a:txBody>
                    <a:bodyPr/>
                    <a:lstStyle/>
                    <a:p>
                      <a:pPr algn="ctr"/>
                      <a:r>
                        <a:rPr lang="en-US" dirty="0"/>
                        <a:t>8%</a:t>
                      </a:r>
                    </a:p>
                  </a:txBody>
                  <a:tcPr/>
                </a:tc>
                <a:tc>
                  <a:txBody>
                    <a:bodyPr/>
                    <a:lstStyle/>
                    <a:p>
                      <a:pPr algn="ctr"/>
                      <a:r>
                        <a:rPr lang="en-US" dirty="0"/>
                        <a:t>43%</a:t>
                      </a:r>
                    </a:p>
                  </a:txBody>
                  <a:tcPr/>
                </a:tc>
                <a:tc>
                  <a:txBody>
                    <a:bodyPr/>
                    <a:lstStyle/>
                    <a:p>
                      <a:pPr algn="ctr"/>
                      <a:r>
                        <a:rPr lang="en-US" dirty="0"/>
                        <a:t>72%</a:t>
                      </a:r>
                    </a:p>
                  </a:txBody>
                  <a:tcPr/>
                </a:tc>
                <a:tc>
                  <a:txBody>
                    <a:bodyPr/>
                    <a:lstStyle/>
                    <a:p>
                      <a:pPr algn="ctr"/>
                      <a:r>
                        <a:rPr lang="en-US" dirty="0"/>
                        <a:t>70%</a:t>
                      </a:r>
                    </a:p>
                  </a:txBody>
                  <a:tcPr/>
                </a:tc>
                <a:extLst>
                  <a:ext uri="{0D108BD9-81ED-4DB2-BD59-A6C34878D82A}">
                    <a16:rowId xmlns:a16="http://schemas.microsoft.com/office/drawing/2014/main" val="3885592131"/>
                  </a:ext>
                </a:extLst>
              </a:tr>
              <a:tr h="485040">
                <a:tc>
                  <a:txBody>
                    <a:bodyPr/>
                    <a:lstStyle/>
                    <a:p>
                      <a:r>
                        <a:rPr lang="en-US" b="1" dirty="0"/>
                        <a:t>20-49</a:t>
                      </a:r>
                    </a:p>
                  </a:txBody>
                  <a:tcPr/>
                </a:tc>
                <a:tc>
                  <a:txBody>
                    <a:bodyPr/>
                    <a:lstStyle/>
                    <a:p>
                      <a:pPr algn="ctr"/>
                      <a:r>
                        <a:rPr lang="en-US" dirty="0"/>
                        <a:t>48%</a:t>
                      </a:r>
                    </a:p>
                  </a:txBody>
                  <a:tcPr/>
                </a:tc>
                <a:tc>
                  <a:txBody>
                    <a:bodyPr/>
                    <a:lstStyle/>
                    <a:p>
                      <a:pPr algn="ctr"/>
                      <a:r>
                        <a:rPr lang="en-US" dirty="0"/>
                        <a:t>13%</a:t>
                      </a:r>
                    </a:p>
                  </a:txBody>
                  <a:tcPr/>
                </a:tc>
                <a:tc>
                  <a:txBody>
                    <a:bodyPr/>
                    <a:lstStyle/>
                    <a:p>
                      <a:pPr algn="ctr"/>
                      <a:r>
                        <a:rPr lang="en-US" dirty="0"/>
                        <a:t>13%</a:t>
                      </a:r>
                    </a:p>
                  </a:txBody>
                  <a:tcPr/>
                </a:tc>
                <a:tc>
                  <a:txBody>
                    <a:bodyPr/>
                    <a:lstStyle/>
                    <a:p>
                      <a:pPr algn="ctr"/>
                      <a:r>
                        <a:rPr lang="en-US" dirty="0"/>
                        <a:t>33%</a:t>
                      </a:r>
                    </a:p>
                  </a:txBody>
                  <a:tcPr/>
                </a:tc>
                <a:tc>
                  <a:txBody>
                    <a:bodyPr/>
                    <a:lstStyle/>
                    <a:p>
                      <a:pPr algn="ctr"/>
                      <a:r>
                        <a:rPr lang="en-US" dirty="0"/>
                        <a:t>62%</a:t>
                      </a:r>
                    </a:p>
                  </a:txBody>
                  <a:tcPr/>
                </a:tc>
                <a:tc>
                  <a:txBody>
                    <a:bodyPr/>
                    <a:lstStyle/>
                    <a:p>
                      <a:pPr algn="ctr"/>
                      <a:r>
                        <a:rPr lang="en-US" dirty="0"/>
                        <a:t>79%</a:t>
                      </a:r>
                    </a:p>
                  </a:txBody>
                  <a:tcPr/>
                </a:tc>
                <a:extLst>
                  <a:ext uri="{0D108BD9-81ED-4DB2-BD59-A6C34878D82A}">
                    <a16:rowId xmlns:a16="http://schemas.microsoft.com/office/drawing/2014/main" val="3286967999"/>
                  </a:ext>
                </a:extLst>
              </a:tr>
              <a:tr h="485040">
                <a:tc>
                  <a:txBody>
                    <a:bodyPr/>
                    <a:lstStyle/>
                    <a:p>
                      <a:r>
                        <a:rPr lang="en-US" b="1" dirty="0"/>
                        <a:t>50-99</a:t>
                      </a:r>
                    </a:p>
                  </a:txBody>
                  <a:tcPr/>
                </a:tc>
                <a:tc>
                  <a:txBody>
                    <a:bodyPr/>
                    <a:lstStyle/>
                    <a:p>
                      <a:pPr algn="ctr"/>
                      <a:r>
                        <a:rPr lang="en-US" dirty="0"/>
                        <a:t>54%</a:t>
                      </a:r>
                    </a:p>
                  </a:txBody>
                  <a:tcPr/>
                </a:tc>
                <a:tc>
                  <a:txBody>
                    <a:bodyPr/>
                    <a:lstStyle/>
                    <a:p>
                      <a:pPr algn="ctr"/>
                      <a:r>
                        <a:rPr lang="en-US" dirty="0"/>
                        <a:t>6%</a:t>
                      </a:r>
                    </a:p>
                  </a:txBody>
                  <a:tcPr/>
                </a:tc>
                <a:tc>
                  <a:txBody>
                    <a:bodyPr/>
                    <a:lstStyle/>
                    <a:p>
                      <a:pPr algn="ctr"/>
                      <a:r>
                        <a:rPr lang="en-US" dirty="0"/>
                        <a:t>19%</a:t>
                      </a:r>
                    </a:p>
                  </a:txBody>
                  <a:tcPr/>
                </a:tc>
                <a:tc>
                  <a:txBody>
                    <a:bodyPr/>
                    <a:lstStyle/>
                    <a:p>
                      <a:pPr algn="ctr"/>
                      <a:r>
                        <a:rPr lang="en-US" dirty="0"/>
                        <a:t>30%</a:t>
                      </a:r>
                    </a:p>
                  </a:txBody>
                  <a:tcPr/>
                </a:tc>
                <a:tc>
                  <a:txBody>
                    <a:bodyPr/>
                    <a:lstStyle/>
                    <a:p>
                      <a:pPr algn="ctr"/>
                      <a:r>
                        <a:rPr lang="en-US" dirty="0"/>
                        <a:t>54%</a:t>
                      </a:r>
                    </a:p>
                  </a:txBody>
                  <a:tcPr/>
                </a:tc>
                <a:tc>
                  <a:txBody>
                    <a:bodyPr/>
                    <a:lstStyle/>
                    <a:p>
                      <a:pPr algn="ctr"/>
                      <a:r>
                        <a:rPr lang="en-US" dirty="0"/>
                        <a:t>82%</a:t>
                      </a:r>
                    </a:p>
                  </a:txBody>
                  <a:tcPr/>
                </a:tc>
                <a:extLst>
                  <a:ext uri="{0D108BD9-81ED-4DB2-BD59-A6C34878D82A}">
                    <a16:rowId xmlns:a16="http://schemas.microsoft.com/office/drawing/2014/main" val="3004091541"/>
                  </a:ext>
                </a:extLst>
              </a:tr>
              <a:tr h="485040">
                <a:tc>
                  <a:txBody>
                    <a:bodyPr/>
                    <a:lstStyle/>
                    <a:p>
                      <a:r>
                        <a:rPr lang="en-US" b="1" dirty="0"/>
                        <a:t>100-499</a:t>
                      </a:r>
                    </a:p>
                  </a:txBody>
                  <a:tcPr/>
                </a:tc>
                <a:tc>
                  <a:txBody>
                    <a:bodyPr/>
                    <a:lstStyle/>
                    <a:p>
                      <a:pPr algn="ctr"/>
                      <a:r>
                        <a:rPr lang="en-US" dirty="0"/>
                        <a:t>65%</a:t>
                      </a:r>
                    </a:p>
                  </a:txBody>
                  <a:tcPr/>
                </a:tc>
                <a:tc>
                  <a:txBody>
                    <a:bodyPr/>
                    <a:lstStyle/>
                    <a:p>
                      <a:pPr algn="ctr"/>
                      <a:r>
                        <a:rPr lang="en-US" dirty="0"/>
                        <a:t>8%</a:t>
                      </a:r>
                    </a:p>
                  </a:txBody>
                  <a:tcPr/>
                </a:tc>
                <a:tc>
                  <a:txBody>
                    <a:bodyPr/>
                    <a:lstStyle/>
                    <a:p>
                      <a:pPr algn="ctr"/>
                      <a:r>
                        <a:rPr lang="en-US" dirty="0"/>
                        <a:t>6%</a:t>
                      </a:r>
                    </a:p>
                  </a:txBody>
                  <a:tcPr/>
                </a:tc>
                <a:tc>
                  <a:txBody>
                    <a:bodyPr/>
                    <a:lstStyle/>
                    <a:p>
                      <a:pPr algn="ctr"/>
                      <a:r>
                        <a:rPr lang="en-US" dirty="0"/>
                        <a:t>27%</a:t>
                      </a:r>
                    </a:p>
                  </a:txBody>
                  <a:tcPr/>
                </a:tc>
                <a:tc>
                  <a:txBody>
                    <a:bodyPr/>
                    <a:lstStyle/>
                    <a:p>
                      <a:pPr algn="ctr"/>
                      <a:r>
                        <a:rPr lang="en-US" dirty="0"/>
                        <a:t>51%</a:t>
                      </a:r>
                    </a:p>
                  </a:txBody>
                  <a:tcPr/>
                </a:tc>
                <a:tc>
                  <a:txBody>
                    <a:bodyPr/>
                    <a:lstStyle/>
                    <a:p>
                      <a:pPr algn="ctr"/>
                      <a:r>
                        <a:rPr lang="en-US" dirty="0"/>
                        <a:t>74%</a:t>
                      </a:r>
                    </a:p>
                  </a:txBody>
                  <a:tcPr/>
                </a:tc>
                <a:extLst>
                  <a:ext uri="{0D108BD9-81ED-4DB2-BD59-A6C34878D82A}">
                    <a16:rowId xmlns:a16="http://schemas.microsoft.com/office/drawing/2014/main" val="1328457866"/>
                  </a:ext>
                </a:extLst>
              </a:tr>
              <a:tr h="485040">
                <a:tc>
                  <a:txBody>
                    <a:bodyPr/>
                    <a:lstStyle/>
                    <a:p>
                      <a:r>
                        <a:rPr lang="en-US" b="1" dirty="0"/>
                        <a:t>500</a:t>
                      </a:r>
                      <a:r>
                        <a:rPr lang="en-US" b="1" baseline="0" dirty="0"/>
                        <a:t> +</a:t>
                      </a:r>
                      <a:endParaRPr lang="en-US" b="1" dirty="0"/>
                    </a:p>
                  </a:txBody>
                  <a:tcPr/>
                </a:tc>
                <a:tc>
                  <a:txBody>
                    <a:bodyPr/>
                    <a:lstStyle/>
                    <a:p>
                      <a:pPr algn="ctr"/>
                      <a:r>
                        <a:rPr lang="en-US" dirty="0"/>
                        <a:t>62%</a:t>
                      </a:r>
                    </a:p>
                  </a:txBody>
                  <a:tcPr/>
                </a:tc>
                <a:tc>
                  <a:txBody>
                    <a:bodyPr/>
                    <a:lstStyle/>
                    <a:p>
                      <a:pPr algn="ctr"/>
                      <a:r>
                        <a:rPr lang="en-US" dirty="0"/>
                        <a:t>11%</a:t>
                      </a:r>
                    </a:p>
                  </a:txBody>
                  <a:tcPr/>
                </a:tc>
                <a:tc>
                  <a:txBody>
                    <a:bodyPr/>
                    <a:lstStyle/>
                    <a:p>
                      <a:pPr algn="ctr"/>
                      <a:r>
                        <a:rPr lang="en-US" dirty="0"/>
                        <a:t>9%</a:t>
                      </a:r>
                    </a:p>
                  </a:txBody>
                  <a:tcPr/>
                </a:tc>
                <a:tc>
                  <a:txBody>
                    <a:bodyPr/>
                    <a:lstStyle/>
                    <a:p>
                      <a:pPr algn="ctr"/>
                      <a:r>
                        <a:rPr lang="en-US" dirty="0"/>
                        <a:t>37%</a:t>
                      </a:r>
                    </a:p>
                  </a:txBody>
                  <a:tcPr/>
                </a:tc>
                <a:tc>
                  <a:txBody>
                    <a:bodyPr/>
                    <a:lstStyle/>
                    <a:p>
                      <a:pPr algn="ctr"/>
                      <a:r>
                        <a:rPr lang="en-US" dirty="0"/>
                        <a:t>60%</a:t>
                      </a:r>
                    </a:p>
                  </a:txBody>
                  <a:tcPr/>
                </a:tc>
                <a:tc>
                  <a:txBody>
                    <a:bodyPr/>
                    <a:lstStyle/>
                    <a:p>
                      <a:pPr algn="ctr"/>
                      <a:r>
                        <a:rPr lang="en-US" dirty="0"/>
                        <a:t>75%</a:t>
                      </a:r>
                    </a:p>
                  </a:txBody>
                  <a:tcPr/>
                </a:tc>
                <a:extLst>
                  <a:ext uri="{0D108BD9-81ED-4DB2-BD59-A6C34878D82A}">
                    <a16:rowId xmlns:a16="http://schemas.microsoft.com/office/drawing/2014/main" val="3153352290"/>
                  </a:ext>
                </a:extLst>
              </a:tr>
            </a:tbl>
          </a:graphicData>
        </a:graphic>
      </p:graphicFrame>
      <p:grpSp>
        <p:nvGrpSpPr>
          <p:cNvPr id="13" name="Group 12"/>
          <p:cNvGrpSpPr/>
          <p:nvPr/>
        </p:nvGrpSpPr>
        <p:grpSpPr>
          <a:xfrm>
            <a:off x="3976254" y="3458628"/>
            <a:ext cx="6897584" cy="594698"/>
            <a:chOff x="3976254" y="3458628"/>
            <a:chExt cx="6897584" cy="594698"/>
          </a:xfrm>
        </p:grpSpPr>
        <p:sp>
          <p:nvSpPr>
            <p:cNvPr id="5" name="Oval 4"/>
            <p:cNvSpPr/>
            <p:nvPr/>
          </p:nvSpPr>
          <p:spPr>
            <a:xfrm>
              <a:off x="6923313" y="3458629"/>
              <a:ext cx="760021" cy="5818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518565" y="3471435"/>
              <a:ext cx="760021" cy="5818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113817" y="3458629"/>
              <a:ext cx="760021" cy="5818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76254" y="3458628"/>
              <a:ext cx="760021" cy="5818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744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62643" y="241538"/>
          <a:ext cx="9903123" cy="6365407"/>
        </p:xfrm>
        <a:graphic>
          <a:graphicData uri="http://schemas.openxmlformats.org/drawingml/2006/table">
            <a:tbl>
              <a:tblPr firstRow="1" bandRow="1">
                <a:tableStyleId>{5C22544A-7EE6-4342-B048-85BDC9FD1C3A}</a:tableStyleId>
              </a:tblPr>
              <a:tblGrid>
                <a:gridCol w="3014954">
                  <a:extLst>
                    <a:ext uri="{9D8B030D-6E8A-4147-A177-3AD203B41FA5}">
                      <a16:colId xmlns:a16="http://schemas.microsoft.com/office/drawing/2014/main" val="2344856100"/>
                    </a:ext>
                  </a:extLst>
                </a:gridCol>
                <a:gridCol w="1769053">
                  <a:extLst>
                    <a:ext uri="{9D8B030D-6E8A-4147-A177-3AD203B41FA5}">
                      <a16:colId xmlns:a16="http://schemas.microsoft.com/office/drawing/2014/main" val="852552143"/>
                    </a:ext>
                  </a:extLst>
                </a:gridCol>
                <a:gridCol w="1715476">
                  <a:extLst>
                    <a:ext uri="{9D8B030D-6E8A-4147-A177-3AD203B41FA5}">
                      <a16:colId xmlns:a16="http://schemas.microsoft.com/office/drawing/2014/main" val="2174337528"/>
                    </a:ext>
                  </a:extLst>
                </a:gridCol>
                <a:gridCol w="1701820">
                  <a:extLst>
                    <a:ext uri="{9D8B030D-6E8A-4147-A177-3AD203B41FA5}">
                      <a16:colId xmlns:a16="http://schemas.microsoft.com/office/drawing/2014/main" val="934827023"/>
                    </a:ext>
                  </a:extLst>
                </a:gridCol>
                <a:gridCol w="1701820">
                  <a:extLst>
                    <a:ext uri="{9D8B030D-6E8A-4147-A177-3AD203B41FA5}">
                      <a16:colId xmlns:a16="http://schemas.microsoft.com/office/drawing/2014/main" val="2282052850"/>
                    </a:ext>
                  </a:extLst>
                </a:gridCol>
              </a:tblGrid>
              <a:tr h="677623">
                <a:tc gridSpan="5">
                  <a:txBody>
                    <a:bodyPr/>
                    <a:lstStyle/>
                    <a:p>
                      <a:pPr marL="0" marR="0" algn="l">
                        <a:spcBef>
                          <a:spcPts val="50"/>
                        </a:spcBef>
                        <a:spcAft>
                          <a:spcPts val="0"/>
                        </a:spcAft>
                      </a:pPr>
                      <a:r>
                        <a:rPr lang="en-US" sz="1600" dirty="0">
                          <a:effectLst/>
                        </a:rPr>
                        <a:t>Top Four Barriers by Leave Group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6743359"/>
                  </a:ext>
                </a:extLst>
              </a:tr>
              <a:tr h="569066">
                <a:tc>
                  <a:txBody>
                    <a:bodyPr/>
                    <a:lstStyle/>
                    <a:p>
                      <a:pPr marL="0" marR="0" algn="l">
                        <a:spcBef>
                          <a:spcPts val="50"/>
                        </a:spcBef>
                        <a:spcAft>
                          <a:spcPts val="0"/>
                        </a:spcAft>
                      </a:pPr>
                      <a:r>
                        <a:rPr lang="en-US" sz="1600" kern="12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gridSpan="2">
                  <a:txBody>
                    <a:bodyPr/>
                    <a:lstStyle/>
                    <a:p>
                      <a:pPr marL="0" marR="0" algn="ctr">
                        <a:spcBef>
                          <a:spcPts val="50"/>
                        </a:spcBef>
                        <a:spcAft>
                          <a:spcPts val="0"/>
                        </a:spcAft>
                      </a:pPr>
                      <a:r>
                        <a:rPr lang="en-US" sz="1600" kern="1200">
                          <a:effectLst/>
                        </a:rPr>
                        <a:t>TCI Leave Takers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hMerge="1">
                  <a:txBody>
                    <a:bodyPr/>
                    <a:lstStyle/>
                    <a:p>
                      <a:endParaRPr lang="en-US"/>
                    </a:p>
                  </a:txBody>
                  <a:tcPr/>
                </a:tc>
                <a:tc>
                  <a:txBody>
                    <a:bodyPr/>
                    <a:lstStyle/>
                    <a:p>
                      <a:pPr marL="0" marR="0" algn="ctr">
                        <a:spcBef>
                          <a:spcPts val="50"/>
                        </a:spcBef>
                        <a:spcAft>
                          <a:spcPts val="0"/>
                        </a:spcAft>
                      </a:pPr>
                      <a:r>
                        <a:rPr lang="en-US" sz="1600" kern="1200">
                          <a:effectLst/>
                        </a:rPr>
                        <a:t>All Other Leave Takers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a:effectLst/>
                        </a:rPr>
                        <a:t>No Leave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2935273213"/>
                  </a:ext>
                </a:extLst>
              </a:tr>
              <a:tr h="1300586">
                <a:tc>
                  <a:txBody>
                    <a:bodyPr/>
                    <a:lstStyle/>
                    <a:p>
                      <a:pPr marL="0" marR="0" algn="l">
                        <a:spcBef>
                          <a:spcPts val="50"/>
                        </a:spcBef>
                        <a:spcAft>
                          <a:spcPts val="0"/>
                        </a:spcAft>
                      </a:pPr>
                      <a:r>
                        <a:rPr lang="en-US" sz="1600" kern="1200" dirty="0">
                          <a:effectLst/>
                        </a:rPr>
                        <a:t>% who agree or strongly agree with the following reasons: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Why didn’t you take the full 4 weeks?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a:effectLst/>
                        </a:rPr>
                        <a:t>If no TCI available, why wouldn’t you have taken another type of leave?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a:effectLst/>
                        </a:rPr>
                        <a:t>Why didn’t you take TCI leave?</a:t>
                      </a:r>
                      <a:endParaRPr lang="en-US" sz="1600">
                        <a:effectLst/>
                      </a:endParaRPr>
                    </a:p>
                    <a:p>
                      <a:pPr marL="0" marR="0" algn="ctr">
                        <a:spcBef>
                          <a:spcPts val="50"/>
                        </a:spcBef>
                        <a:spcAft>
                          <a:spcPts val="0"/>
                        </a:spcAft>
                      </a:pPr>
                      <a:r>
                        <a:rPr lang="en-US" sz="1600" kern="12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a:effectLst/>
                        </a:rPr>
                        <a:t>Why didn’t you take any leave?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1880844794"/>
                  </a:ext>
                </a:extLst>
              </a:tr>
              <a:tr h="343244">
                <a:tc>
                  <a:txBody>
                    <a:bodyPr/>
                    <a:lstStyle/>
                    <a:p>
                      <a:pPr marL="0" marR="0" algn="l">
                        <a:spcBef>
                          <a:spcPts val="50"/>
                        </a:spcBef>
                        <a:spcAft>
                          <a:spcPts val="0"/>
                        </a:spcAft>
                      </a:pPr>
                      <a:r>
                        <a:rPr lang="en-US" sz="1600" kern="1200" dirty="0">
                          <a:effectLst/>
                        </a:rPr>
                        <a:t>Lack of Awareness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60.3%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67.4%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3754507911"/>
                  </a:ext>
                </a:extLst>
              </a:tr>
              <a:tr h="550555">
                <a:tc>
                  <a:txBody>
                    <a:bodyPr/>
                    <a:lstStyle/>
                    <a:p>
                      <a:pPr marL="0" marR="0" algn="l">
                        <a:spcBef>
                          <a:spcPts val="50"/>
                        </a:spcBef>
                        <a:spcAft>
                          <a:spcPts val="0"/>
                        </a:spcAft>
                      </a:pPr>
                      <a:r>
                        <a:rPr lang="en-US" sz="1600" kern="1200" dirty="0">
                          <a:effectLst/>
                        </a:rPr>
                        <a:t>Couldn’t afford loss of income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53.5%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83.3%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45.9%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1755741100"/>
                  </a:ext>
                </a:extLst>
              </a:tr>
              <a:tr h="550555">
                <a:tc>
                  <a:txBody>
                    <a:bodyPr/>
                    <a:lstStyle/>
                    <a:p>
                      <a:pPr marL="0" marR="0" algn="l">
                        <a:spcBef>
                          <a:spcPts val="50"/>
                        </a:spcBef>
                        <a:spcAft>
                          <a:spcPts val="0"/>
                        </a:spcAft>
                      </a:pPr>
                      <a:r>
                        <a:rPr lang="en-US" sz="1600" kern="1200" dirty="0">
                          <a:effectLst/>
                        </a:rPr>
                        <a:t>Don’t have employer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55.9%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61.7%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952911091"/>
                  </a:ext>
                </a:extLst>
              </a:tr>
              <a:tr h="333290">
                <a:tc>
                  <a:txBody>
                    <a:bodyPr/>
                    <a:lstStyle/>
                    <a:p>
                      <a:pPr marL="0" marR="0" algn="l">
                        <a:spcBef>
                          <a:spcPts val="50"/>
                        </a:spcBef>
                        <a:spcAft>
                          <a:spcPts val="0"/>
                        </a:spcAft>
                      </a:pPr>
                      <a:r>
                        <a:rPr lang="en-US" sz="1600" kern="1200" dirty="0">
                          <a:effectLst/>
                        </a:rPr>
                        <a:t>Worried about losing job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45.3%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34.5%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972343986"/>
                  </a:ext>
                </a:extLst>
              </a:tr>
              <a:tr h="569066">
                <a:tc>
                  <a:txBody>
                    <a:bodyPr/>
                    <a:lstStyle/>
                    <a:p>
                      <a:pPr marL="0" marR="0" algn="l">
                        <a:spcBef>
                          <a:spcPts val="50"/>
                        </a:spcBef>
                        <a:spcAft>
                          <a:spcPts val="0"/>
                        </a:spcAft>
                      </a:pPr>
                      <a:r>
                        <a:rPr lang="en-US" sz="1600" kern="1200" dirty="0">
                          <a:effectLst/>
                        </a:rPr>
                        <a:t>Worried about negative work consequences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dirty="0">
                          <a:effectLst/>
                        </a:rPr>
                        <a:t>42.1%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dirty="0">
                          <a:effectLst/>
                        </a:rPr>
                        <a:t>43.8%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3925672246"/>
                  </a:ext>
                </a:extLst>
              </a:tr>
              <a:tr h="569066">
                <a:tc>
                  <a:txBody>
                    <a:bodyPr/>
                    <a:lstStyle/>
                    <a:p>
                      <a:pPr marL="0" marR="0" algn="l">
                        <a:spcBef>
                          <a:spcPts val="50"/>
                        </a:spcBef>
                        <a:spcAft>
                          <a:spcPts val="0"/>
                        </a:spcAft>
                      </a:pPr>
                      <a:r>
                        <a:rPr lang="en-US" sz="1600" kern="1200">
                          <a:effectLst/>
                        </a:rPr>
                        <a:t>Didn’t feel supervisor would be supportive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dirty="0">
                          <a:effectLst/>
                        </a:rPr>
                        <a:t>Not asked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dirty="0">
                          <a:effectLst/>
                        </a:rPr>
                        <a:t>27.8%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2813437298"/>
                  </a:ext>
                </a:extLst>
              </a:tr>
              <a:tr h="569066">
                <a:tc>
                  <a:txBody>
                    <a:bodyPr/>
                    <a:lstStyle/>
                    <a:p>
                      <a:pPr marL="0" marR="0" algn="l">
                        <a:spcBef>
                          <a:spcPts val="50"/>
                        </a:spcBef>
                        <a:spcAft>
                          <a:spcPts val="0"/>
                        </a:spcAft>
                      </a:pPr>
                      <a:r>
                        <a:rPr lang="en-US" sz="1600" kern="1200">
                          <a:effectLst/>
                        </a:rPr>
                        <a:t>Felt uncomfortable being away from work (longer)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a:effectLst/>
                        </a:rPr>
                        <a:t>42.7%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3697592343"/>
                  </a:ext>
                </a:extLst>
              </a:tr>
              <a:tr h="333290">
                <a:tc>
                  <a:txBody>
                    <a:bodyPr/>
                    <a:lstStyle/>
                    <a:p>
                      <a:pPr marL="0" marR="0" algn="l">
                        <a:spcBef>
                          <a:spcPts val="50"/>
                        </a:spcBef>
                        <a:spcAft>
                          <a:spcPts val="0"/>
                        </a:spcAft>
                      </a:pPr>
                      <a:r>
                        <a:rPr lang="en-US" sz="1600" kern="1200">
                          <a:effectLst/>
                        </a:rPr>
                        <a:t>Didn’t need the extra time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kern="1200">
                          <a:effectLst/>
                        </a:rPr>
                        <a:t>31.6%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a:effectLst/>
                        </a:rPr>
                        <a:t>Not asked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tc>
                  <a:txBody>
                    <a:bodyPr/>
                    <a:lstStyle/>
                    <a:p>
                      <a:pPr marL="0" marR="0" algn="ctr">
                        <a:spcBef>
                          <a:spcPts val="50"/>
                        </a:spcBef>
                        <a:spcAft>
                          <a:spcPts val="0"/>
                        </a:spcAft>
                      </a:pPr>
                      <a:r>
                        <a:rPr lang="en-US" sz="1600" dirty="0">
                          <a:effectLst/>
                        </a:rPr>
                        <a:t>Not asked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1386" marR="81386" marT="40693" marB="40693"/>
                </a:tc>
                <a:extLst>
                  <a:ext uri="{0D108BD9-81ED-4DB2-BD59-A6C34878D82A}">
                    <a16:rowId xmlns:a16="http://schemas.microsoft.com/office/drawing/2014/main" val="2071104641"/>
                  </a:ext>
                </a:extLst>
              </a:tr>
            </a:tbl>
          </a:graphicData>
        </a:graphic>
      </p:graphicFrame>
      <p:sp>
        <p:nvSpPr>
          <p:cNvPr id="5" name="Rectangle 4"/>
          <p:cNvSpPr/>
          <p:nvPr/>
        </p:nvSpPr>
        <p:spPr>
          <a:xfrm>
            <a:off x="4106174" y="3174521"/>
            <a:ext cx="6314535" cy="345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27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lumMod val="75000"/>
                  </a:schemeClr>
                </a:solidFill>
              </a:rPr>
              <a:t>What Do We Know About BARRIERS?</a:t>
            </a:r>
          </a:p>
        </p:txBody>
      </p:sp>
      <p:sp>
        <p:nvSpPr>
          <p:cNvPr id="3" name="Content Placeholder 2"/>
          <p:cNvSpPr>
            <a:spLocks noGrp="1"/>
          </p:cNvSpPr>
          <p:nvPr>
            <p:ph idx="1"/>
          </p:nvPr>
        </p:nvSpPr>
        <p:spPr>
          <a:xfrm>
            <a:off x="838200" y="1825625"/>
            <a:ext cx="10826262" cy="4647364"/>
          </a:xfrm>
        </p:spPr>
        <p:txBody>
          <a:bodyPr>
            <a:normAutofit/>
          </a:bodyPr>
          <a:lstStyle/>
          <a:p>
            <a:r>
              <a:rPr lang="en-US" dirty="0">
                <a:solidFill>
                  <a:schemeClr val="accent1">
                    <a:lumMod val="50000"/>
                  </a:schemeClr>
                </a:solidFill>
              </a:rPr>
              <a:t>Structural barriers</a:t>
            </a:r>
          </a:p>
          <a:p>
            <a:pPr lvl="1"/>
            <a:r>
              <a:rPr lang="en-US" sz="2000" dirty="0">
                <a:sym typeface="Wingdings" panose="05000000000000000000" pitchFamily="2" charset="2"/>
              </a:rPr>
              <a:t>Income replacement level </a:t>
            </a:r>
          </a:p>
          <a:p>
            <a:pPr lvl="1"/>
            <a:r>
              <a:rPr lang="en-US" sz="2000" dirty="0"/>
              <a:t>Ill family care-givers </a:t>
            </a:r>
            <a:r>
              <a:rPr lang="en-US" sz="2000" dirty="0">
                <a:sym typeface="Wingdings" panose="05000000000000000000" pitchFamily="2" charset="2"/>
              </a:rPr>
              <a:t> chronic vs. acute care needs</a:t>
            </a:r>
          </a:p>
          <a:p>
            <a:pPr lvl="1"/>
            <a:r>
              <a:rPr lang="en-US" sz="2000" dirty="0">
                <a:sym typeface="Wingdings" panose="05000000000000000000" pitchFamily="2" charset="2"/>
              </a:rPr>
              <a:t>Paperwork process</a:t>
            </a:r>
          </a:p>
          <a:p>
            <a:pPr lvl="1"/>
            <a:r>
              <a:rPr lang="en-US" sz="2000" dirty="0">
                <a:sym typeface="Wingdings" panose="05000000000000000000" pitchFamily="2" charset="2"/>
              </a:rPr>
              <a:t>Information barriers  unclear communication</a:t>
            </a:r>
          </a:p>
          <a:p>
            <a:endParaRPr lang="en-US" dirty="0">
              <a:solidFill>
                <a:schemeClr val="accent1">
                  <a:lumMod val="50000"/>
                </a:schemeClr>
              </a:solidFill>
              <a:sym typeface="Wingdings" panose="05000000000000000000" pitchFamily="2" charset="2"/>
            </a:endParaRPr>
          </a:p>
          <a:p>
            <a:r>
              <a:rPr lang="en-US" dirty="0">
                <a:solidFill>
                  <a:schemeClr val="accent1">
                    <a:lumMod val="50000"/>
                  </a:schemeClr>
                </a:solidFill>
                <a:sym typeface="Wingdings" panose="05000000000000000000" pitchFamily="2" charset="2"/>
              </a:rPr>
              <a:t>Cultural barriers</a:t>
            </a:r>
          </a:p>
          <a:p>
            <a:pPr lvl="1"/>
            <a:r>
              <a:rPr lang="en-US" sz="2000" dirty="0">
                <a:sym typeface="Wingdings" panose="05000000000000000000" pitchFamily="2" charset="2"/>
              </a:rPr>
              <a:t>Workplace culture  lack of supervisory support  negative job repercussions</a:t>
            </a:r>
          </a:p>
          <a:p>
            <a:pPr lvl="1"/>
            <a:r>
              <a:rPr lang="en-US" sz="2000" dirty="0">
                <a:sym typeface="Wingdings" panose="05000000000000000000" pitchFamily="2" charset="2"/>
              </a:rPr>
              <a:t>Traditional norms about caregiving (breadwinner/caregiver family model)</a:t>
            </a:r>
          </a:p>
          <a:p>
            <a:pPr lvl="1"/>
            <a:r>
              <a:rPr lang="en-US" sz="2000" dirty="0">
                <a:sym typeface="Wingdings" panose="05000000000000000000" pitchFamily="2" charset="2"/>
              </a:rPr>
              <a:t>Employer resistance</a:t>
            </a:r>
          </a:p>
          <a:p>
            <a:pPr lvl="1"/>
            <a:r>
              <a:rPr lang="en-US" sz="2000" dirty="0">
                <a:sym typeface="Wingdings" panose="05000000000000000000" pitchFamily="2" charset="2"/>
              </a:rPr>
              <a:t>Legitimacy of leave for ill-family care versus new child care</a:t>
            </a:r>
          </a:p>
        </p:txBody>
      </p:sp>
    </p:spTree>
    <p:extLst>
      <p:ext uri="{BB962C8B-B14F-4D97-AF65-F5344CB8AC3E}">
        <p14:creationId xmlns:p14="http://schemas.microsoft.com/office/powerpoint/2010/main" val="348703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informing policy/practices:</a:t>
            </a:r>
          </a:p>
        </p:txBody>
      </p:sp>
      <p:sp>
        <p:nvSpPr>
          <p:cNvPr id="3" name="Content Placeholder 2"/>
          <p:cNvSpPr>
            <a:spLocks noGrp="1"/>
          </p:cNvSpPr>
          <p:nvPr>
            <p:ph idx="1"/>
          </p:nvPr>
        </p:nvSpPr>
        <p:spPr>
          <a:xfrm>
            <a:off x="938463" y="1845734"/>
            <a:ext cx="10217217" cy="4023360"/>
          </a:xfrm>
        </p:spPr>
        <p:txBody>
          <a:bodyPr>
            <a:normAutofit fontScale="85000" lnSpcReduction="20000"/>
          </a:bodyPr>
          <a:lstStyle/>
          <a:p>
            <a:r>
              <a:rPr lang="en-US" b="1" dirty="0"/>
              <a:t>Awareness data </a:t>
            </a:r>
            <a:r>
              <a:rPr lang="en-US" b="1" dirty="0">
                <a:sym typeface="Wingdings" panose="05000000000000000000" pitchFamily="2" charset="2"/>
              </a:rPr>
              <a:t> </a:t>
            </a:r>
          </a:p>
          <a:p>
            <a:pPr marL="457200" indent="-288925">
              <a:buFont typeface="Wingdings" panose="05000000000000000000" pitchFamily="2" charset="2"/>
              <a:buChar char="Ø"/>
            </a:pPr>
            <a:r>
              <a:rPr lang="en-US" dirty="0">
                <a:sym typeface="Wingdings" panose="05000000000000000000" pitchFamily="2" charset="2"/>
              </a:rPr>
              <a:t>targeted outreach needed (social media, bi-lingual, health care providers)</a:t>
            </a:r>
          </a:p>
          <a:p>
            <a:pPr marL="457200" indent="-288925">
              <a:buFont typeface="Wingdings" panose="05000000000000000000" pitchFamily="2" charset="2"/>
              <a:buChar char="Ø"/>
            </a:pPr>
            <a:r>
              <a:rPr lang="en-US" dirty="0">
                <a:sym typeface="Wingdings" panose="05000000000000000000" pitchFamily="2" charset="2"/>
              </a:rPr>
              <a:t>employer buy-in needed</a:t>
            </a:r>
          </a:p>
          <a:p>
            <a:pPr marL="457200" indent="-288925">
              <a:buFont typeface="Wingdings" panose="05000000000000000000" pitchFamily="2" charset="2"/>
              <a:buChar char="Ø"/>
            </a:pPr>
            <a:r>
              <a:rPr lang="en-US" dirty="0">
                <a:sym typeface="Wingdings" panose="05000000000000000000" pitchFamily="2" charset="2"/>
              </a:rPr>
              <a:t>program plans must include outreach budget</a:t>
            </a:r>
          </a:p>
          <a:p>
            <a:r>
              <a:rPr lang="en-US" b="1" dirty="0">
                <a:sym typeface="Wingdings" panose="05000000000000000000" pitchFamily="2" charset="2"/>
              </a:rPr>
              <a:t>Accessibility data  </a:t>
            </a:r>
          </a:p>
          <a:p>
            <a:pPr marL="457200" indent="-336550">
              <a:buFont typeface="Wingdings" panose="05000000000000000000" pitchFamily="2" charset="2"/>
              <a:buChar char="Ø"/>
            </a:pPr>
            <a:r>
              <a:rPr lang="en-US" dirty="0">
                <a:sym typeface="Wingdings" panose="05000000000000000000" pitchFamily="2" charset="2"/>
              </a:rPr>
              <a:t>refined DLT practices/rules/deadlines, etc.</a:t>
            </a:r>
          </a:p>
          <a:p>
            <a:pPr marL="457200" indent="-336550">
              <a:buFont typeface="Wingdings" panose="05000000000000000000" pitchFamily="2" charset="2"/>
              <a:buChar char="Ø"/>
            </a:pPr>
            <a:r>
              <a:rPr lang="en-US" dirty="0">
                <a:sym typeface="Wingdings" panose="05000000000000000000" pitchFamily="2" charset="2"/>
              </a:rPr>
              <a:t>improved communication and consumer education needed</a:t>
            </a:r>
          </a:p>
          <a:p>
            <a:pPr marL="457200" indent="-336550">
              <a:buFont typeface="Wingdings" panose="05000000000000000000" pitchFamily="2" charset="2"/>
              <a:buChar char="Ø"/>
            </a:pPr>
            <a:r>
              <a:rPr lang="en-US" dirty="0">
                <a:sym typeface="Wingdings" panose="05000000000000000000" pitchFamily="2" charset="2"/>
              </a:rPr>
              <a:t>programs must include consumer communication in start-up plans</a:t>
            </a:r>
          </a:p>
          <a:p>
            <a:r>
              <a:rPr lang="en-US" b="1" dirty="0">
                <a:sym typeface="Wingdings" panose="05000000000000000000" pitchFamily="2" charset="2"/>
              </a:rPr>
              <a:t>Impacts data </a:t>
            </a:r>
          </a:p>
          <a:p>
            <a:pPr marL="517525" indent="-396875">
              <a:buFont typeface="Wingdings" panose="05000000000000000000" pitchFamily="2" charset="2"/>
              <a:buChar char="Ø"/>
            </a:pPr>
            <a:r>
              <a:rPr lang="en-US" dirty="0">
                <a:sym typeface="Wingdings" panose="05000000000000000000" pitchFamily="2" charset="2"/>
              </a:rPr>
              <a:t>health  integrated outreach with other social/health services; employer buy-in; legislative support</a:t>
            </a:r>
          </a:p>
          <a:p>
            <a:pPr marL="517525" indent="-396875">
              <a:buFont typeface="Wingdings" panose="05000000000000000000" pitchFamily="2" charset="2"/>
              <a:buChar char="Ø"/>
            </a:pPr>
            <a:r>
              <a:rPr lang="en-US" dirty="0">
                <a:sym typeface="Wingdings" panose="05000000000000000000" pitchFamily="2" charset="2"/>
              </a:rPr>
              <a:t>work-financial  Employer buy-in; legislative support</a:t>
            </a:r>
          </a:p>
          <a:p>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275633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236134"/>
            <a:ext cx="10058400" cy="4023360"/>
          </a:xfrm>
          <a:solidFill>
            <a:schemeClr val="bg1"/>
          </a:solidFill>
        </p:spPr>
        <p:txBody>
          <a:bodyPr>
            <a:normAutofit fontScale="92500" lnSpcReduction="20000"/>
          </a:bodyPr>
          <a:lstStyle/>
          <a:p>
            <a:pPr marL="0" indent="0">
              <a:buNone/>
            </a:pPr>
            <a:r>
              <a:rPr lang="en-US" b="1" dirty="0">
                <a:sym typeface="Wingdings" panose="05000000000000000000" pitchFamily="2" charset="2"/>
              </a:rPr>
              <a:t>Programmatic Barriers data </a:t>
            </a:r>
          </a:p>
          <a:p>
            <a:pPr marL="630238" indent="-346075">
              <a:buFont typeface="Wingdings" panose="05000000000000000000" pitchFamily="2" charset="2"/>
              <a:buChar char="Ø"/>
            </a:pPr>
            <a:r>
              <a:rPr lang="en-US" dirty="0">
                <a:sym typeface="Wingdings" panose="05000000000000000000" pitchFamily="2" charset="2"/>
              </a:rPr>
              <a:t>bolsters expansion policy proposals (length of leave, level of wage replacement, family member definition)</a:t>
            </a:r>
          </a:p>
          <a:p>
            <a:pPr marL="630238" indent="-346075">
              <a:buFont typeface="Wingdings" panose="05000000000000000000" pitchFamily="2" charset="2"/>
              <a:buChar char="Ø"/>
            </a:pPr>
            <a:r>
              <a:rPr lang="en-US" dirty="0">
                <a:sym typeface="Wingdings" panose="05000000000000000000" pitchFamily="2" charset="2"/>
              </a:rPr>
              <a:t>Ill family care leave-taking rules might be different than new child </a:t>
            </a:r>
            <a:r>
              <a:rPr lang="en-US">
                <a:sym typeface="Wingdings" panose="05000000000000000000" pitchFamily="2" charset="2"/>
              </a:rPr>
              <a:t>leave rules</a:t>
            </a:r>
            <a:endParaRPr lang="en-US" dirty="0">
              <a:sym typeface="Wingdings" panose="05000000000000000000" pitchFamily="2" charset="2"/>
            </a:endParaRPr>
          </a:p>
          <a:p>
            <a:pPr marL="0" indent="0">
              <a:buNone/>
            </a:pPr>
            <a:r>
              <a:rPr lang="en-US" b="1" dirty="0">
                <a:sym typeface="Wingdings" panose="05000000000000000000" pitchFamily="2" charset="2"/>
              </a:rPr>
              <a:t>Cultural barriers data </a:t>
            </a:r>
            <a:r>
              <a:rPr lang="en-US" dirty="0">
                <a:sym typeface="Wingdings" panose="05000000000000000000" pitchFamily="2" charset="2"/>
              </a:rPr>
              <a:t></a:t>
            </a:r>
          </a:p>
          <a:p>
            <a:pPr marL="682625" indent="-398463">
              <a:buFont typeface="Wingdings" panose="05000000000000000000" pitchFamily="2" charset="2"/>
              <a:buChar char="Ø"/>
            </a:pPr>
            <a:r>
              <a:rPr lang="en-US" dirty="0">
                <a:sym typeface="Wingdings" panose="05000000000000000000" pitchFamily="2" charset="2"/>
              </a:rPr>
              <a:t>Ill family leave legitimacy</a:t>
            </a:r>
          </a:p>
          <a:p>
            <a:pPr marL="682625" indent="-398463">
              <a:buFont typeface="Wingdings" panose="05000000000000000000" pitchFamily="2" charset="2"/>
              <a:buChar char="Ø"/>
            </a:pPr>
            <a:r>
              <a:rPr lang="en-US" dirty="0">
                <a:sym typeface="Wingdings" panose="05000000000000000000" pitchFamily="2" charset="2"/>
              </a:rPr>
              <a:t>Men and caregiving norms</a:t>
            </a:r>
          </a:p>
          <a:p>
            <a:pPr marL="682625" indent="-398463">
              <a:buFont typeface="Wingdings" panose="05000000000000000000" pitchFamily="2" charset="2"/>
              <a:buChar char="Ø"/>
            </a:pPr>
            <a:r>
              <a:rPr lang="en-US" dirty="0">
                <a:sym typeface="Wingdings" panose="05000000000000000000" pitchFamily="2" charset="2"/>
              </a:rPr>
              <a:t>Workplace culture and supervisory support</a:t>
            </a:r>
          </a:p>
          <a:p>
            <a:pPr marL="682625" indent="-398463">
              <a:buFont typeface="Wingdings" panose="05000000000000000000" pitchFamily="2" charset="2"/>
              <a:buChar char="Ø"/>
            </a:pPr>
            <a:r>
              <a:rPr lang="en-US" dirty="0">
                <a:sym typeface="Wingdings" panose="05000000000000000000" pitchFamily="2" charset="2"/>
              </a:rPr>
              <a:t>Include employer education in program plans</a:t>
            </a:r>
          </a:p>
          <a:p>
            <a:pPr marL="0" indent="0">
              <a:buNone/>
            </a:pPr>
            <a:r>
              <a:rPr lang="en-US" b="1" dirty="0">
                <a:sym typeface="Wingdings" panose="05000000000000000000" pitchFamily="2" charset="2"/>
              </a:rPr>
              <a:t>Simulation modeling data</a:t>
            </a:r>
            <a:r>
              <a:rPr lang="en-US" dirty="0">
                <a:sym typeface="Wingdings" panose="05000000000000000000" pitchFamily="2" charset="2"/>
              </a:rPr>
              <a:t></a:t>
            </a:r>
          </a:p>
          <a:p>
            <a:pPr marL="746125" indent="-461963">
              <a:buFont typeface="Wingdings" panose="05000000000000000000" pitchFamily="2" charset="2"/>
              <a:buChar char="Ø"/>
            </a:pPr>
            <a:r>
              <a:rPr lang="en-US" dirty="0">
                <a:sym typeface="Wingdings" panose="05000000000000000000" pitchFamily="2" charset="2"/>
              </a:rPr>
              <a:t>bolsters expansion policy proposals</a:t>
            </a:r>
          </a:p>
          <a:p>
            <a:endParaRPr lang="en-US" dirty="0"/>
          </a:p>
        </p:txBody>
      </p:sp>
    </p:spTree>
    <p:extLst>
      <p:ext uri="{BB962C8B-B14F-4D97-AF65-F5344CB8AC3E}">
        <p14:creationId xmlns:p14="http://schemas.microsoft.com/office/powerpoint/2010/main" val="143589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504" y="85075"/>
            <a:ext cx="11159468" cy="6221131"/>
          </a:xfrm>
        </p:spPr>
      </p:pic>
    </p:spTree>
    <p:extLst>
      <p:ext uri="{BB962C8B-B14F-4D97-AF65-F5344CB8AC3E}">
        <p14:creationId xmlns:p14="http://schemas.microsoft.com/office/powerpoint/2010/main" val="362777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787" y="211943"/>
            <a:ext cx="5465379" cy="5999670"/>
          </a:xfrm>
        </p:spPr>
      </p:pic>
    </p:spTree>
    <p:extLst>
      <p:ext uri="{BB962C8B-B14F-4D97-AF65-F5344CB8AC3E}">
        <p14:creationId xmlns:p14="http://schemas.microsoft.com/office/powerpoint/2010/main" val="374700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132" y="210207"/>
            <a:ext cx="11610580" cy="5906814"/>
          </a:xfrm>
        </p:spPr>
      </p:pic>
    </p:spTree>
    <p:extLst>
      <p:ext uri="{BB962C8B-B14F-4D97-AF65-F5344CB8AC3E}">
        <p14:creationId xmlns:p14="http://schemas.microsoft.com/office/powerpoint/2010/main" val="314204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192" y="86637"/>
            <a:ext cx="11751644" cy="6093445"/>
          </a:xfrm>
        </p:spPr>
      </p:pic>
    </p:spTree>
    <p:extLst>
      <p:ext uri="{BB962C8B-B14F-4D97-AF65-F5344CB8AC3E}">
        <p14:creationId xmlns:p14="http://schemas.microsoft.com/office/powerpoint/2010/main" val="16829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50000"/>
                  </a:schemeClr>
                </a:solidFill>
              </a:rPr>
              <a:t>Temporary Disability Insurance</a:t>
            </a:r>
            <a:br>
              <a:rPr lang="en-US" sz="4000" dirty="0">
                <a:solidFill>
                  <a:schemeClr val="accent1">
                    <a:lumMod val="50000"/>
                  </a:schemeClr>
                </a:solidFill>
              </a:rPr>
            </a:br>
            <a:r>
              <a:rPr lang="en-US" sz="4000" dirty="0">
                <a:solidFill>
                  <a:schemeClr val="accent1">
                    <a:lumMod val="50000"/>
                  </a:schemeClr>
                </a:solidFill>
              </a:rPr>
              <a:t>Temporary Caregiver Insurance</a:t>
            </a:r>
          </a:p>
        </p:txBody>
      </p:sp>
      <p:sp>
        <p:nvSpPr>
          <p:cNvPr id="3" name="Content Placeholder 2"/>
          <p:cNvSpPr>
            <a:spLocks noGrp="1"/>
          </p:cNvSpPr>
          <p:nvPr>
            <p:ph idx="1"/>
          </p:nvPr>
        </p:nvSpPr>
        <p:spPr>
          <a:xfrm>
            <a:off x="1097280" y="1845733"/>
            <a:ext cx="10058400" cy="4414389"/>
          </a:xfrm>
        </p:spPr>
        <p:txBody>
          <a:bodyPr>
            <a:normAutofit fontScale="92500" lnSpcReduction="10000"/>
          </a:bodyPr>
          <a:lstStyle/>
          <a:p>
            <a:r>
              <a:rPr lang="en-US" b="1" dirty="0"/>
              <a:t>TDI</a:t>
            </a:r>
          </a:p>
          <a:p>
            <a:pPr marL="404813" indent="-352425">
              <a:buFont typeface="Wingdings" panose="05000000000000000000" pitchFamily="2" charset="2"/>
              <a:buChar char="§"/>
            </a:pPr>
            <a:r>
              <a:rPr lang="en-US" dirty="0"/>
              <a:t>Rhode Island passed the first TDI law in 1942. Administered by RI Dept. of Labor &amp; Training (DLT) </a:t>
            </a:r>
          </a:p>
          <a:p>
            <a:pPr marL="404813" indent="-352425">
              <a:buFont typeface="Wingdings" panose="05000000000000000000" pitchFamily="2" charset="2"/>
              <a:buChar char="§"/>
            </a:pPr>
            <a:r>
              <a:rPr lang="en-US" dirty="0"/>
              <a:t>One of 5 to offer TDI (NJ, NY, CA, HI and Puerto Rico) TDI designed to provide wage replacement for up to 30 weeks a year for non-work-connected sickness or injury</a:t>
            </a:r>
          </a:p>
          <a:p>
            <a:pPr marL="52388" indent="0">
              <a:buNone/>
            </a:pPr>
            <a:r>
              <a:rPr lang="en-US" b="1" dirty="0"/>
              <a:t>TCI</a:t>
            </a:r>
          </a:p>
          <a:p>
            <a:pPr marL="395288" indent="-342900">
              <a:buFont typeface="Wingdings" panose="05000000000000000000" pitchFamily="2" charset="2"/>
              <a:buChar char="§"/>
            </a:pPr>
            <a:r>
              <a:rPr lang="en-US" dirty="0"/>
              <a:t>TCI passed in 2013, becoming 3</a:t>
            </a:r>
            <a:r>
              <a:rPr lang="en-US" baseline="30000" dirty="0"/>
              <a:t>rd</a:t>
            </a:r>
            <a:r>
              <a:rPr lang="en-US" dirty="0"/>
              <a:t> state to offer paid leave.  Legislation has since passed in NY and is currently pending or being proposed in at least 20 other states</a:t>
            </a:r>
          </a:p>
          <a:p>
            <a:pPr marL="395288" indent="-342900">
              <a:buFont typeface="Wingdings" panose="05000000000000000000" pitchFamily="2" charset="2"/>
              <a:buChar char="§"/>
            </a:pPr>
            <a:r>
              <a:rPr lang="en-US" dirty="0"/>
              <a:t>TCI expanded TDI to include up to 4 weeks a year for caregiving for the arrival of a child or seriously ill family member (child, spouse/domestic partner, parent, parent-in-law, grandparent)</a:t>
            </a:r>
          </a:p>
          <a:p>
            <a:pPr marL="395288" indent="-342900">
              <a:buFont typeface="Wingdings" panose="05000000000000000000" pitchFamily="2" charset="2"/>
              <a:buChar char="§"/>
            </a:pPr>
            <a:r>
              <a:rPr lang="en-US" dirty="0"/>
              <a:t>Employee-funded through payroll contribution pooled into a State fund that adjusts annually (2016: 1.2% of first $66,300) </a:t>
            </a:r>
          </a:p>
          <a:p>
            <a:pPr marL="395288" indent="-342900">
              <a:buFont typeface="Wingdings" panose="05000000000000000000" pitchFamily="2" charset="2"/>
              <a:buChar char="§"/>
            </a:pPr>
            <a:r>
              <a:rPr lang="en-US" dirty="0"/>
              <a:t>Wage replacement: 4.62% of highest quarter wages (approx. 60% of earnings). Minimum weekly amount: $89 per week, Max $817</a:t>
            </a:r>
          </a:p>
        </p:txBody>
      </p:sp>
    </p:spTree>
    <p:extLst>
      <p:ext uri="{BB962C8B-B14F-4D97-AF65-F5344CB8AC3E}">
        <p14:creationId xmlns:p14="http://schemas.microsoft.com/office/powerpoint/2010/main" val="384034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45240"/>
            <a:ext cx="10058400" cy="4023360"/>
          </a:xfrm>
        </p:spPr>
        <p:txBody>
          <a:bodyPr>
            <a:normAutofit fontScale="85000" lnSpcReduction="20000"/>
          </a:bodyPr>
          <a:lstStyle/>
          <a:p>
            <a:r>
              <a:rPr lang="en-US" sz="2800" b="1" dirty="0">
                <a:solidFill>
                  <a:schemeClr val="accent1">
                    <a:lumMod val="75000"/>
                  </a:schemeClr>
                </a:solidFill>
              </a:rPr>
              <a:t>Year 1:  2014-2015</a:t>
            </a:r>
          </a:p>
          <a:p>
            <a:pPr marL="631825" indent="-349250">
              <a:buFont typeface="Wingdings" panose="05000000000000000000" pitchFamily="2" charset="2"/>
              <a:buChar char="§"/>
            </a:pPr>
            <a:r>
              <a:rPr lang="en-US" sz="2800" dirty="0">
                <a:solidFill>
                  <a:schemeClr val="accent1">
                    <a:lumMod val="75000"/>
                  </a:schemeClr>
                </a:solidFill>
              </a:rPr>
              <a:t>Survey of TCI-eligible employees (N = ~ 800)</a:t>
            </a:r>
          </a:p>
          <a:p>
            <a:pPr marL="631825" indent="-349250">
              <a:buFont typeface="Wingdings" panose="05000000000000000000" pitchFamily="2" charset="2"/>
              <a:buChar char="§"/>
            </a:pPr>
            <a:r>
              <a:rPr lang="en-US" sz="2800" dirty="0">
                <a:solidFill>
                  <a:schemeClr val="accent1">
                    <a:lumMod val="75000"/>
                  </a:schemeClr>
                </a:solidFill>
              </a:rPr>
              <a:t>Interviews with employees (N = 47)</a:t>
            </a:r>
          </a:p>
          <a:p>
            <a:pPr marL="631825" indent="-349250">
              <a:buFont typeface="Wingdings" panose="05000000000000000000" pitchFamily="2" charset="2"/>
              <a:buChar char="§"/>
            </a:pPr>
            <a:r>
              <a:rPr lang="en-US" sz="2800" dirty="0">
                <a:solidFill>
                  <a:schemeClr val="accent1">
                    <a:lumMod val="75000"/>
                  </a:schemeClr>
                </a:solidFill>
              </a:rPr>
              <a:t>Interviews with DLT staff (N = 12)</a:t>
            </a:r>
          </a:p>
          <a:p>
            <a:pPr marL="115888" indent="0">
              <a:buNone/>
            </a:pPr>
            <a:r>
              <a:rPr lang="en-US" sz="2800" b="1" dirty="0">
                <a:solidFill>
                  <a:schemeClr val="accent1">
                    <a:lumMod val="75000"/>
                  </a:schemeClr>
                </a:solidFill>
              </a:rPr>
              <a:t>Year 2:  2015-2016</a:t>
            </a:r>
          </a:p>
          <a:p>
            <a:pPr marL="739775" indent="-457200">
              <a:buFont typeface="Wingdings" panose="05000000000000000000" pitchFamily="2" charset="2"/>
              <a:buChar char="§"/>
            </a:pPr>
            <a:r>
              <a:rPr lang="en-US" sz="2800" dirty="0">
                <a:solidFill>
                  <a:schemeClr val="accent1">
                    <a:lumMod val="75000"/>
                  </a:schemeClr>
                </a:solidFill>
              </a:rPr>
              <a:t>Gap analysis based on Year 1 findings</a:t>
            </a:r>
          </a:p>
          <a:p>
            <a:pPr marL="739775" indent="-457200">
              <a:buFont typeface="Wingdings" panose="05000000000000000000" pitchFamily="2" charset="2"/>
              <a:buChar char="§"/>
            </a:pPr>
            <a:r>
              <a:rPr lang="en-US" sz="2800" dirty="0">
                <a:solidFill>
                  <a:schemeClr val="accent1">
                    <a:lumMod val="75000"/>
                  </a:schemeClr>
                </a:solidFill>
              </a:rPr>
              <a:t>Simulation modeling of 4 program expansions</a:t>
            </a:r>
          </a:p>
          <a:p>
            <a:pPr marL="739775" indent="-457200">
              <a:buFont typeface="Wingdings" panose="05000000000000000000" pitchFamily="2" charset="2"/>
              <a:buChar char="§"/>
            </a:pPr>
            <a:r>
              <a:rPr lang="en-US" sz="2800" dirty="0">
                <a:solidFill>
                  <a:schemeClr val="accent1">
                    <a:lumMod val="75000"/>
                  </a:schemeClr>
                </a:solidFill>
              </a:rPr>
              <a:t>Education, Outreach, and Marketing Pilot Project</a:t>
            </a:r>
          </a:p>
          <a:p>
            <a:pPr marL="739775" indent="-457200">
              <a:buFont typeface="Wingdings" panose="05000000000000000000" pitchFamily="2" charset="2"/>
              <a:buChar char="§"/>
            </a:pPr>
            <a:r>
              <a:rPr lang="en-US" sz="2800" dirty="0">
                <a:solidFill>
                  <a:schemeClr val="accent1">
                    <a:lumMod val="75000"/>
                  </a:schemeClr>
                </a:solidFill>
              </a:rPr>
              <a:t>Regional Conference</a:t>
            </a:r>
          </a:p>
          <a:p>
            <a:endParaRPr lang="en-US" dirty="0"/>
          </a:p>
        </p:txBody>
      </p:sp>
      <p:sp>
        <p:nvSpPr>
          <p:cNvPr id="4" name="Title 3"/>
          <p:cNvSpPr>
            <a:spLocks noGrp="1"/>
          </p:cNvSpPr>
          <p:nvPr>
            <p:ph type="title"/>
          </p:nvPr>
        </p:nvSpPr>
        <p:spPr/>
        <p:txBody>
          <a:bodyPr>
            <a:normAutofit/>
          </a:bodyPr>
          <a:lstStyle/>
          <a:p>
            <a:r>
              <a:rPr lang="en-US" sz="4000" dirty="0"/>
              <a:t>US DOL Women’s Bureau Funding</a:t>
            </a:r>
          </a:p>
        </p:txBody>
      </p:sp>
      <p:pic>
        <p:nvPicPr>
          <p:cNvPr id="5" name="Picture 2" descr="thinkbig-wedo-fo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82" y="5592614"/>
            <a:ext cx="3061854" cy="11568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7001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11666"/>
            <a:ext cx="10058400" cy="1450757"/>
          </a:xfrm>
        </p:spPr>
        <p:txBody>
          <a:bodyPr>
            <a:normAutofit/>
          </a:bodyPr>
          <a:lstStyle/>
          <a:p>
            <a:r>
              <a:rPr lang="en-US" sz="4000" dirty="0">
                <a:solidFill>
                  <a:schemeClr val="accent2">
                    <a:lumMod val="75000"/>
                  </a:schemeClr>
                </a:solidFill>
              </a:rPr>
              <a:t>Broad Overview of Major Findings Year 1</a:t>
            </a:r>
            <a:endParaRPr lang="en-US" sz="4000" dirty="0"/>
          </a:p>
        </p:txBody>
      </p:sp>
      <p:sp>
        <p:nvSpPr>
          <p:cNvPr id="3" name="Content Placeholder 2"/>
          <p:cNvSpPr>
            <a:spLocks noGrp="1"/>
          </p:cNvSpPr>
          <p:nvPr>
            <p:ph idx="1"/>
          </p:nvPr>
        </p:nvSpPr>
        <p:spPr>
          <a:xfrm>
            <a:off x="781396" y="1288473"/>
            <a:ext cx="10374284" cy="4760636"/>
          </a:xfrm>
          <a:solidFill>
            <a:schemeClr val="bg1"/>
          </a:solidFill>
        </p:spPr>
        <p:txBody>
          <a:bodyPr>
            <a:normAutofit fontScale="92500" lnSpcReduction="10000"/>
          </a:bodyPr>
          <a:lstStyle/>
          <a:p>
            <a:r>
              <a:rPr lang="en-US" sz="1800" b="1" dirty="0"/>
              <a:t>AWARENESS: </a:t>
            </a:r>
          </a:p>
          <a:p>
            <a:pPr marL="465138" indent="-231775">
              <a:lnSpc>
                <a:spcPct val="100000"/>
              </a:lnSpc>
              <a:spcBef>
                <a:spcPts val="0"/>
              </a:spcBef>
              <a:buFont typeface="Wingdings" panose="05000000000000000000" pitchFamily="2" charset="2"/>
              <a:buChar char="§"/>
            </a:pPr>
            <a:r>
              <a:rPr lang="en-US" sz="1800" dirty="0"/>
              <a:t>About 50% -  less among </a:t>
            </a:r>
            <a:r>
              <a:rPr lang="en-US" sz="1800" b="1" dirty="0">
                <a:highlight>
                  <a:srgbClr val="FFFF00"/>
                </a:highlight>
              </a:rPr>
              <a:t>minority, older, lower income/education, those who work for smaller employers</a:t>
            </a:r>
          </a:p>
          <a:p>
            <a:pPr marL="465138" indent="-231775">
              <a:lnSpc>
                <a:spcPct val="100000"/>
              </a:lnSpc>
              <a:spcBef>
                <a:spcPts val="0"/>
              </a:spcBef>
              <a:buFont typeface="Wingdings" panose="05000000000000000000" pitchFamily="2" charset="2"/>
              <a:buChar char="§"/>
            </a:pPr>
            <a:r>
              <a:rPr lang="en-US" sz="1800" dirty="0"/>
              <a:t>More awareness about who/what is covered, </a:t>
            </a:r>
            <a:r>
              <a:rPr lang="en-US" sz="1800" b="1" dirty="0">
                <a:highlight>
                  <a:srgbClr val="FFFF00"/>
                </a:highlight>
              </a:rPr>
              <a:t>less about financial aspects </a:t>
            </a:r>
            <a:r>
              <a:rPr lang="en-US" sz="1800" dirty="0"/>
              <a:t>(% wage replacement, job security)</a:t>
            </a:r>
          </a:p>
          <a:p>
            <a:pPr marL="465138" indent="-231775">
              <a:lnSpc>
                <a:spcPct val="100000"/>
              </a:lnSpc>
              <a:spcBef>
                <a:spcPts val="0"/>
              </a:spcBef>
              <a:buFont typeface="Wingdings" panose="05000000000000000000" pitchFamily="2" charset="2"/>
              <a:buChar char="§"/>
            </a:pPr>
            <a:r>
              <a:rPr lang="en-US" sz="1800" dirty="0"/>
              <a:t>Most heard from family and friends, then employer, </a:t>
            </a:r>
            <a:r>
              <a:rPr lang="en-US" sz="1800" b="1" dirty="0">
                <a:highlight>
                  <a:srgbClr val="FFFF00"/>
                </a:highlight>
              </a:rPr>
              <a:t>few from health care providers</a:t>
            </a:r>
          </a:p>
          <a:p>
            <a:pPr marL="233363" indent="0">
              <a:lnSpc>
                <a:spcPct val="100000"/>
              </a:lnSpc>
              <a:spcBef>
                <a:spcPts val="0"/>
              </a:spcBef>
              <a:buNone/>
            </a:pPr>
            <a:endParaRPr lang="en-US" sz="1800" dirty="0"/>
          </a:p>
          <a:p>
            <a:pPr marL="109538" indent="0">
              <a:lnSpc>
                <a:spcPct val="100000"/>
              </a:lnSpc>
              <a:spcBef>
                <a:spcPts val="0"/>
              </a:spcBef>
              <a:buNone/>
            </a:pPr>
            <a:r>
              <a:rPr lang="en-US" sz="1800" b="1" dirty="0"/>
              <a:t>ACCESS:</a:t>
            </a:r>
          </a:p>
          <a:p>
            <a:pPr marL="519113" indent="-285750">
              <a:lnSpc>
                <a:spcPct val="100000"/>
              </a:lnSpc>
              <a:spcBef>
                <a:spcPts val="0"/>
              </a:spcBef>
              <a:buFont typeface="Wingdings" panose="05000000000000000000" pitchFamily="2" charset="2"/>
              <a:buChar char="§"/>
            </a:pPr>
            <a:r>
              <a:rPr lang="en-US" sz="1800" dirty="0"/>
              <a:t>Moderate to High levels of satisfaction across all levels of application process</a:t>
            </a:r>
          </a:p>
          <a:p>
            <a:pPr marL="519113" indent="-285750">
              <a:lnSpc>
                <a:spcPct val="100000"/>
              </a:lnSpc>
              <a:spcBef>
                <a:spcPts val="0"/>
              </a:spcBef>
              <a:buFont typeface="Wingdings" panose="05000000000000000000" pitchFamily="2" charset="2"/>
              <a:buChar char="§"/>
            </a:pPr>
            <a:r>
              <a:rPr lang="en-US" sz="1800" b="1" dirty="0">
                <a:highlight>
                  <a:srgbClr val="FFFF00"/>
                </a:highlight>
              </a:rPr>
              <a:t>Majority for bonding</a:t>
            </a:r>
            <a:r>
              <a:rPr lang="en-US" sz="1800" dirty="0"/>
              <a:t>, ill family leave most likely to be non-TCI</a:t>
            </a:r>
          </a:p>
          <a:p>
            <a:pPr marL="519113" indent="-285750">
              <a:lnSpc>
                <a:spcPct val="100000"/>
              </a:lnSpc>
              <a:spcBef>
                <a:spcPts val="0"/>
              </a:spcBef>
              <a:buFont typeface="Wingdings" panose="05000000000000000000" pitchFamily="2" charset="2"/>
              <a:buChar char="§"/>
            </a:pPr>
            <a:endParaRPr lang="en-US" sz="1800" dirty="0"/>
          </a:p>
          <a:p>
            <a:pPr marL="177800" indent="0">
              <a:lnSpc>
                <a:spcPct val="100000"/>
              </a:lnSpc>
              <a:spcBef>
                <a:spcPts val="0"/>
              </a:spcBef>
              <a:buNone/>
            </a:pPr>
            <a:r>
              <a:rPr lang="en-US" sz="1800" b="1" dirty="0"/>
              <a:t>IMPACTS:</a:t>
            </a:r>
          </a:p>
          <a:p>
            <a:pPr marL="519113" indent="-285750">
              <a:lnSpc>
                <a:spcPct val="100000"/>
              </a:lnSpc>
              <a:spcBef>
                <a:spcPts val="0"/>
              </a:spcBef>
              <a:buFont typeface="Wingdings" panose="05000000000000000000" pitchFamily="2" charset="2"/>
              <a:buChar char="§"/>
            </a:pPr>
            <a:r>
              <a:rPr lang="en-US" sz="1800" dirty="0"/>
              <a:t>Work/financial-related</a:t>
            </a:r>
            <a:r>
              <a:rPr lang="en-US" sz="1800" b="1" dirty="0">
                <a:highlight>
                  <a:srgbClr val="FFFF00"/>
                </a:highlight>
              </a:rPr>
              <a:t>: wage increases, less absenteeism, less stress, better ability to re-organize life, greater satisfaction with financial stability, transition back to work; little impact with co-worker leaves</a:t>
            </a:r>
          </a:p>
          <a:p>
            <a:pPr marL="519113" indent="-285750">
              <a:lnSpc>
                <a:spcPct val="100000"/>
              </a:lnSpc>
              <a:spcBef>
                <a:spcPts val="0"/>
              </a:spcBef>
              <a:buFont typeface="Wingdings" panose="05000000000000000000" pitchFamily="2" charset="2"/>
              <a:buChar char="§"/>
            </a:pPr>
            <a:r>
              <a:rPr lang="en-US" sz="1800" dirty="0"/>
              <a:t>Health/family-related: </a:t>
            </a:r>
            <a:r>
              <a:rPr lang="en-US" sz="1800" b="1" dirty="0">
                <a:highlight>
                  <a:srgbClr val="FFFF00"/>
                </a:highlight>
              </a:rPr>
              <a:t>better overall physical health, breastfeeding length, well-baby visits, greater satisfaction with ability to arrange child care, ability to re-organize life</a:t>
            </a:r>
          </a:p>
          <a:p>
            <a:pPr marL="233363" indent="0">
              <a:lnSpc>
                <a:spcPct val="100000"/>
              </a:lnSpc>
              <a:spcBef>
                <a:spcPts val="0"/>
              </a:spcBef>
              <a:buNone/>
            </a:pPr>
            <a:endParaRPr lang="en-US" sz="1800" dirty="0"/>
          </a:p>
          <a:p>
            <a:pPr marL="177800" indent="0">
              <a:lnSpc>
                <a:spcPct val="100000"/>
              </a:lnSpc>
              <a:spcBef>
                <a:spcPts val="0"/>
              </a:spcBef>
              <a:buNone/>
            </a:pPr>
            <a:r>
              <a:rPr lang="en-US" sz="1800" b="1" dirty="0"/>
              <a:t>BARRIERS:</a:t>
            </a:r>
          </a:p>
          <a:p>
            <a:pPr marL="519113" indent="-285750">
              <a:lnSpc>
                <a:spcPct val="100000"/>
              </a:lnSpc>
              <a:spcBef>
                <a:spcPts val="0"/>
              </a:spcBef>
              <a:buFont typeface="Wingdings" panose="05000000000000000000" pitchFamily="2" charset="2"/>
              <a:buChar char="§"/>
            </a:pPr>
            <a:r>
              <a:rPr lang="en-US" sz="1800" b="1" dirty="0">
                <a:highlight>
                  <a:srgbClr val="FFFF00"/>
                </a:highlight>
              </a:rPr>
              <a:t>Lack of awareness</a:t>
            </a:r>
            <a:r>
              <a:rPr lang="en-US" sz="1800" dirty="0"/>
              <a:t>, inability to afford loss of income, fear of job loss, negative job repercussions</a:t>
            </a:r>
          </a:p>
          <a:p>
            <a:pPr marL="519113" indent="-285750">
              <a:lnSpc>
                <a:spcPct val="100000"/>
              </a:lnSpc>
              <a:spcBef>
                <a:spcPts val="0"/>
              </a:spcBef>
              <a:buFont typeface="Wingdings" panose="05000000000000000000" pitchFamily="2" charset="2"/>
              <a:buChar char="§"/>
            </a:pPr>
            <a:r>
              <a:rPr lang="en-US" sz="1800" dirty="0"/>
              <a:t>Work/culture-related barriers – </a:t>
            </a:r>
            <a:r>
              <a:rPr lang="en-US" sz="1800" b="1" dirty="0">
                <a:highlight>
                  <a:srgbClr val="FFFF00"/>
                </a:highlight>
              </a:rPr>
              <a:t>lack of supervisory support</a:t>
            </a:r>
          </a:p>
          <a:p>
            <a:pPr marL="233363" indent="0">
              <a:lnSpc>
                <a:spcPct val="100000"/>
              </a:lnSpc>
              <a:spcBef>
                <a:spcPts val="0"/>
              </a:spcBef>
              <a:buNone/>
            </a:pPr>
            <a:endParaRPr lang="en-US" sz="1800" b="1" dirty="0"/>
          </a:p>
          <a:p>
            <a:pPr marL="519113" indent="-285750">
              <a:buFont typeface="Wingdings" panose="05000000000000000000" pitchFamily="2" charset="2"/>
              <a:buChar char="§"/>
            </a:pPr>
            <a:endParaRPr lang="en-US" sz="1800" dirty="0"/>
          </a:p>
          <a:p>
            <a:endParaRPr lang="en-US" sz="1800" dirty="0"/>
          </a:p>
        </p:txBody>
      </p:sp>
      <p:pic>
        <p:nvPicPr>
          <p:cNvPr id="4" name="Picture 2" descr="thinkbig-wedo-fo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82" y="5592614"/>
            <a:ext cx="3061854" cy="11568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val="349584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18" y="-293690"/>
            <a:ext cx="10058400" cy="1450757"/>
          </a:xfrm>
        </p:spPr>
        <p:txBody>
          <a:bodyPr>
            <a:normAutofit/>
          </a:bodyPr>
          <a:lstStyle/>
          <a:p>
            <a:br>
              <a:rPr lang="en-US" dirty="0"/>
            </a:br>
            <a:r>
              <a:rPr lang="en-US" sz="4000" dirty="0">
                <a:solidFill>
                  <a:schemeClr val="accent1">
                    <a:lumMod val="50000"/>
                  </a:schemeClr>
                </a:solidFill>
              </a:rPr>
              <a:t>Year 2 Research</a:t>
            </a:r>
          </a:p>
        </p:txBody>
      </p:sp>
      <p:sp>
        <p:nvSpPr>
          <p:cNvPr id="3" name="Content Placeholder 2"/>
          <p:cNvSpPr>
            <a:spLocks noGrp="1"/>
          </p:cNvSpPr>
          <p:nvPr>
            <p:ph idx="1"/>
          </p:nvPr>
        </p:nvSpPr>
        <p:spPr>
          <a:xfrm>
            <a:off x="246185" y="1363159"/>
            <a:ext cx="11294651" cy="4545271"/>
          </a:xfrm>
          <a:solidFill>
            <a:schemeClr val="bg1"/>
          </a:solidFill>
        </p:spPr>
        <p:txBody>
          <a:bodyPr>
            <a:noAutofit/>
          </a:bodyPr>
          <a:lstStyle/>
          <a:p>
            <a:pPr marL="682625" indent="-457200">
              <a:buFont typeface="+mj-lt"/>
              <a:buAutoNum type="arabicPeriod"/>
            </a:pPr>
            <a:r>
              <a:rPr lang="en-US" sz="2400" b="1" dirty="0"/>
              <a:t>GAP ANALYSIS </a:t>
            </a:r>
            <a:r>
              <a:rPr lang="en-US" sz="2400" dirty="0"/>
              <a:t>- to better understand where the gaps in awareness and usage are</a:t>
            </a:r>
          </a:p>
          <a:p>
            <a:pPr marL="975233" lvl="1" indent="-457200">
              <a:buFont typeface="Wingdings" panose="05000000000000000000" pitchFamily="2" charset="2"/>
              <a:buChar char="§"/>
            </a:pPr>
            <a:r>
              <a:rPr lang="en-US" sz="2400" dirty="0"/>
              <a:t>Conduct focus groups targeting low income, minority, ill/elder family caregivers</a:t>
            </a:r>
          </a:p>
          <a:p>
            <a:pPr marL="975233" lvl="1" indent="-457200">
              <a:buFont typeface="Wingdings" panose="05000000000000000000" pitchFamily="2" charset="2"/>
              <a:buChar char="§"/>
            </a:pPr>
            <a:r>
              <a:rPr lang="en-US" sz="2400" dirty="0"/>
              <a:t>Conduct claim denial survey</a:t>
            </a:r>
          </a:p>
          <a:p>
            <a:pPr marL="682625" indent="-457200">
              <a:buFont typeface="+mj-lt"/>
              <a:buAutoNum type="arabicPeriod"/>
            </a:pPr>
            <a:r>
              <a:rPr lang="en-US" sz="2400" b="1" dirty="0"/>
              <a:t>STATISTICAL BENEFIT MODELING ANALYSES </a:t>
            </a:r>
            <a:r>
              <a:rPr lang="en-US" sz="2400" dirty="0"/>
              <a:t>of present program provisions and expanded models. </a:t>
            </a:r>
            <a:r>
              <a:rPr lang="en-US" sz="2400" i="1" dirty="0"/>
              <a:t>The Institute for Women’s Policy Research, Washington, DC:</a:t>
            </a:r>
          </a:p>
          <a:p>
            <a:pPr marL="682625" indent="-457200">
              <a:buFont typeface="+mj-lt"/>
              <a:buAutoNum type="arabicPeriod"/>
            </a:pPr>
            <a:r>
              <a:rPr lang="en-US" sz="2400" b="1" dirty="0"/>
              <a:t>EDUCATION, OUTREACH, AND MARKETING </a:t>
            </a:r>
            <a:r>
              <a:rPr lang="en-US" sz="2400" dirty="0"/>
              <a:t>(EOM)</a:t>
            </a:r>
          </a:p>
          <a:p>
            <a:pPr marL="803783" lvl="1" indent="-285750">
              <a:buFont typeface="Wingdings" panose="05000000000000000000" pitchFamily="2" charset="2"/>
              <a:buChar char="§"/>
            </a:pPr>
            <a:r>
              <a:rPr lang="en-US" sz="2400" dirty="0"/>
              <a:t>Develop and pilot new outreach programs targeted at underserved TCI populations</a:t>
            </a:r>
          </a:p>
          <a:p>
            <a:pPr marL="803783" lvl="1" indent="-285750">
              <a:buFont typeface="Wingdings" panose="05000000000000000000" pitchFamily="2" charset="2"/>
              <a:buChar char="§"/>
            </a:pPr>
            <a:r>
              <a:rPr lang="en-US" sz="2400" dirty="0"/>
              <a:t>Continue to organize ongoing community support for TCI  through partner advocacy organizations</a:t>
            </a:r>
          </a:p>
          <a:p>
            <a:pPr marL="682625" indent="-457200">
              <a:buFont typeface="+mj-lt"/>
              <a:buAutoNum type="arabicPeriod"/>
            </a:pPr>
            <a:r>
              <a:rPr lang="en-US" sz="2400" b="1" dirty="0"/>
              <a:t>NEW ENGLAND REGIONAL MEETING</a:t>
            </a:r>
          </a:p>
          <a:p>
            <a:pPr marL="225425" indent="0">
              <a:buNone/>
            </a:pPr>
            <a:endParaRPr lang="en-US" dirty="0"/>
          </a:p>
        </p:txBody>
      </p:sp>
      <p:pic>
        <p:nvPicPr>
          <p:cNvPr id="4" name="Picture 2" descr="thinkbig-wedo-fo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82" y="5592614"/>
            <a:ext cx="3061854" cy="11568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val="264399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03" y="-313506"/>
            <a:ext cx="10058400" cy="1450757"/>
          </a:xfrm>
        </p:spPr>
        <p:txBody>
          <a:bodyPr>
            <a:normAutofit/>
          </a:bodyPr>
          <a:lstStyle/>
          <a:p>
            <a:r>
              <a:rPr lang="en-US" sz="3600" dirty="0">
                <a:solidFill>
                  <a:schemeClr val="accent1">
                    <a:lumMod val="50000"/>
                  </a:schemeClr>
                </a:solidFill>
              </a:rPr>
              <a:t>Focus Group Themes</a:t>
            </a:r>
          </a:p>
        </p:txBody>
      </p:sp>
      <p:sp>
        <p:nvSpPr>
          <p:cNvPr id="3" name="Content Placeholder 2"/>
          <p:cNvSpPr>
            <a:spLocks noGrp="1"/>
          </p:cNvSpPr>
          <p:nvPr>
            <p:ph idx="1"/>
          </p:nvPr>
        </p:nvSpPr>
        <p:spPr>
          <a:xfrm>
            <a:off x="1097280" y="1137251"/>
            <a:ext cx="10443556" cy="5070118"/>
          </a:xfrm>
          <a:solidFill>
            <a:schemeClr val="bg1"/>
          </a:solidFill>
        </p:spPr>
        <p:txBody>
          <a:bodyPr>
            <a:normAutofit fontScale="92500" lnSpcReduction="10000"/>
          </a:bodyPr>
          <a:lstStyle/>
          <a:p>
            <a:pPr marL="0" indent="0">
              <a:buNone/>
            </a:pPr>
            <a:r>
              <a:rPr lang="en-US" sz="2200" b="1" dirty="0"/>
              <a:t>Employer-related</a:t>
            </a:r>
          </a:p>
          <a:p>
            <a:pPr marL="749808" lvl="1" indent="-457200">
              <a:buFont typeface="Wingdings" panose="05000000000000000000" pitchFamily="2" charset="2"/>
              <a:buChar char="§"/>
            </a:pPr>
            <a:r>
              <a:rPr lang="en-US" sz="2200" dirty="0"/>
              <a:t>Lack of awareness – much emphasis on employer and health care provider responsibilities</a:t>
            </a:r>
          </a:p>
          <a:p>
            <a:pPr marL="749808" lvl="1" indent="-457200">
              <a:buFont typeface="Wingdings" panose="05000000000000000000" pitchFamily="2" charset="2"/>
              <a:buChar char="§"/>
            </a:pPr>
            <a:r>
              <a:rPr lang="en-US" sz="2200" dirty="0"/>
              <a:t>More support from supervisors/employers</a:t>
            </a:r>
          </a:p>
          <a:p>
            <a:pPr marL="0" indent="0">
              <a:buNone/>
            </a:pPr>
            <a:r>
              <a:rPr lang="en-US" sz="2200" b="1" dirty="0"/>
              <a:t>Gender-related</a:t>
            </a:r>
          </a:p>
          <a:p>
            <a:pPr marL="749808" lvl="1" indent="-457200">
              <a:buFont typeface="Wingdings" panose="05000000000000000000" pitchFamily="2" charset="2"/>
              <a:buChar char="§"/>
            </a:pPr>
            <a:r>
              <a:rPr lang="en-US" sz="2200" dirty="0"/>
              <a:t>Men still adhere to traditional values regarding caregiving</a:t>
            </a:r>
          </a:p>
          <a:p>
            <a:pPr marL="749808" lvl="1" indent="-457200">
              <a:buFont typeface="Wingdings" panose="05000000000000000000" pitchFamily="2" charset="2"/>
              <a:buChar char="§"/>
            </a:pPr>
            <a:r>
              <a:rPr lang="en-US" sz="2200" dirty="0"/>
              <a:t>“Bonding” language – split opinions</a:t>
            </a:r>
          </a:p>
          <a:p>
            <a:pPr marL="0" indent="0">
              <a:buNone/>
            </a:pPr>
            <a:r>
              <a:rPr lang="en-US" sz="2200" b="1" dirty="0"/>
              <a:t>Family care-related</a:t>
            </a:r>
          </a:p>
          <a:p>
            <a:pPr marL="738188" lvl="1" indent="-385763">
              <a:buFont typeface="Wingdings" panose="05000000000000000000" pitchFamily="2" charset="2"/>
              <a:buChar char="§"/>
            </a:pPr>
            <a:r>
              <a:rPr lang="en-US" sz="2200" dirty="0"/>
              <a:t>Ill family care not as well accepted as a reason to request leave</a:t>
            </a:r>
          </a:p>
          <a:p>
            <a:pPr marL="738188" lvl="1" indent="-385763">
              <a:buFont typeface="Wingdings" panose="05000000000000000000" pitchFamily="2" charset="2"/>
              <a:buChar char="§"/>
            </a:pPr>
            <a:r>
              <a:rPr lang="en-US" sz="2200" dirty="0"/>
              <a:t>Ill family care is very stressful, unpredictable, and often long-term</a:t>
            </a:r>
          </a:p>
          <a:p>
            <a:pPr marL="738188" lvl="1" indent="-385763">
              <a:buFont typeface="Wingdings" panose="05000000000000000000" pitchFamily="2" charset="2"/>
              <a:buChar char="§"/>
            </a:pPr>
            <a:r>
              <a:rPr lang="en-US" sz="2200" dirty="0"/>
              <a:t>Workplace flexibility in combination with a variety of leave options is especially important</a:t>
            </a:r>
          </a:p>
          <a:p>
            <a:pPr marL="0" indent="0">
              <a:buNone/>
            </a:pPr>
            <a:r>
              <a:rPr lang="en-US" sz="2200" b="1" dirty="0"/>
              <a:t>Programmatic-related</a:t>
            </a:r>
          </a:p>
          <a:p>
            <a:pPr marL="749808" lvl="1" indent="-457200">
              <a:buFont typeface="Wingdings" panose="05000000000000000000" pitchFamily="2" charset="2"/>
              <a:buChar char="§"/>
            </a:pPr>
            <a:r>
              <a:rPr lang="en-US" sz="2200" dirty="0"/>
              <a:t>Inability to afford loss of income</a:t>
            </a:r>
          </a:p>
          <a:p>
            <a:pPr marL="749808" lvl="1" indent="-457200">
              <a:buFont typeface="Wingdings" panose="05000000000000000000" pitchFamily="2" charset="2"/>
              <a:buChar char="§"/>
            </a:pPr>
            <a:r>
              <a:rPr lang="en-US" sz="2200" dirty="0"/>
              <a:t>Leave is rarely long enough</a:t>
            </a:r>
          </a:p>
          <a:p>
            <a:pPr marL="749808" lvl="1" indent="-457200">
              <a:buFont typeface="Wingdings" panose="05000000000000000000" pitchFamily="2" charset="2"/>
              <a:buChar char="§"/>
            </a:pPr>
            <a:r>
              <a:rPr lang="en-US" sz="2200" dirty="0"/>
              <a:t>DLT – general support, but recommendations offered</a:t>
            </a:r>
          </a:p>
          <a:p>
            <a:pPr marL="457200" indent="-457200">
              <a:buFont typeface="+mj-lt"/>
              <a:buAutoNum type="arabicPeriod"/>
            </a:pPr>
            <a:endParaRPr lang="en-US" dirty="0"/>
          </a:p>
        </p:txBody>
      </p:sp>
      <p:pic>
        <p:nvPicPr>
          <p:cNvPr id="4" name="Picture 2" descr="thinkbig-wedo-fo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82" y="5592614"/>
            <a:ext cx="3061854" cy="11568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val="402864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000" dirty="0">
                <a:solidFill>
                  <a:schemeClr val="accent2">
                    <a:lumMod val="75000"/>
                  </a:schemeClr>
                </a:solidFill>
              </a:rPr>
              <a:t>What Can We Learn from AWARENESS Data?</a:t>
            </a:r>
            <a:br>
              <a:rPr lang="en-US" sz="4000" dirty="0">
                <a:solidFill>
                  <a:schemeClr val="accent2">
                    <a:lumMod val="75000"/>
                  </a:schemeClr>
                </a:solidFill>
              </a:rPr>
            </a:br>
            <a:endParaRPr lang="en-US" sz="4000" dirty="0"/>
          </a:p>
        </p:txBody>
      </p:sp>
      <p:graphicFrame>
        <p:nvGraphicFramePr>
          <p:cNvPr id="5" name="Chart 4"/>
          <p:cNvGraphicFramePr/>
          <p:nvPr>
            <p:extLst>
              <p:ext uri="{D42A27DB-BD31-4B8C-83A1-F6EECF244321}">
                <p14:modId xmlns:p14="http://schemas.microsoft.com/office/powerpoint/2010/main" val="204533514"/>
              </p:ext>
            </p:extLst>
          </p:nvPr>
        </p:nvGraphicFramePr>
        <p:xfrm>
          <a:off x="871556" y="1227220"/>
          <a:ext cx="10284124" cy="5137485"/>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2418349" y="2877955"/>
            <a:ext cx="962526" cy="7820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45217" y="3946359"/>
            <a:ext cx="962526" cy="7316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85106" y="3946359"/>
            <a:ext cx="1036400" cy="77739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43567" y="4461470"/>
            <a:ext cx="962526" cy="6930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1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500"/>
                                        <p:tgtEl>
                                          <p:spTgt spid="6"/>
                                        </p:tgtEl>
                                      </p:cBhvr>
                                    </p:animEffect>
                                    <p:anim calcmode="lin" valueType="num">
                                      <p:cBhvr>
                                        <p:cTn id="14" dur="1500" fill="hold"/>
                                        <p:tgtEl>
                                          <p:spTgt spid="6"/>
                                        </p:tgtEl>
                                        <p:attrNameLst>
                                          <p:attrName>ppt_x</p:attrName>
                                        </p:attrNameLst>
                                      </p:cBhvr>
                                      <p:tavLst>
                                        <p:tav tm="0">
                                          <p:val>
                                            <p:strVal val="#ppt_x"/>
                                          </p:val>
                                        </p:tav>
                                        <p:tav tm="100000">
                                          <p:val>
                                            <p:strVal val="#ppt_x"/>
                                          </p:val>
                                        </p:tav>
                                      </p:tavLst>
                                    </p:anim>
                                    <p:anim calcmode="lin" valueType="num">
                                      <p:cBhvr>
                                        <p:cTn id="15" dur="15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6489099"/>
              </p:ext>
            </p:extLst>
          </p:nvPr>
        </p:nvGraphicFramePr>
        <p:xfrm>
          <a:off x="754063" y="534253"/>
          <a:ext cx="10058400" cy="5582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147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94" y="217896"/>
            <a:ext cx="10058400" cy="921893"/>
          </a:xfrm>
        </p:spPr>
        <p:txBody>
          <a:bodyPr>
            <a:normAutofit/>
          </a:bodyPr>
          <a:lstStyle/>
          <a:p>
            <a:r>
              <a:rPr lang="en-US" sz="4000" dirty="0">
                <a:solidFill>
                  <a:schemeClr val="accent2">
                    <a:lumMod val="75000"/>
                  </a:schemeClr>
                </a:solidFill>
              </a:rPr>
              <a:t>What Do We Know About IMPACTS?</a:t>
            </a:r>
          </a:p>
        </p:txBody>
      </p:sp>
      <p:sp>
        <p:nvSpPr>
          <p:cNvPr id="4" name="Content Placeholder 2"/>
          <p:cNvSpPr>
            <a:spLocks noGrp="1"/>
          </p:cNvSpPr>
          <p:nvPr>
            <p:ph idx="1"/>
          </p:nvPr>
        </p:nvSpPr>
        <p:spPr>
          <a:xfrm>
            <a:off x="483694" y="1134540"/>
            <a:ext cx="11051814" cy="4905706"/>
          </a:xfrm>
          <a:solidFill>
            <a:schemeClr val="bg1"/>
          </a:solidFill>
        </p:spPr>
        <p:txBody>
          <a:bodyPr>
            <a:normAutofit fontScale="70000" lnSpcReduction="20000"/>
          </a:bodyPr>
          <a:lstStyle/>
          <a:p>
            <a:pPr marL="0" indent="0">
              <a:spcAft>
                <a:spcPts val="1200"/>
              </a:spcAft>
              <a:buNone/>
            </a:pPr>
            <a:r>
              <a:rPr lang="en-US" sz="2200" dirty="0"/>
              <a:t>Compared to those who took other types of leave, both paid and unpaid, TCI leave-takers were significantly more likely to report:</a:t>
            </a:r>
            <a:r>
              <a:rPr lang="en-US" sz="2400" dirty="0"/>
              <a:t> </a:t>
            </a:r>
          </a:p>
          <a:p>
            <a:pPr marL="0" indent="0">
              <a:spcAft>
                <a:spcPts val="1200"/>
              </a:spcAft>
              <a:buNone/>
            </a:pPr>
            <a:r>
              <a:rPr lang="en-US" sz="3000" dirty="0"/>
              <a:t>HEALTH/PERSONAL: </a:t>
            </a:r>
          </a:p>
          <a:p>
            <a:pPr marL="0" indent="0">
              <a:buNone/>
            </a:pPr>
            <a:r>
              <a:rPr lang="en-US" sz="2800" dirty="0">
                <a:solidFill>
                  <a:schemeClr val="accent1">
                    <a:lumMod val="75000"/>
                  </a:schemeClr>
                </a:solidFill>
              </a:rPr>
              <a:t>	</a:t>
            </a:r>
            <a:r>
              <a:rPr lang="en-US" sz="2600" dirty="0">
                <a:solidFill>
                  <a:schemeClr val="accent1">
                    <a:lumMod val="75000"/>
                  </a:schemeClr>
                </a:solidFill>
              </a:rPr>
              <a:t>Better overall physical health</a:t>
            </a:r>
            <a:endParaRPr lang="en-US" sz="2600" i="1" dirty="0">
              <a:solidFill>
                <a:schemeClr val="accent1">
                  <a:lumMod val="75000"/>
                </a:schemeClr>
              </a:solidFill>
            </a:endParaRPr>
          </a:p>
          <a:p>
            <a:pPr marL="0" indent="0">
              <a:buNone/>
            </a:pPr>
            <a:r>
              <a:rPr lang="en-US" sz="2600" dirty="0">
                <a:solidFill>
                  <a:schemeClr val="accent1">
                    <a:lumMod val="75000"/>
                  </a:schemeClr>
                </a:solidFill>
              </a:rPr>
              <a:t>	Lower general stress</a:t>
            </a:r>
            <a:endParaRPr lang="en-US" sz="2600" i="1" dirty="0">
              <a:solidFill>
                <a:schemeClr val="accent1">
                  <a:lumMod val="75000"/>
                </a:schemeClr>
              </a:solidFill>
            </a:endParaRPr>
          </a:p>
          <a:p>
            <a:pPr marL="0" indent="0">
              <a:buNone/>
            </a:pPr>
            <a:r>
              <a:rPr lang="en-US" sz="2600" dirty="0">
                <a:solidFill>
                  <a:schemeClr val="accent1">
                    <a:lumMod val="75000"/>
                  </a:schemeClr>
                </a:solidFill>
              </a:rPr>
              <a:t>	Higher number of well-baby visits 	</a:t>
            </a:r>
          </a:p>
          <a:p>
            <a:pPr marL="0" indent="0">
              <a:buNone/>
            </a:pPr>
            <a:r>
              <a:rPr lang="en-US" sz="2600" dirty="0">
                <a:solidFill>
                  <a:schemeClr val="accent1">
                    <a:lumMod val="75000"/>
                  </a:schemeClr>
                </a:solidFill>
              </a:rPr>
              <a:t>	Higher choice to breastfeed</a:t>
            </a:r>
          </a:p>
          <a:p>
            <a:pPr marL="0" indent="0">
              <a:buNone/>
            </a:pPr>
            <a:endParaRPr lang="en-US" sz="2600" i="1" dirty="0">
              <a:solidFill>
                <a:schemeClr val="accent1">
                  <a:lumMod val="75000"/>
                </a:schemeClr>
              </a:solidFill>
            </a:endParaRPr>
          </a:p>
          <a:p>
            <a:pPr marL="0" indent="0">
              <a:buNone/>
            </a:pPr>
            <a:r>
              <a:rPr lang="en-US" sz="3000" dirty="0"/>
              <a:t>WORK/FINANCIAL:</a:t>
            </a:r>
          </a:p>
          <a:p>
            <a:pPr marL="0" indent="0">
              <a:buNone/>
            </a:pPr>
            <a:r>
              <a:rPr lang="en-US" sz="2400" dirty="0">
                <a:solidFill>
                  <a:schemeClr val="accent1">
                    <a:lumMod val="75000"/>
                  </a:schemeClr>
                </a:solidFill>
              </a:rPr>
              <a:t>	</a:t>
            </a:r>
            <a:r>
              <a:rPr lang="en-US" sz="2600" dirty="0">
                <a:solidFill>
                  <a:schemeClr val="accent1">
                    <a:lumMod val="75000"/>
                  </a:schemeClr>
                </a:solidFill>
              </a:rPr>
              <a:t>Greater satisfaction with ability to maintain financial security</a:t>
            </a:r>
          </a:p>
          <a:p>
            <a:pPr marL="0" indent="0">
              <a:buNone/>
            </a:pPr>
            <a:r>
              <a:rPr lang="en-US" sz="2600" dirty="0">
                <a:solidFill>
                  <a:schemeClr val="accent1">
                    <a:lumMod val="75000"/>
                  </a:schemeClr>
                </a:solidFill>
              </a:rPr>
              <a:t>	Greater likelihood to see income rise since life event</a:t>
            </a:r>
          </a:p>
          <a:p>
            <a:pPr marL="0" indent="0">
              <a:buNone/>
            </a:pPr>
            <a:r>
              <a:rPr lang="en-US" sz="2600" dirty="0">
                <a:solidFill>
                  <a:schemeClr val="accent1">
                    <a:lumMod val="75000"/>
                  </a:schemeClr>
                </a:solidFill>
              </a:rPr>
              <a:t>	Greater satisfaction with transition back to work</a:t>
            </a:r>
            <a:endParaRPr lang="en-US" sz="2600" i="1" dirty="0">
              <a:solidFill>
                <a:schemeClr val="accent1">
                  <a:lumMod val="75000"/>
                </a:schemeClr>
              </a:solidFill>
            </a:endParaRPr>
          </a:p>
          <a:p>
            <a:pPr marL="0" indent="0">
              <a:buNone/>
            </a:pPr>
            <a:r>
              <a:rPr lang="en-US" sz="2600" dirty="0">
                <a:solidFill>
                  <a:schemeClr val="accent1">
                    <a:lumMod val="75000"/>
                  </a:schemeClr>
                </a:solidFill>
              </a:rPr>
              <a:t>	Less absenteeism</a:t>
            </a:r>
          </a:p>
          <a:p>
            <a:endParaRPr lang="en-US" sz="2400" dirty="0"/>
          </a:p>
        </p:txBody>
      </p:sp>
      <p:sp>
        <p:nvSpPr>
          <p:cNvPr id="8" name="TextBox 7"/>
          <p:cNvSpPr txBox="1"/>
          <p:nvPr/>
        </p:nvSpPr>
        <p:spPr>
          <a:xfrm>
            <a:off x="260956" y="6335622"/>
            <a:ext cx="6428232" cy="369332"/>
          </a:xfrm>
          <a:prstGeom prst="rect">
            <a:avLst/>
          </a:prstGeom>
          <a:noFill/>
        </p:spPr>
        <p:txBody>
          <a:bodyPr wrap="square" rtlCol="0">
            <a:spAutoFit/>
          </a:bodyPr>
          <a:lstStyle/>
          <a:p>
            <a:r>
              <a:rPr lang="en-US" dirty="0"/>
              <a:t>*</a:t>
            </a:r>
            <a:r>
              <a:rPr lang="en-US" sz="1400" dirty="0"/>
              <a:t>All ANCOVAs, controlling for age, income, education</a:t>
            </a:r>
          </a:p>
        </p:txBody>
      </p:sp>
    </p:spTree>
    <p:extLst>
      <p:ext uri="{BB962C8B-B14F-4D97-AF65-F5344CB8AC3E}">
        <p14:creationId xmlns:p14="http://schemas.microsoft.com/office/powerpoint/2010/main" val="14563493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6856</TotalTime>
  <Words>1886</Words>
  <Application>Microsoft Office PowerPoint</Application>
  <PresentationFormat>Widescreen</PresentationFormat>
  <Paragraphs>278</Paragraphs>
  <Slides>18</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Times New Roman</vt:lpstr>
      <vt:lpstr>Wingdings</vt:lpstr>
      <vt:lpstr>Retrospect</vt:lpstr>
      <vt:lpstr>1_Custom Design</vt:lpstr>
      <vt:lpstr>Custom Design</vt:lpstr>
      <vt:lpstr>Rhode Island’s Temporary Caregiver Insurance Program:  Using Research to Influence Policy and Practice  </vt:lpstr>
      <vt:lpstr>Temporary Disability Insurance Temporary Caregiver Insurance</vt:lpstr>
      <vt:lpstr>US DOL Women’s Bureau Funding</vt:lpstr>
      <vt:lpstr>Broad Overview of Major Findings Year 1</vt:lpstr>
      <vt:lpstr> Year 2 Research</vt:lpstr>
      <vt:lpstr>Focus Group Themes</vt:lpstr>
      <vt:lpstr>What Can We Learn from AWARENESS Data? </vt:lpstr>
      <vt:lpstr>PowerPoint Presentation</vt:lpstr>
      <vt:lpstr>What Do We Know About IMPACTS?</vt:lpstr>
      <vt:lpstr>Impacts on the Small Employer</vt:lpstr>
      <vt:lpstr>PowerPoint Presentation</vt:lpstr>
      <vt:lpstr>What Do We Know About BARRIERS?</vt:lpstr>
      <vt:lpstr>Research informing policy/practices: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TCI Awareness and Access Findings from the 2015 TCI Survey presented to RI DLT Nov. 4, 2015</dc:title>
  <dc:creator>Barb Silver</dc:creator>
  <cp:lastModifiedBy>Barb Silver</cp:lastModifiedBy>
  <cp:revision>411</cp:revision>
  <cp:lastPrinted>2016-10-10T18:52:35Z</cp:lastPrinted>
  <dcterms:created xsi:type="dcterms:W3CDTF">2015-10-30T16:40:49Z</dcterms:created>
  <dcterms:modified xsi:type="dcterms:W3CDTF">2016-12-09T03:07:59Z</dcterms:modified>
</cp:coreProperties>
</file>