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7"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91" r:id="rId18"/>
    <p:sldId id="292" r:id="rId19"/>
    <p:sldId id="275" r:id="rId20"/>
    <p:sldId id="276" r:id="rId21"/>
    <p:sldId id="277" r:id="rId22"/>
    <p:sldId id="278" r:id="rId23"/>
    <p:sldId id="279" r:id="rId24"/>
    <p:sldId id="282" r:id="rId25"/>
    <p:sldId id="283" r:id="rId26"/>
    <p:sldId id="285" r:id="rId27"/>
    <p:sldId id="284" r:id="rId28"/>
    <p:sldId id="286" r:id="rId29"/>
    <p:sldId id="287" r:id="rId30"/>
    <p:sldId id="280" r:id="rId31"/>
    <p:sldId id="288" r:id="rId32"/>
    <p:sldId id="281" r:id="rId33"/>
    <p:sldId id="290" r:id="rId34"/>
  </p:sldIdLst>
  <p:sldSz cx="9144000" cy="6858000" type="screen4x3"/>
  <p:notesSz cx="6858000" cy="9144000"/>
  <p:defaultTextStyle>
    <a:lvl1pPr>
      <a:defRPr sz="2400">
        <a:latin typeface="Arial"/>
        <a:ea typeface="Arial"/>
        <a:cs typeface="Arial"/>
        <a:sym typeface="Arial"/>
      </a:defRPr>
    </a:lvl1pPr>
    <a:lvl2pPr indent="457200">
      <a:defRPr sz="2400">
        <a:latin typeface="Arial"/>
        <a:ea typeface="Arial"/>
        <a:cs typeface="Arial"/>
        <a:sym typeface="Arial"/>
      </a:defRPr>
    </a:lvl2pPr>
    <a:lvl3pPr indent="914400">
      <a:defRPr sz="2400">
        <a:latin typeface="Arial"/>
        <a:ea typeface="Arial"/>
        <a:cs typeface="Arial"/>
        <a:sym typeface="Arial"/>
      </a:defRPr>
    </a:lvl3pPr>
    <a:lvl4pPr indent="1371600">
      <a:defRPr sz="2400">
        <a:latin typeface="Arial"/>
        <a:ea typeface="Arial"/>
        <a:cs typeface="Arial"/>
        <a:sym typeface="Arial"/>
      </a:defRPr>
    </a:lvl4pPr>
    <a:lvl5pPr indent="1828800">
      <a:defRPr sz="2400">
        <a:latin typeface="Arial"/>
        <a:ea typeface="Arial"/>
        <a:cs typeface="Arial"/>
        <a:sym typeface="Arial"/>
      </a:defRPr>
    </a:lvl5pPr>
    <a:lvl6pPr indent="2286000">
      <a:defRPr sz="2400">
        <a:latin typeface="Arial"/>
        <a:ea typeface="Arial"/>
        <a:cs typeface="Arial"/>
        <a:sym typeface="Arial"/>
      </a:defRPr>
    </a:lvl6pPr>
    <a:lvl7pPr indent="2743200">
      <a:defRPr sz="2400">
        <a:latin typeface="Arial"/>
        <a:ea typeface="Arial"/>
        <a:cs typeface="Arial"/>
        <a:sym typeface="Arial"/>
      </a:defRPr>
    </a:lvl7pPr>
    <a:lvl8pPr indent="3200400">
      <a:defRPr sz="2400">
        <a:latin typeface="Arial"/>
        <a:ea typeface="Arial"/>
        <a:cs typeface="Arial"/>
        <a:sym typeface="Arial"/>
      </a:defRPr>
    </a:lvl8pPr>
    <a:lvl9pPr indent="3657600">
      <a:defRPr sz="2400">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F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DFE3"/>
          </a:solidFill>
        </a:fill>
      </a:tcStyle>
    </a:wholeTbl>
    <a:band2H>
      <a:tcTxStyle/>
      <a:tcStyle>
        <a:tcBdr/>
        <a:fill>
          <a:solidFill>
            <a:srgbClr val="EAF0F2"/>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EA0B0"/>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EA0B0"/>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EA0B0"/>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D9E0"/>
          </a:solidFill>
        </a:fill>
      </a:tcStyle>
    </a:wholeTbl>
    <a:band2H>
      <a:tcTxStyle/>
      <a:tcStyle>
        <a:tcBdr/>
        <a:fill>
          <a:solidFill>
            <a:srgbClr val="EDEDF0"/>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89A4"/>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89A4"/>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89A4"/>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D8DA"/>
          </a:solidFill>
        </a:fill>
      </a:tcStyle>
    </a:wholeTbl>
    <a:band2H>
      <a:tcTxStyle/>
      <a:tcStyle>
        <a:tcBdr/>
        <a:fill>
          <a:solidFill>
            <a:srgbClr val="ECEC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E848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E848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E848D"/>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EA0B0"/>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6EA0B0"/>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744" autoAdjust="0"/>
  </p:normalViewPr>
  <p:slideViewPr>
    <p:cSldViewPr snapToGrid="0">
      <p:cViewPr>
        <p:scale>
          <a:sx n="45" d="100"/>
          <a:sy n="45" d="100"/>
        </p:scale>
        <p:origin x="-696" y="-58"/>
      </p:cViewPr>
      <p:guideLst>
        <p:guide orient="horz" pos="2160"/>
        <p:guide pos="2880"/>
      </p:guideLst>
    </p:cSldViewPr>
  </p:slideViewPr>
  <p:outlineViewPr>
    <p:cViewPr>
      <p:scale>
        <a:sx n="33" d="100"/>
        <a:sy n="33" d="100"/>
      </p:scale>
      <p:origin x="0" y="25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en-US"/>
          </a:p>
        </c:rich>
      </c:tx>
      <c:layout/>
      <c:overlay val="1"/>
    </c:title>
    <c:autoTitleDeleted val="0"/>
    <c:plotArea>
      <c:layout>
        <c:manualLayout>
          <c:layoutTarget val="inner"/>
          <c:xMode val="edge"/>
          <c:yMode val="edge"/>
          <c:x val="7.8817260619986743E-2"/>
          <c:y val="5.4043158061346575E-2"/>
          <c:w val="0.86233700000000002"/>
          <c:h val="0.84306700000000001"/>
        </c:manualLayout>
      </c:layout>
      <c:lineChart>
        <c:grouping val="standard"/>
        <c:varyColors val="0"/>
        <c:ser>
          <c:idx val="0"/>
          <c:order val="0"/>
          <c:tx>
            <c:strRef>
              <c:f>Sheet1!$A$2</c:f>
              <c:strCache>
                <c:ptCount val="1"/>
                <c:pt idx="0">
                  <c:v>Region 1</c:v>
                </c:pt>
              </c:strCache>
            </c:strRef>
          </c:tx>
          <c:spPr>
            <a:ln w="47625" cap="flat">
              <a:solidFill>
                <a:srgbClr val="239AC0"/>
              </a:solidFill>
              <a:prstDash val="solid"/>
              <a:bevel/>
            </a:ln>
            <a:effectLst/>
          </c:spPr>
          <c:marker>
            <c:symbol val="circle"/>
            <c:size val="6"/>
            <c:spPr>
              <a:solidFill>
                <a:srgbClr val="6EA0B0"/>
              </a:solidFill>
              <a:ln w="9525" cap="flat">
                <a:solidFill>
                  <a:srgbClr val="239AC0"/>
                </a:solidFill>
                <a:prstDash val="solid"/>
                <a:bevel/>
              </a:ln>
              <a:effectLst/>
            </c:spPr>
          </c:marker>
          <c:cat>
            <c:strRef>
              <c:f>Sheet1!$B$1:$E$1</c:f>
              <c:strCache>
                <c:ptCount val="4"/>
                <c:pt idx="0">
                  <c:v>1</c:v>
                </c:pt>
                <c:pt idx="1">
                  <c:v>100</c:v>
                </c:pt>
                <c:pt idx="2">
                  <c:v>1000</c:v>
                </c:pt>
                <c:pt idx="3">
                  <c:v>100,000</c:v>
                </c:pt>
              </c:strCache>
            </c:strRef>
          </c:cat>
          <c:val>
            <c:numRef>
              <c:f>Sheet1!$B$2:$E$2</c:f>
              <c:numCache>
                <c:formatCode>General</c:formatCode>
                <c:ptCount val="4"/>
                <c:pt idx="0">
                  <c:v>100</c:v>
                </c:pt>
                <c:pt idx="1">
                  <c:v>65</c:v>
                </c:pt>
                <c:pt idx="2">
                  <c:v>45</c:v>
                </c:pt>
                <c:pt idx="3">
                  <c:v>20</c:v>
                </c:pt>
              </c:numCache>
            </c:numRef>
          </c:val>
          <c:smooth val="0"/>
        </c:ser>
        <c:dLbls>
          <c:showLegendKey val="0"/>
          <c:showVal val="0"/>
          <c:showCatName val="0"/>
          <c:showSerName val="0"/>
          <c:showPercent val="0"/>
          <c:showBubbleSize val="0"/>
        </c:dLbls>
        <c:marker val="1"/>
        <c:smooth val="0"/>
        <c:axId val="6590464"/>
        <c:axId val="6592384"/>
      </c:lineChart>
      <c:catAx>
        <c:axId val="6590464"/>
        <c:scaling>
          <c:orientation val="minMax"/>
        </c:scaling>
        <c:delete val="0"/>
        <c:axPos val="b"/>
        <c:numFmt formatCode="General" sourceLinked="0"/>
        <c:majorTickMark val="out"/>
        <c:minorTickMark val="none"/>
        <c:tickLblPos val="low"/>
        <c:spPr>
          <a:ln w="12700" cap="flat">
            <a:solidFill>
              <a:srgbClr val="000000"/>
            </a:solidFill>
            <a:prstDash val="solid"/>
            <a:miter lim="400000"/>
          </a:ln>
        </c:spPr>
        <c:txPr>
          <a:bodyPr rot="0"/>
          <a:lstStyle/>
          <a:p>
            <a:pPr lvl="0">
              <a:defRPr sz="3200" b="0" i="0" u="none" strike="noStrike">
                <a:solidFill>
                  <a:schemeClr val="tx1"/>
                </a:solidFill>
                <a:effectLst/>
                <a:latin typeface="Arial"/>
              </a:defRPr>
            </a:pPr>
            <a:endParaRPr lang="en-US"/>
          </a:p>
        </c:txPr>
        <c:crossAx val="6592384"/>
        <c:crosses val="autoZero"/>
        <c:auto val="1"/>
        <c:lblAlgn val="ctr"/>
        <c:lblOffset val="100"/>
        <c:noMultiLvlLbl val="1"/>
      </c:catAx>
      <c:valAx>
        <c:axId val="6592384"/>
        <c:scaling>
          <c:orientation val="minMax"/>
        </c:scaling>
        <c:delete val="0"/>
        <c:axPos val="l"/>
        <c:majorGridlines>
          <c:spPr>
            <a:ln w="12700" cap="flat">
              <a:solidFill>
                <a:srgbClr val="FFFFFF"/>
              </a:solidFill>
              <a:prstDash val="solid"/>
              <a:bevel/>
            </a:ln>
          </c:spPr>
        </c:majorGridlines>
        <c:numFmt formatCode="General" sourceLinked="0"/>
        <c:majorTickMark val="out"/>
        <c:minorTickMark val="none"/>
        <c:tickLblPos val="nextTo"/>
        <c:spPr>
          <a:ln w="12700" cap="flat">
            <a:solidFill>
              <a:srgbClr val="000000"/>
            </a:solidFill>
            <a:prstDash val="solid"/>
            <a:miter lim="400000"/>
          </a:ln>
        </c:spPr>
        <c:txPr>
          <a:bodyPr rot="0"/>
          <a:lstStyle/>
          <a:p>
            <a:pPr lvl="0">
              <a:defRPr sz="3200" b="0" i="0" u="none" strike="noStrike">
                <a:solidFill>
                  <a:schemeClr val="tx1"/>
                </a:solidFill>
                <a:effectLst/>
                <a:latin typeface="Arial"/>
              </a:defRPr>
            </a:pPr>
            <a:endParaRPr lang="en-US"/>
          </a:p>
        </c:txPr>
        <c:crossAx val="6590464"/>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5" name="Shape 6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304475355"/>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rporatepharmacy.com/page/upcoming_generic_drug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a:p>
        </p:txBody>
      </p:sp>
      <p:sp>
        <p:nvSpPr>
          <p:cNvPr id="75" name="Shape 75"/>
          <p:cNvSpPr>
            <a:spLocks noGrp="1"/>
          </p:cNvSpPr>
          <p:nvPr>
            <p:ph type="body" sz="quarter" idx="1"/>
          </p:nvPr>
        </p:nvSpPr>
        <p:spPr>
          <a:prstGeom prst="rect">
            <a:avLst/>
          </a:prstGeom>
        </p:spPr>
        <p:txBody>
          <a:bodyPr/>
          <a:lstStyle/>
          <a:p>
            <a:pPr lvl="0" defTabSz="914400">
              <a:lnSpc>
                <a:spcPct val="100000"/>
              </a:lnSpc>
              <a:spcBef>
                <a:spcPts val="400"/>
              </a:spcBef>
              <a:defRPr sz="1800"/>
            </a:pPr>
            <a:r>
              <a:rPr lang="en-US" sz="1200" dirty="0" smtClean="0">
                <a:latin typeface="Times New Roman"/>
                <a:ea typeface="Times New Roman"/>
                <a:cs typeface="Times New Roman"/>
                <a:sym typeface="Times New Roman"/>
              </a:rPr>
              <a:t>Stats</a:t>
            </a:r>
            <a:r>
              <a:rPr lang="en-US" sz="1200" baseline="0" dirty="0" smtClean="0">
                <a:latin typeface="Times New Roman"/>
                <a:ea typeface="Times New Roman"/>
                <a:cs typeface="Times New Roman"/>
                <a:sym typeface="Times New Roman"/>
              </a:rPr>
              <a:t> updated Feb 2015</a:t>
            </a:r>
            <a:endParaRPr lang="en-US" sz="1200" dirty="0" smtClean="0">
              <a:latin typeface="Times New Roman"/>
              <a:ea typeface="Times New Roman"/>
              <a:cs typeface="Times New Roman"/>
              <a:sym typeface="Times New Roman"/>
            </a:endParaRPr>
          </a:p>
          <a:p>
            <a:pPr lvl="0" defTabSz="914400">
              <a:lnSpc>
                <a:spcPct val="100000"/>
              </a:lnSpc>
              <a:spcBef>
                <a:spcPts val="400"/>
              </a:spcBef>
              <a:defRPr sz="1800"/>
            </a:pPr>
            <a:r>
              <a:rPr lang="en-US" sz="1200" dirty="0" smtClean="0">
                <a:latin typeface="Times New Roman"/>
                <a:ea typeface="Times New Roman"/>
                <a:cs typeface="Times New Roman"/>
                <a:sym typeface="Times New Roman"/>
              </a:rPr>
              <a:t>http://www.cms.gov/Research-Statistics-Data-and-Systems/Statistics-Trends-and-Reports/NationalHealthExpendData/Downloads/highlights.pdf</a:t>
            </a:r>
            <a:r>
              <a:rPr sz="1200" dirty="0" smtClean="0">
                <a:latin typeface="Times New Roman"/>
                <a:ea typeface="Times New Roman"/>
                <a:cs typeface="Times New Roman"/>
                <a:sym typeface="Times New Roman"/>
              </a:rPr>
              <a:t> </a:t>
            </a:r>
            <a:r>
              <a:rPr sz="1200" dirty="0">
                <a:latin typeface="Times New Roman"/>
                <a:ea typeface="Times New Roman"/>
                <a:cs typeface="Times New Roman"/>
                <a:sym typeface="Times New Roman"/>
              </a:rPr>
              <a:t>-stat on cost of medications</a:t>
            </a:r>
          </a:p>
          <a:p>
            <a:pPr lvl="0" defTabSz="914400">
              <a:lnSpc>
                <a:spcPct val="100000"/>
              </a:lnSpc>
              <a:spcBef>
                <a:spcPts val="400"/>
              </a:spcBef>
              <a:defRPr sz="1800"/>
            </a:pPr>
            <a:r>
              <a:rPr sz="1200" dirty="0" smtClean="0">
                <a:latin typeface="Times New Roman"/>
                <a:ea typeface="Times New Roman"/>
                <a:cs typeface="Times New Roman"/>
                <a:sym typeface="Times New Roman"/>
              </a:rPr>
              <a:t>http</a:t>
            </a:r>
            <a:r>
              <a:rPr sz="1200" dirty="0">
                <a:latin typeface="Times New Roman"/>
                <a:ea typeface="Times New Roman"/>
                <a:cs typeface="Times New Roman"/>
                <a:sym typeface="Times New Roman"/>
              </a:rPr>
              <a:t>://www.statehealthfacts.org/profileind.jsp?sub=66&amp;rgn=1&amp;cat=5   -stat on # of </a:t>
            </a:r>
            <a:r>
              <a:rPr sz="1200" dirty="0" err="1">
                <a:latin typeface="Times New Roman"/>
                <a:ea typeface="Times New Roman"/>
                <a:cs typeface="Times New Roman"/>
                <a:sym typeface="Times New Roman"/>
              </a:rPr>
              <a:t>rx</a:t>
            </a:r>
            <a:r>
              <a:rPr sz="1200" dirty="0">
                <a:latin typeface="Times New Roman"/>
                <a:ea typeface="Times New Roman"/>
                <a:cs typeface="Times New Roman"/>
                <a:sym typeface="Times New Roman"/>
              </a:rPr>
              <a:t> </a:t>
            </a:r>
            <a:r>
              <a:rPr sz="1200" dirty="0" smtClean="0">
                <a:latin typeface="Times New Roman"/>
                <a:ea typeface="Times New Roman"/>
                <a:cs typeface="Times New Roman"/>
                <a:sym typeface="Times New Roman"/>
              </a:rPr>
              <a:t>filled</a:t>
            </a:r>
            <a:endParaRPr lang="en-US" sz="1200" dirty="0" smtClean="0">
              <a:latin typeface="Times New Roman"/>
              <a:ea typeface="Times New Roman"/>
              <a:cs typeface="Times New Roman"/>
              <a:sym typeface="Times New Roman"/>
            </a:endParaRPr>
          </a:p>
          <a:p>
            <a:pPr lvl="0" defTabSz="914400">
              <a:lnSpc>
                <a:spcPct val="100000"/>
              </a:lnSpc>
              <a:spcBef>
                <a:spcPts val="400"/>
              </a:spcBef>
              <a:defRPr sz="1800"/>
            </a:pPr>
            <a:r>
              <a:rPr lang="en-US" sz="1200" dirty="0" smtClean="0">
                <a:latin typeface="Times New Roman"/>
                <a:ea typeface="Times New Roman"/>
                <a:cs typeface="Times New Roman"/>
                <a:sym typeface="Times New Roman"/>
              </a:rPr>
              <a:t>http://kff.org/other/state-indicator/retail-rx-drugs-by-age/ - age stat</a:t>
            </a:r>
            <a:endParaRPr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06056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Receiving SSDI for 24 months =</a:t>
            </a:r>
            <a:r>
              <a:rPr lang="en-US" baseline="0" dirty="0" smtClean="0"/>
              <a:t> “certain disabilities)</a:t>
            </a:r>
          </a:p>
          <a:p>
            <a:r>
              <a:rPr lang="en-US" sz="2400" b="1" i="0" dirty="0" smtClean="0">
                <a:effectLst/>
                <a:latin typeface="+mj-lt"/>
                <a:ea typeface="+mj-ea"/>
                <a:cs typeface="+mj-cs"/>
                <a:sym typeface="Avenir Roman"/>
              </a:rPr>
              <a:t>Amyotrophic lateral sclerosis</a:t>
            </a:r>
            <a:r>
              <a:rPr lang="en-US" sz="2400" b="0" i="0" dirty="0" smtClean="0">
                <a:effectLst/>
                <a:latin typeface="+mj-lt"/>
                <a:ea typeface="+mj-ea"/>
                <a:cs typeface="+mj-cs"/>
                <a:sym typeface="Avenir Roman"/>
              </a:rPr>
              <a:t> (</a:t>
            </a:r>
            <a:r>
              <a:rPr lang="en-US" sz="2400" b="1" i="0" dirty="0" smtClean="0">
                <a:effectLst/>
                <a:latin typeface="+mj-lt"/>
                <a:ea typeface="+mj-ea"/>
                <a:cs typeface="+mj-cs"/>
                <a:sym typeface="Avenir Roman"/>
              </a:rPr>
              <a:t>ALS</a:t>
            </a:r>
            <a:r>
              <a:rPr lang="en-US" sz="2400" b="0" i="0" dirty="0" smtClean="0">
                <a:effectLst/>
                <a:latin typeface="+mj-lt"/>
                <a:ea typeface="+mj-ea"/>
                <a:cs typeface="+mj-cs"/>
                <a:sym typeface="Avenir Roman"/>
              </a:rPr>
              <a:t>)</a:t>
            </a:r>
            <a:endParaRPr lang="en-US" dirty="0"/>
          </a:p>
        </p:txBody>
      </p:sp>
    </p:spTree>
    <p:extLst>
      <p:ext uri="{BB962C8B-B14F-4D97-AF65-F5344CB8AC3E}">
        <p14:creationId xmlns:p14="http://schemas.microsoft.com/office/powerpoint/2010/main" val="395414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http://kff.org/medicare/fact-sheet/the-medicare-prescription-drug-benefit-fact-sheet/</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smtClean="0"/>
              <a:t>Needs</a:t>
            </a:r>
            <a:r>
              <a:rPr lang="en-US" sz="2400" baseline="0" dirty="0" smtClean="0"/>
              <a:t> to be updated yearly</a:t>
            </a:r>
            <a:endParaRPr lang="en-US" sz="2400" dirty="0" smtClean="0"/>
          </a:p>
          <a:p>
            <a:endParaRPr lang="en-US" dirty="0"/>
          </a:p>
        </p:txBody>
      </p:sp>
    </p:spTree>
    <p:extLst>
      <p:ext uri="{BB962C8B-B14F-4D97-AF65-F5344CB8AC3E}">
        <p14:creationId xmlns:p14="http://schemas.microsoft.com/office/powerpoint/2010/main" val="341155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dirty="0">
                <a:latin typeface="Times New Roman"/>
                <a:ea typeface="Times New Roman"/>
                <a:cs typeface="Times New Roman"/>
                <a:sym typeface="Times New Roman"/>
              </a:rPr>
              <a:t>Look up</a:t>
            </a:r>
          </a:p>
          <a:p>
            <a:pPr lvl="0" defTabSz="914400">
              <a:lnSpc>
                <a:spcPct val="100000"/>
              </a:lnSpc>
              <a:spcBef>
                <a:spcPts val="400"/>
              </a:spcBef>
              <a:defRPr sz="1800"/>
            </a:pPr>
            <a:r>
              <a:rPr sz="1200" dirty="0">
                <a:latin typeface="Times New Roman"/>
                <a:ea typeface="Times New Roman"/>
                <a:cs typeface="Times New Roman"/>
                <a:sym typeface="Times New Roman"/>
              </a:rPr>
              <a:t>http://www.dea.ri.gov/insurance</a:t>
            </a:r>
            <a:r>
              <a:rPr sz="1200" dirty="0" smtClean="0">
                <a:latin typeface="Times New Roman"/>
                <a:ea typeface="Times New Roman"/>
                <a:cs typeface="Times New Roman"/>
                <a:sym typeface="Times New Roman"/>
              </a:rPr>
              <a:t>/</a:t>
            </a:r>
            <a:endParaRPr lang="en-US" sz="1200" dirty="0" smtClean="0">
              <a:latin typeface="Times New Roman"/>
              <a:ea typeface="Times New Roman"/>
              <a:cs typeface="Times New Roman"/>
              <a:sym typeface="Times New Roman"/>
            </a:endParaRPr>
          </a:p>
          <a:p>
            <a:pPr lvl="0" defTabSz="914400">
              <a:lnSpc>
                <a:spcPct val="100000"/>
              </a:lnSpc>
              <a:spcBef>
                <a:spcPts val="400"/>
              </a:spcBef>
              <a:defRPr sz="1800"/>
            </a:pPr>
            <a:r>
              <a:rPr lang="en-US" sz="1200" dirty="0" smtClean="0">
                <a:latin typeface="Times New Roman"/>
                <a:ea typeface="Times New Roman"/>
                <a:cs typeface="Times New Roman"/>
                <a:sym typeface="Times New Roman"/>
              </a:rPr>
              <a:t>Division of elderly affairs</a:t>
            </a:r>
            <a:endParaRPr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531383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Rhode</a:t>
            </a:r>
            <a:r>
              <a:rPr lang="en-US" baseline="0" dirty="0" smtClean="0"/>
              <a:t> Island Pharmaceutical Assistance to the Elderly</a:t>
            </a:r>
            <a:endParaRPr lang="en-US" dirty="0"/>
          </a:p>
        </p:txBody>
      </p:sp>
    </p:spTree>
    <p:extLst>
      <p:ext uri="{BB962C8B-B14F-4D97-AF65-F5344CB8AC3E}">
        <p14:creationId xmlns:p14="http://schemas.microsoft.com/office/powerpoint/2010/main" val="110368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pPr lvl="0"/>
            <a:endParaRPr/>
          </a:p>
        </p:txBody>
      </p:sp>
      <p:sp>
        <p:nvSpPr>
          <p:cNvPr id="168" name="Shape 168"/>
          <p:cNvSpPr>
            <a:spLocks noGrp="1"/>
          </p:cNvSpPr>
          <p:nvPr>
            <p:ph type="body" sz="quarter" idx="1"/>
          </p:nvPr>
        </p:nvSpPr>
        <p:spPr>
          <a:prstGeom prst="rect">
            <a:avLst/>
          </a:prstGeom>
        </p:spPr>
        <p:txBody>
          <a:bodyPr/>
          <a:lstStyle>
            <a:lvl1pPr defTabSz="914400">
              <a:lnSpc>
                <a:spcPct val="100000"/>
              </a:lnSpc>
              <a:spcBef>
                <a:spcPts val="400"/>
              </a:spcBef>
              <a:defRPr sz="1200">
                <a:latin typeface="Times New Roman"/>
                <a:ea typeface="Times New Roman"/>
                <a:cs typeface="Times New Roman"/>
                <a:sym typeface="Times New Roman"/>
              </a:defRPr>
            </a:lvl1pPr>
          </a:lstStyle>
          <a:p>
            <a:pPr lvl="0">
              <a:defRPr sz="1800"/>
            </a:pPr>
            <a:r>
              <a:rPr sz="1200" dirty="0"/>
              <a:t>Look up </a:t>
            </a:r>
            <a:r>
              <a:rPr sz="1200" dirty="0" smtClean="0"/>
              <a:t>RIPAE</a:t>
            </a:r>
            <a:endParaRPr lang="en-US" sz="1200" dirty="0" smtClean="0"/>
          </a:p>
          <a:p>
            <a:pPr lvl="0">
              <a:defRPr sz="1800"/>
            </a:pPr>
            <a:r>
              <a:rPr lang="en-US" sz="1200" dirty="0" smtClean="0"/>
              <a:t>Coverage is creditable if the actuarial value of the coverage equals or exceeds the actuarial value of standard prescription drug coverage under Medicare Part D, as demonstrated through the use of generally accepted actuarial principles and in accordance with CMS actuarial guidelines – RIPAE</a:t>
            </a:r>
            <a:r>
              <a:rPr lang="en-US" sz="1200" baseline="0" dirty="0" smtClean="0"/>
              <a:t> is not a “replacement” for Medicare, need both</a:t>
            </a:r>
            <a:endParaRPr sz="1200" dirty="0"/>
          </a:p>
        </p:txBody>
      </p:sp>
    </p:spTree>
    <p:extLst>
      <p:ext uri="{BB962C8B-B14F-4D97-AF65-F5344CB8AC3E}">
        <p14:creationId xmlns:p14="http://schemas.microsoft.com/office/powerpoint/2010/main" val="8771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pPr lvl="0"/>
            <a:endParaRPr/>
          </a:p>
        </p:txBody>
      </p:sp>
      <p:sp>
        <p:nvSpPr>
          <p:cNvPr id="179" name="Shape 179"/>
          <p:cNvSpPr>
            <a:spLocks noGrp="1"/>
          </p:cNvSpPr>
          <p:nvPr>
            <p:ph type="body" sz="quarter" idx="1"/>
          </p:nvPr>
        </p:nvSpPr>
        <p:spPr>
          <a:prstGeom prst="rect">
            <a:avLst/>
          </a:prstGeom>
        </p:spPr>
        <p:txBody>
          <a:bodyPr/>
          <a:lstStyle>
            <a:lvl1pPr defTabSz="914400">
              <a:lnSpc>
                <a:spcPct val="100000"/>
              </a:lnSpc>
              <a:spcBef>
                <a:spcPts val="400"/>
              </a:spcBef>
              <a:defRPr sz="1200">
                <a:latin typeface="Times New Roman"/>
                <a:ea typeface="Times New Roman"/>
                <a:cs typeface="Times New Roman"/>
                <a:sym typeface="Times New Roman"/>
              </a:defRPr>
            </a:lvl1pPr>
          </a:lstStyle>
          <a:p>
            <a:pPr lvl="0">
              <a:defRPr sz="1800"/>
            </a:pPr>
            <a:r>
              <a:rPr lang="en-US" sz="1200" dirty="0" smtClean="0"/>
              <a:t>Supplemental</a:t>
            </a:r>
            <a:r>
              <a:rPr lang="en-US" sz="1200" baseline="0" dirty="0" smtClean="0"/>
              <a:t> security income</a:t>
            </a:r>
          </a:p>
          <a:p>
            <a:pPr lvl="0">
              <a:defRPr sz="1800"/>
            </a:pPr>
            <a:r>
              <a:rPr sz="1200" dirty="0" smtClean="0"/>
              <a:t>Send </a:t>
            </a:r>
            <a:r>
              <a:rPr sz="1200" dirty="0"/>
              <a:t>in by </a:t>
            </a:r>
            <a:r>
              <a:rPr sz="1200" dirty="0" err="1"/>
              <a:t>dec</a:t>
            </a:r>
            <a:r>
              <a:rPr sz="1200" dirty="0"/>
              <a:t> 15th so no break in </a:t>
            </a:r>
            <a:r>
              <a:rPr sz="1200" dirty="0" smtClean="0"/>
              <a:t>coverage</a:t>
            </a:r>
            <a:endParaRPr lang="en-US" sz="1200" dirty="0" smtClean="0"/>
          </a:p>
          <a:p>
            <a:pPr lvl="0">
              <a:defRPr sz="1800"/>
            </a:pPr>
            <a:r>
              <a:rPr lang="en-US" sz="1200" dirty="0" smtClean="0"/>
              <a:t>http://www.dea.ri.gov/programs/prescription_assist.php – may need to update income amounts (there</a:t>
            </a:r>
            <a:r>
              <a:rPr lang="en-US" sz="1200" baseline="0" dirty="0" smtClean="0"/>
              <a:t> are text boxes)</a:t>
            </a:r>
            <a:endParaRPr sz="1200" dirty="0"/>
          </a:p>
        </p:txBody>
      </p:sp>
    </p:spTree>
    <p:extLst>
      <p:ext uri="{BB962C8B-B14F-4D97-AF65-F5344CB8AC3E}">
        <p14:creationId xmlns:p14="http://schemas.microsoft.com/office/powerpoint/2010/main" val="326819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dirty="0" smtClean="0">
                <a:effectLst/>
                <a:latin typeface="+mj-lt"/>
                <a:ea typeface="+mj-ea"/>
                <a:cs typeface="+mj-cs"/>
                <a:sym typeface="Avenir Roman"/>
              </a:rPr>
              <a:t>Ways to reduce cost</a:t>
            </a:r>
          </a:p>
          <a:p>
            <a:r>
              <a:rPr lang="en-US" sz="2400" b="0" i="0" dirty="0" smtClean="0">
                <a:effectLst/>
                <a:latin typeface="+mj-lt"/>
                <a:ea typeface="+mj-ea"/>
                <a:cs typeface="+mj-cs"/>
                <a:sym typeface="Avenir Roman"/>
              </a:rPr>
              <a:t>American Association of Retired Persons</a:t>
            </a:r>
            <a:endParaRPr lang="en-US" dirty="0"/>
          </a:p>
        </p:txBody>
      </p:sp>
    </p:spTree>
    <p:extLst>
      <p:ext uri="{BB962C8B-B14F-4D97-AF65-F5344CB8AC3E}">
        <p14:creationId xmlns:p14="http://schemas.microsoft.com/office/powerpoint/2010/main" val="4216732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dirty="0" smtClean="0">
                <a:effectLst/>
                <a:latin typeface="+mj-lt"/>
                <a:ea typeface="+mj-ea"/>
                <a:cs typeface="+mj-cs"/>
                <a:sym typeface="Avenir Roman"/>
              </a:rPr>
              <a:t>Tricare for Life</a:t>
            </a:r>
            <a:r>
              <a:rPr lang="en-US" sz="2400" b="0" i="0" baseline="0" dirty="0" smtClean="0">
                <a:effectLst/>
                <a:latin typeface="+mj-lt"/>
                <a:ea typeface="+mj-ea"/>
                <a:cs typeface="+mj-cs"/>
                <a:sym typeface="Avenir Roman"/>
              </a:rPr>
              <a:t> uses Medicare as primary payer, then Tricare pays some of the leftover price to reduce cost</a:t>
            </a:r>
            <a:endParaRPr lang="en-US" sz="2400" b="0" i="0" dirty="0" smtClean="0">
              <a:effectLst/>
              <a:latin typeface="+mj-lt"/>
              <a:ea typeface="+mj-ea"/>
              <a:cs typeface="+mj-cs"/>
              <a:sym typeface="Avenir Roman"/>
            </a:endParaRPr>
          </a:p>
          <a:p>
            <a:endParaRPr lang="en-US" sz="2400" b="0" i="0" dirty="0" smtClean="0">
              <a:effectLst/>
              <a:latin typeface="+mj-lt"/>
              <a:ea typeface="+mj-ea"/>
              <a:cs typeface="+mj-cs"/>
              <a:sym typeface="Avenir Roman"/>
            </a:endParaRPr>
          </a:p>
          <a:p>
            <a:r>
              <a:rPr lang="en-US" sz="2400" b="0" i="0" dirty="0" smtClean="0">
                <a:effectLst/>
                <a:latin typeface="+mj-lt"/>
                <a:ea typeface="+mj-ea"/>
                <a:cs typeface="+mj-cs"/>
                <a:sym typeface="Avenir Roman"/>
              </a:rPr>
              <a:t>The</a:t>
            </a:r>
            <a:r>
              <a:rPr lang="en-US" sz="2400" b="0" i="0" baseline="0" dirty="0" smtClean="0">
                <a:effectLst/>
                <a:latin typeface="+mj-lt"/>
                <a:ea typeface="+mj-ea"/>
                <a:cs typeface="+mj-cs"/>
                <a:sym typeface="Avenir Roman"/>
              </a:rPr>
              <a:t> pharmacy</a:t>
            </a:r>
            <a:r>
              <a:rPr lang="en-US" sz="2400" b="0" i="0" dirty="0" smtClean="0">
                <a:effectLst/>
                <a:latin typeface="+mj-lt"/>
                <a:ea typeface="+mj-ea"/>
                <a:cs typeface="+mj-cs"/>
                <a:sym typeface="Avenir Roman"/>
              </a:rPr>
              <a:t> program requires you to </a:t>
            </a:r>
            <a:r>
              <a:rPr lang="en-US" sz="2400" b="0" i="0" dirty="0" err="1" smtClean="0">
                <a:effectLst/>
                <a:latin typeface="+mj-lt"/>
                <a:ea typeface="+mj-ea"/>
                <a:cs typeface="+mj-cs"/>
                <a:sym typeface="Avenir Roman"/>
              </a:rPr>
              <a:t>to</a:t>
            </a:r>
            <a:r>
              <a:rPr lang="en-US" sz="2400" b="0" i="0" dirty="0" smtClean="0">
                <a:effectLst/>
                <a:latin typeface="+mj-lt"/>
                <a:ea typeface="+mj-ea"/>
                <a:cs typeface="+mj-cs"/>
                <a:sym typeface="Avenir Roman"/>
              </a:rPr>
              <a:t> fill select maintenance medications via TRICARE Pharmacy Home Delivery or use a military pharmacy instead of using retail pharmacies</a:t>
            </a:r>
          </a:p>
          <a:p>
            <a:endParaRPr lang="en-US" sz="2400" b="0" i="0" dirty="0" smtClean="0">
              <a:effectLst/>
              <a:latin typeface="+mj-lt"/>
              <a:ea typeface="+mj-ea"/>
              <a:cs typeface="+mj-cs"/>
              <a:sym typeface="Avenir Roman"/>
            </a:endParaRPr>
          </a:p>
          <a:p>
            <a:r>
              <a:rPr lang="en-US" sz="2400" b="0" i="0" dirty="0" smtClean="0">
                <a:effectLst/>
                <a:latin typeface="+mj-lt"/>
                <a:ea typeface="+mj-ea"/>
                <a:cs typeface="+mj-cs"/>
                <a:sym typeface="Avenir Roman"/>
              </a:rPr>
              <a:t>The program does not apply to medications for acute conditions taken for a limited time, such as antibiotics or pain medications or any generic medications. At this time, it also does not apply to generic drugs.</a:t>
            </a:r>
          </a:p>
          <a:p>
            <a:r>
              <a:rPr lang="en-US" dirty="0" smtClean="0"/>
              <a:t/>
            </a:r>
            <a:br>
              <a:rPr lang="en-US" dirty="0" smtClean="0"/>
            </a:br>
            <a:r>
              <a:rPr lang="en-US" dirty="0" smtClean="0"/>
              <a:t>At a network pharmacy, brand-name drugs cost $60 (90-day supply). The same prescription costs only $16 (90-day supply) from home delivery.</a:t>
            </a:r>
          </a:p>
          <a:p>
            <a:r>
              <a:rPr lang="en-US" dirty="0" smtClean="0"/>
              <a:t>http://www.military.com/benefits/tricare/retiree/tricare-senior-pharmacy.html</a:t>
            </a:r>
            <a:endParaRPr lang="en-US" baseline="0" dirty="0" smtClean="0"/>
          </a:p>
        </p:txBody>
      </p:sp>
    </p:spTree>
    <p:extLst>
      <p:ext uri="{BB962C8B-B14F-4D97-AF65-F5344CB8AC3E}">
        <p14:creationId xmlns:p14="http://schemas.microsoft.com/office/powerpoint/2010/main" val="332523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pPr lvl="0"/>
            <a:endParaRPr/>
          </a:p>
        </p:txBody>
      </p:sp>
      <p:sp>
        <p:nvSpPr>
          <p:cNvPr id="207" name="Shape 207"/>
          <p:cNvSpPr>
            <a:spLocks noGrp="1"/>
          </p:cNvSpPr>
          <p:nvPr>
            <p:ph type="body" sz="quarter" idx="1"/>
          </p:nvPr>
        </p:nvSpPr>
        <p:spPr>
          <a:prstGeom prst="rect">
            <a:avLst/>
          </a:prstGeom>
        </p:spPr>
        <p:txBody>
          <a:bodyPr/>
          <a:lstStyle>
            <a:lvl1pPr defTabSz="914400">
              <a:lnSpc>
                <a:spcPct val="100000"/>
              </a:lnSpc>
              <a:spcBef>
                <a:spcPts val="400"/>
              </a:spcBef>
              <a:defRPr sz="1200">
                <a:latin typeface="Times New Roman"/>
                <a:ea typeface="Times New Roman"/>
                <a:cs typeface="Times New Roman"/>
                <a:sym typeface="Times New Roman"/>
              </a:defRPr>
            </a:lvl1pPr>
          </a:lstStyle>
          <a:p>
            <a:pPr lvl="0">
              <a:defRPr sz="1800"/>
            </a:pPr>
            <a:r>
              <a:rPr sz="1200"/>
              <a:t>Abbot, astrazeneca, aventis, bristol-myers squibb, glaxosmithkline, janssen, novartis, orthomcneil</a:t>
            </a:r>
          </a:p>
        </p:txBody>
      </p:sp>
    </p:spTree>
    <p:extLst>
      <p:ext uri="{BB962C8B-B14F-4D97-AF65-F5344CB8AC3E}">
        <p14:creationId xmlns:p14="http://schemas.microsoft.com/office/powerpoint/2010/main" val="3288910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pPr lvl="0"/>
            <a:endParaRPr/>
          </a:p>
        </p:txBody>
      </p:sp>
      <p:sp>
        <p:nvSpPr>
          <p:cNvPr id="213" name="Shape 213"/>
          <p:cNvSpPr>
            <a:spLocks noGrp="1"/>
          </p:cNvSpPr>
          <p:nvPr>
            <p:ph type="body" sz="quarter" idx="1"/>
          </p:nvPr>
        </p:nvSpPr>
        <p:spPr>
          <a:prstGeom prst="rect">
            <a:avLst/>
          </a:prstGeom>
        </p:spPr>
        <p:txBody>
          <a:bodyPr/>
          <a:lstStyle>
            <a:lvl1pPr defTabSz="914400">
              <a:lnSpc>
                <a:spcPct val="100000"/>
              </a:lnSpc>
              <a:spcBef>
                <a:spcPts val="400"/>
              </a:spcBef>
              <a:defRPr sz="1200">
                <a:latin typeface="Times New Roman"/>
                <a:ea typeface="Times New Roman"/>
                <a:cs typeface="Times New Roman"/>
                <a:sym typeface="Times New Roman"/>
              </a:defRPr>
            </a:lvl1pPr>
          </a:lstStyle>
          <a:p>
            <a:pPr lvl="0">
              <a:defRPr sz="1800"/>
            </a:pPr>
            <a:r>
              <a:rPr sz="1200"/>
              <a:t>Abbot, astrazeneca, aventis, bristol-myers squibb, glaxosmithkline, janssen, novartis, orthomcneil</a:t>
            </a:r>
          </a:p>
        </p:txBody>
      </p:sp>
    </p:spTree>
    <p:extLst>
      <p:ext uri="{BB962C8B-B14F-4D97-AF65-F5344CB8AC3E}">
        <p14:creationId xmlns:p14="http://schemas.microsoft.com/office/powerpoint/2010/main" val="183231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a:lstStyle/>
          <a:p>
            <a:pPr lvl="0"/>
            <a:endParaRPr/>
          </a:p>
        </p:txBody>
      </p:sp>
      <p:sp>
        <p:nvSpPr>
          <p:cNvPr id="84" name="Shape 8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dirty="0">
                <a:latin typeface="Times New Roman"/>
                <a:ea typeface="Times New Roman"/>
                <a:cs typeface="Times New Roman"/>
                <a:sym typeface="Times New Roman"/>
              </a:rPr>
              <a:t>Research= </a:t>
            </a:r>
          </a:p>
          <a:p>
            <a:pPr lvl="0" defTabSz="914400">
              <a:lnSpc>
                <a:spcPct val="100000"/>
              </a:lnSpc>
              <a:spcBef>
                <a:spcPts val="400"/>
              </a:spcBef>
              <a:defRPr sz="1800"/>
            </a:pPr>
            <a:r>
              <a:rPr sz="1200" dirty="0">
                <a:latin typeface="Times New Roman"/>
                <a:ea typeface="Times New Roman"/>
                <a:cs typeface="Times New Roman"/>
                <a:sym typeface="Times New Roman"/>
              </a:rPr>
              <a:t>Not every drug that is investigated makes it to market. </a:t>
            </a:r>
          </a:p>
          <a:p>
            <a:pPr lvl="0" defTabSz="914400">
              <a:lnSpc>
                <a:spcPct val="100000"/>
              </a:lnSpc>
              <a:spcBef>
                <a:spcPts val="400"/>
              </a:spcBef>
              <a:defRPr sz="1800"/>
            </a:pPr>
            <a:r>
              <a:rPr sz="1200" dirty="0">
                <a:latin typeface="Times New Roman"/>
                <a:ea typeface="Times New Roman"/>
                <a:cs typeface="Times New Roman"/>
                <a:sym typeface="Times New Roman"/>
              </a:rPr>
              <a:t>Clinical trials ensure efficacy and safety but cost money</a:t>
            </a:r>
          </a:p>
          <a:p>
            <a:pPr lvl="0" defTabSz="914400">
              <a:lnSpc>
                <a:spcPct val="100000"/>
              </a:lnSpc>
              <a:spcBef>
                <a:spcPts val="400"/>
              </a:spcBef>
              <a:defRPr sz="1800"/>
            </a:pPr>
            <a:endParaRPr sz="1200" dirty="0">
              <a:latin typeface="Times New Roman"/>
              <a:ea typeface="Times New Roman"/>
              <a:cs typeface="Times New Roman"/>
              <a:sym typeface="Times New Roman"/>
            </a:endParaRPr>
          </a:p>
          <a:p>
            <a:pPr lvl="0" defTabSz="914400">
              <a:lnSpc>
                <a:spcPct val="100000"/>
              </a:lnSpc>
              <a:spcBef>
                <a:spcPts val="400"/>
              </a:spcBef>
              <a:defRPr sz="1800"/>
            </a:pPr>
            <a:r>
              <a:rPr sz="1200" dirty="0">
                <a:latin typeface="Times New Roman"/>
                <a:ea typeface="Times New Roman"/>
                <a:cs typeface="Times New Roman"/>
                <a:sym typeface="Times New Roman"/>
              </a:rPr>
              <a:t>Some drugs that are not in high demand often cost more. Less people to share the burden of cost.</a:t>
            </a:r>
          </a:p>
          <a:p>
            <a:pPr lvl="0" defTabSz="914400">
              <a:lnSpc>
                <a:spcPct val="100000"/>
              </a:lnSpc>
              <a:spcBef>
                <a:spcPts val="400"/>
              </a:spcBef>
              <a:defRPr sz="1800"/>
            </a:pPr>
            <a:endParaRPr sz="1200" dirty="0">
              <a:latin typeface="Times New Roman"/>
              <a:ea typeface="Times New Roman"/>
              <a:cs typeface="Times New Roman"/>
              <a:sym typeface="Times New Roman"/>
            </a:endParaRPr>
          </a:p>
          <a:p>
            <a:pPr lvl="0" defTabSz="914400">
              <a:lnSpc>
                <a:spcPct val="100000"/>
              </a:lnSpc>
              <a:spcBef>
                <a:spcPts val="400"/>
              </a:spcBef>
              <a:defRPr sz="1800"/>
            </a:pPr>
            <a:r>
              <a:rPr sz="1200" dirty="0">
                <a:latin typeface="Times New Roman"/>
                <a:ea typeface="Times New Roman"/>
                <a:cs typeface="Times New Roman"/>
                <a:sym typeface="Times New Roman"/>
              </a:rPr>
              <a:t>Some drugs are more expensive to manufacture than others i.e. Enbrel… </a:t>
            </a:r>
          </a:p>
          <a:p>
            <a:pPr lvl="0" defTabSz="914400">
              <a:lnSpc>
                <a:spcPct val="100000"/>
              </a:lnSpc>
              <a:spcBef>
                <a:spcPts val="400"/>
              </a:spcBef>
              <a:defRPr sz="1800"/>
            </a:pPr>
            <a:r>
              <a:rPr sz="1200" dirty="0">
                <a:latin typeface="Times New Roman"/>
                <a:ea typeface="Times New Roman"/>
                <a:cs typeface="Times New Roman"/>
                <a:sym typeface="Times New Roman"/>
              </a:rPr>
              <a:t>http://</a:t>
            </a:r>
            <a:r>
              <a:rPr sz="1200" dirty="0" smtClean="0">
                <a:latin typeface="Times New Roman"/>
                <a:ea typeface="Times New Roman"/>
                <a:cs typeface="Times New Roman"/>
                <a:sym typeface="Times New Roman"/>
              </a:rPr>
              <a:t>www.ncsl.org/default.aspx?tabid=14461</a:t>
            </a:r>
            <a:endParaRPr lang="en-US" sz="1200" dirty="0" smtClean="0">
              <a:latin typeface="Times New Roman"/>
              <a:ea typeface="Times New Roman"/>
              <a:cs typeface="Times New Roman"/>
              <a:sym typeface="Times New Roman"/>
            </a:endParaRPr>
          </a:p>
          <a:p>
            <a:pPr lvl="0" defTabSz="914400">
              <a:lnSpc>
                <a:spcPct val="100000"/>
              </a:lnSpc>
              <a:spcBef>
                <a:spcPts val="400"/>
              </a:spcBef>
              <a:defRPr sz="1800"/>
            </a:pPr>
            <a:r>
              <a:rPr lang="en-US" sz="1200" dirty="0" smtClean="0">
                <a:latin typeface="Times New Roman"/>
                <a:ea typeface="Times New Roman"/>
                <a:cs typeface="Times New Roman"/>
                <a:sym typeface="Times New Roman"/>
              </a:rPr>
              <a:t>http://prescriptiondrugs.procon.org/</a:t>
            </a:r>
            <a:endParaRPr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128122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30 days for $30 atorvastatin,</a:t>
            </a:r>
            <a:r>
              <a:rPr lang="en-US" baseline="0" dirty="0" smtClean="0"/>
              <a:t> </a:t>
            </a:r>
            <a:r>
              <a:rPr lang="en-US" baseline="0" dirty="0" err="1" smtClean="0"/>
              <a:t>clopidogrel</a:t>
            </a:r>
            <a:r>
              <a:rPr lang="en-US" baseline="0" dirty="0" smtClean="0"/>
              <a:t> at Walmart… regular and NPH insulin for $25/vial</a:t>
            </a:r>
          </a:p>
          <a:p>
            <a:r>
              <a:rPr lang="en-US" baseline="0" dirty="0" smtClean="0"/>
              <a:t>For diabetes testing supplies, pharmacies have their own generic meter – if you have to pay out of pocket for these things test strips are usually significantly cheaper</a:t>
            </a:r>
            <a:endParaRPr lang="en-US" dirty="0"/>
          </a:p>
        </p:txBody>
      </p:sp>
    </p:spTree>
    <p:extLst>
      <p:ext uri="{BB962C8B-B14F-4D97-AF65-F5344CB8AC3E}">
        <p14:creationId xmlns:p14="http://schemas.microsoft.com/office/powerpoint/2010/main" val="1660445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pPr lvl="0"/>
            <a:endParaRPr/>
          </a:p>
        </p:txBody>
      </p:sp>
      <p:sp>
        <p:nvSpPr>
          <p:cNvPr id="185" name="Shape 185"/>
          <p:cNvSpPr>
            <a:spLocks noGrp="1"/>
          </p:cNvSpPr>
          <p:nvPr>
            <p:ph type="body" sz="quarter" idx="1"/>
          </p:nvPr>
        </p:nvSpPr>
        <p:spPr>
          <a:prstGeom prst="rect">
            <a:avLst/>
          </a:prstGeom>
        </p:spPr>
        <p:txBody>
          <a:bodyPr/>
          <a:lstStyle>
            <a:lvl1pPr defTabSz="914400">
              <a:lnSpc>
                <a:spcPct val="100000"/>
              </a:lnSpc>
              <a:spcBef>
                <a:spcPts val="400"/>
              </a:spcBef>
              <a:defRPr sz="1200">
                <a:latin typeface="Times New Roman"/>
                <a:ea typeface="Times New Roman"/>
                <a:cs typeface="Times New Roman"/>
                <a:sym typeface="Times New Roman"/>
              </a:defRPr>
            </a:lvl1pPr>
          </a:lstStyle>
          <a:p>
            <a:pPr lvl="0">
              <a:defRPr sz="1800"/>
            </a:pPr>
            <a:r>
              <a:rPr sz="1200"/>
              <a:t>Section 8 housing</a:t>
            </a:r>
          </a:p>
        </p:txBody>
      </p:sp>
    </p:spTree>
    <p:extLst>
      <p:ext uri="{BB962C8B-B14F-4D97-AF65-F5344CB8AC3E}">
        <p14:creationId xmlns:p14="http://schemas.microsoft.com/office/powerpoint/2010/main" val="107321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Uncertain of source?</a:t>
            </a:r>
            <a:endParaRPr lang="en-US" dirty="0"/>
          </a:p>
        </p:txBody>
      </p:sp>
    </p:spTree>
    <p:extLst>
      <p:ext uri="{BB962C8B-B14F-4D97-AF65-F5344CB8AC3E}">
        <p14:creationId xmlns:p14="http://schemas.microsoft.com/office/powerpoint/2010/main" val="364592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Times New Roman"/>
                <a:ea typeface="Times New Roman"/>
                <a:cs typeface="Times New Roman"/>
                <a:sym typeface="Times New Roman"/>
              </a:rPr>
              <a:t>Some pharmacies have coupons on hand.</a:t>
            </a:r>
          </a:p>
          <a:p>
            <a:pPr lvl="0" defTabSz="914400">
              <a:lnSpc>
                <a:spcPct val="100000"/>
              </a:lnSpc>
              <a:spcBef>
                <a:spcPts val="400"/>
              </a:spcBef>
              <a:defRPr sz="1800"/>
            </a:pPr>
            <a:r>
              <a:rPr sz="1200">
                <a:latin typeface="Times New Roman"/>
                <a:ea typeface="Times New Roman"/>
                <a:cs typeface="Times New Roman"/>
                <a:sym typeface="Times New Roman"/>
              </a:rPr>
              <a:t>Many drug companies offer coupons or rebates on their website (get someone to look for you)</a:t>
            </a:r>
          </a:p>
          <a:p>
            <a:pPr lvl="0" defTabSz="914400">
              <a:lnSpc>
                <a:spcPct val="100000"/>
              </a:lnSpc>
              <a:spcBef>
                <a:spcPts val="400"/>
              </a:spcBef>
              <a:defRPr sz="1800"/>
            </a:pPr>
            <a:endParaRPr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382068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pPr lvl="0"/>
            <a:endParaRPr/>
          </a:p>
        </p:txBody>
      </p:sp>
      <p:sp>
        <p:nvSpPr>
          <p:cNvPr id="100" name="Shape 100"/>
          <p:cNvSpPr>
            <a:spLocks noGrp="1"/>
          </p:cNvSpPr>
          <p:nvPr>
            <p:ph type="body" sz="quarter" idx="1"/>
          </p:nvPr>
        </p:nvSpPr>
        <p:spPr>
          <a:prstGeom prst="rect">
            <a:avLst/>
          </a:prstGeom>
        </p:spPr>
        <p:txBody>
          <a:bodyPr/>
          <a:lstStyle>
            <a:lvl1pPr defTabSz="914400">
              <a:lnSpc>
                <a:spcPct val="100000"/>
              </a:lnSpc>
              <a:spcBef>
                <a:spcPts val="400"/>
              </a:spcBef>
              <a:defRPr sz="1200">
                <a:latin typeface="Times New Roman"/>
                <a:ea typeface="Times New Roman"/>
                <a:cs typeface="Times New Roman"/>
                <a:sym typeface="Times New Roman"/>
              </a:defRPr>
            </a:lvl1pPr>
          </a:lstStyle>
          <a:p>
            <a:pPr lvl="0">
              <a:defRPr sz="1800"/>
            </a:pPr>
            <a:r>
              <a:rPr sz="1200"/>
              <a:t>By law in RI meds have to be substituted to the generic unless specified by the patient or the doctor</a:t>
            </a:r>
          </a:p>
        </p:txBody>
      </p:sp>
    </p:spTree>
    <p:extLst>
      <p:ext uri="{BB962C8B-B14F-4D97-AF65-F5344CB8AC3E}">
        <p14:creationId xmlns:p14="http://schemas.microsoft.com/office/powerpoint/2010/main" val="286790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2998" lvl="0" indent="-340503" defTabSz="813816">
              <a:spcBef>
                <a:spcPts val="600"/>
              </a:spcBef>
              <a:defRPr sz="1800">
                <a:solidFill>
                  <a:srgbClr val="000000"/>
                </a:solidFill>
              </a:defRPr>
            </a:pPr>
            <a:r>
              <a:rPr lang="en-US" sz="2670" dirty="0" smtClean="0">
                <a:solidFill>
                  <a:srgbClr val="FFFFFF"/>
                </a:solidFill>
              </a:rPr>
              <a:t>2014</a:t>
            </a:r>
          </a:p>
          <a:p>
            <a:pPr marL="740347" lvl="1" indent="-340503" defTabSz="813816">
              <a:spcBef>
                <a:spcPts val="600"/>
              </a:spcBef>
              <a:buSzPct val="80000"/>
              <a:buChar char="⦿"/>
              <a:defRPr sz="1800">
                <a:solidFill>
                  <a:srgbClr val="000000"/>
                </a:solidFill>
              </a:defRPr>
            </a:pPr>
            <a:r>
              <a:rPr lang="en-US" sz="2670" dirty="0" smtClean="0">
                <a:solidFill>
                  <a:srgbClr val="FFFFFF"/>
                </a:solidFill>
              </a:rPr>
              <a:t>Actonel 150 mg ($298.24/1 tab) </a:t>
            </a:r>
            <a:r>
              <a:rPr lang="en-US" sz="2670" dirty="0" smtClean="0">
                <a:solidFill>
                  <a:srgbClr val="FFFFFF"/>
                </a:solidFill>
                <a:sym typeface="Wingdings" panose="05000000000000000000" pitchFamily="2" charset="2"/>
              </a:rPr>
              <a:t></a:t>
            </a:r>
            <a:r>
              <a:rPr lang="en-US" sz="2670" dirty="0" smtClean="0">
                <a:solidFill>
                  <a:srgbClr val="FFFFFF"/>
                </a:solidFill>
              </a:rPr>
              <a:t> </a:t>
            </a:r>
            <a:r>
              <a:rPr lang="en-US" sz="2670" dirty="0" err="1" smtClean="0">
                <a:solidFill>
                  <a:srgbClr val="FFFFFF"/>
                </a:solidFill>
              </a:rPr>
              <a:t>risedronate</a:t>
            </a:r>
            <a:r>
              <a:rPr lang="en-US" sz="2670" dirty="0" smtClean="0">
                <a:solidFill>
                  <a:srgbClr val="FFFFFF"/>
                </a:solidFill>
              </a:rPr>
              <a:t> ($233.39)</a:t>
            </a:r>
          </a:p>
          <a:p>
            <a:pPr marL="740347" lvl="1" indent="-340503" defTabSz="813816">
              <a:spcBef>
                <a:spcPts val="600"/>
              </a:spcBef>
              <a:buSzPct val="80000"/>
              <a:buChar char="⦿"/>
              <a:defRPr sz="1800">
                <a:solidFill>
                  <a:srgbClr val="000000"/>
                </a:solidFill>
              </a:defRPr>
            </a:pPr>
            <a:r>
              <a:rPr lang="en-US" sz="2670" dirty="0" err="1" smtClean="0">
                <a:solidFill>
                  <a:srgbClr val="FFFFFF"/>
                </a:solidFill>
              </a:rPr>
              <a:t>Diovan</a:t>
            </a:r>
            <a:r>
              <a:rPr lang="en-US" sz="2670" dirty="0" smtClean="0">
                <a:solidFill>
                  <a:srgbClr val="FFFFFF"/>
                </a:solidFill>
              </a:rPr>
              <a:t> 320 mg ($727.36/90 tabs) </a:t>
            </a:r>
            <a:r>
              <a:rPr lang="en-US" sz="2670" dirty="0" smtClean="0">
                <a:solidFill>
                  <a:srgbClr val="FFFFFF"/>
                </a:solidFill>
                <a:sym typeface="Wingdings" panose="05000000000000000000" pitchFamily="2" charset="2"/>
              </a:rPr>
              <a:t></a:t>
            </a:r>
            <a:r>
              <a:rPr lang="en-US" sz="2670" dirty="0" smtClean="0">
                <a:solidFill>
                  <a:srgbClr val="FFFFFF"/>
                </a:solidFill>
              </a:rPr>
              <a:t> valsartan ($569.10)</a:t>
            </a:r>
          </a:p>
          <a:p>
            <a:pPr marL="740347" lvl="1" indent="-340503" defTabSz="813816">
              <a:spcBef>
                <a:spcPts val="600"/>
              </a:spcBef>
              <a:buSzPct val="80000"/>
              <a:buChar char="⦿"/>
              <a:defRPr sz="1800">
                <a:solidFill>
                  <a:srgbClr val="000000"/>
                </a:solidFill>
              </a:defRPr>
            </a:pPr>
            <a:r>
              <a:rPr lang="en-US" sz="2670" dirty="0" err="1" smtClean="0">
                <a:solidFill>
                  <a:srgbClr val="FFFFFF"/>
                </a:solidFill>
              </a:rPr>
              <a:t>Evista</a:t>
            </a:r>
            <a:r>
              <a:rPr lang="en-US" sz="2670" dirty="0" smtClean="0">
                <a:solidFill>
                  <a:srgbClr val="FFFFFF"/>
                </a:solidFill>
              </a:rPr>
              <a:t> 60 mg ($792.00/100 tabs) </a:t>
            </a:r>
            <a:r>
              <a:rPr lang="en-US" sz="2670" dirty="0" smtClean="0">
                <a:solidFill>
                  <a:srgbClr val="FFFFFF"/>
                </a:solidFill>
                <a:sym typeface="Wingdings" panose="05000000000000000000" pitchFamily="2" charset="2"/>
              </a:rPr>
              <a:t></a:t>
            </a:r>
            <a:r>
              <a:rPr lang="en-US" sz="2670" dirty="0" err="1" smtClean="0">
                <a:solidFill>
                  <a:srgbClr val="FFFFFF"/>
                </a:solidFill>
              </a:rPr>
              <a:t>raloxifene</a:t>
            </a:r>
            <a:r>
              <a:rPr lang="en-US" sz="2670" dirty="0" smtClean="0">
                <a:solidFill>
                  <a:srgbClr val="FFFFFF"/>
                </a:solidFill>
              </a:rPr>
              <a:t> ($712.80)</a:t>
            </a:r>
          </a:p>
          <a:p>
            <a:pPr marL="372998" lvl="0" indent="-340503" defTabSz="813816">
              <a:spcBef>
                <a:spcPts val="600"/>
              </a:spcBef>
              <a:defRPr sz="1800">
                <a:solidFill>
                  <a:srgbClr val="000000"/>
                </a:solidFill>
              </a:defRPr>
            </a:pPr>
            <a:r>
              <a:rPr lang="en-US" sz="2670" dirty="0" smtClean="0">
                <a:solidFill>
                  <a:srgbClr val="FFFFFF"/>
                </a:solidFill>
              </a:rPr>
              <a:t>2015</a:t>
            </a:r>
          </a:p>
          <a:p>
            <a:pPr marL="740347" lvl="1" indent="-340503" defTabSz="813816">
              <a:spcBef>
                <a:spcPts val="600"/>
              </a:spcBef>
              <a:buSzPct val="80000"/>
              <a:buChar char="⦿"/>
              <a:defRPr sz="1800">
                <a:solidFill>
                  <a:srgbClr val="000000"/>
                </a:solidFill>
              </a:defRPr>
            </a:pPr>
            <a:r>
              <a:rPr lang="en-US" sz="2670" dirty="0" err="1" smtClean="0">
                <a:solidFill>
                  <a:srgbClr val="FFFFFF"/>
                </a:solidFill>
              </a:rPr>
              <a:t>Abilify</a:t>
            </a:r>
            <a:r>
              <a:rPr lang="en-US" sz="2670" dirty="0" smtClean="0">
                <a:solidFill>
                  <a:srgbClr val="FFFFFF"/>
                </a:solidFill>
              </a:rPr>
              <a:t> 2-15 mg ($1,070.36/30 tabs) </a:t>
            </a:r>
            <a:r>
              <a:rPr lang="en-US" sz="2670" dirty="0" smtClean="0">
                <a:solidFill>
                  <a:srgbClr val="FFFFFF"/>
                </a:solidFill>
                <a:sym typeface="Wingdings" panose="05000000000000000000" pitchFamily="2" charset="2"/>
              </a:rPr>
              <a:t> </a:t>
            </a:r>
            <a:r>
              <a:rPr lang="en-US" sz="2670" dirty="0" err="1" smtClean="0">
                <a:solidFill>
                  <a:srgbClr val="FFFFFF"/>
                </a:solidFill>
              </a:rPr>
              <a:t>aripiprazole</a:t>
            </a:r>
            <a:endParaRPr lang="en-US" sz="2670" dirty="0" smtClean="0">
              <a:solidFill>
                <a:srgbClr val="FFFFFF"/>
              </a:solidFill>
            </a:endParaRPr>
          </a:p>
          <a:p>
            <a:pPr marL="740347" lvl="1" indent="-340503" defTabSz="813816">
              <a:spcBef>
                <a:spcPts val="600"/>
              </a:spcBef>
              <a:buSzPct val="80000"/>
              <a:buChar char="⦿"/>
              <a:defRPr sz="1800">
                <a:solidFill>
                  <a:srgbClr val="000000"/>
                </a:solidFill>
              </a:defRPr>
            </a:pPr>
            <a:r>
              <a:rPr lang="en-US" sz="2670" dirty="0" smtClean="0">
                <a:solidFill>
                  <a:srgbClr val="FFFFFF"/>
                </a:solidFill>
              </a:rPr>
              <a:t>Namenda 5-10 mg ($374.99/60 tabs) </a:t>
            </a:r>
            <a:r>
              <a:rPr lang="en-US" sz="2670" dirty="0" smtClean="0">
                <a:solidFill>
                  <a:srgbClr val="FFFFFF"/>
                </a:solidFill>
                <a:sym typeface="Wingdings" panose="05000000000000000000" pitchFamily="2" charset="2"/>
              </a:rPr>
              <a:t> </a:t>
            </a:r>
            <a:r>
              <a:rPr lang="en-US" sz="2670" dirty="0" err="1" smtClean="0">
                <a:solidFill>
                  <a:srgbClr val="FFFFFF"/>
                </a:solidFill>
              </a:rPr>
              <a:t>memantine</a:t>
            </a:r>
            <a:r>
              <a:rPr lang="en-US" sz="2670" dirty="0" smtClean="0">
                <a:solidFill>
                  <a:srgbClr val="FFFFFF"/>
                </a:solidFill>
              </a:rPr>
              <a:t> </a:t>
            </a:r>
          </a:p>
          <a:p>
            <a:pPr marL="740347" lvl="1" indent="-340503" defTabSz="813816">
              <a:spcBef>
                <a:spcPts val="600"/>
              </a:spcBef>
              <a:buSzPct val="80000"/>
              <a:buChar char="⦿"/>
              <a:defRPr sz="1800">
                <a:solidFill>
                  <a:srgbClr val="000000"/>
                </a:solidFill>
              </a:defRPr>
            </a:pPr>
            <a:r>
              <a:rPr lang="en-US" sz="2670" dirty="0" smtClean="0">
                <a:solidFill>
                  <a:srgbClr val="FFFFFF"/>
                </a:solidFill>
              </a:rPr>
              <a:t>Avodart 0.5 mg ($128.99/30 caps) </a:t>
            </a:r>
            <a:r>
              <a:rPr lang="en-US" sz="2670" dirty="0" smtClean="0">
                <a:solidFill>
                  <a:srgbClr val="FFFFFF"/>
                </a:solidFill>
                <a:sym typeface="Wingdings" panose="05000000000000000000" pitchFamily="2" charset="2"/>
              </a:rPr>
              <a:t></a:t>
            </a:r>
            <a:r>
              <a:rPr lang="en-US" sz="2670" dirty="0" smtClean="0">
                <a:solidFill>
                  <a:srgbClr val="FFFFFF"/>
                </a:solidFill>
              </a:rPr>
              <a:t> </a:t>
            </a:r>
            <a:r>
              <a:rPr lang="en-US" sz="2670" dirty="0" err="1" smtClean="0">
                <a:solidFill>
                  <a:srgbClr val="FFFFFF"/>
                </a:solidFill>
              </a:rPr>
              <a:t>dutasteride</a:t>
            </a:r>
            <a:endParaRPr lang="en-US" sz="2670" dirty="0" smtClean="0">
              <a:solidFill>
                <a:srgbClr val="FFFFFF"/>
              </a:solidFill>
            </a:endParaRPr>
          </a:p>
          <a:p>
            <a:pPr marL="395127" indent="-340503" defTabSz="813816">
              <a:spcBef>
                <a:spcPts val="600"/>
              </a:spcBef>
              <a:defRPr sz="1800">
                <a:solidFill>
                  <a:srgbClr val="000000"/>
                </a:solidFill>
              </a:defRPr>
            </a:pPr>
            <a:r>
              <a:rPr lang="en-US" sz="2670" dirty="0" smtClean="0">
                <a:solidFill>
                  <a:srgbClr val="FFFFFF"/>
                </a:solidFill>
              </a:rPr>
              <a:t>2016</a:t>
            </a:r>
          </a:p>
          <a:p>
            <a:pPr marL="740347" lvl="1" indent="-340503" defTabSz="813816">
              <a:spcBef>
                <a:spcPts val="600"/>
              </a:spcBef>
              <a:defRPr sz="1800">
                <a:solidFill>
                  <a:srgbClr val="000000"/>
                </a:solidFill>
              </a:defRPr>
            </a:pPr>
            <a:r>
              <a:rPr lang="en-US" sz="2670" dirty="0" smtClean="0">
                <a:solidFill>
                  <a:srgbClr val="FFFFFF"/>
                </a:solidFill>
              </a:rPr>
              <a:t>Crestor ($740.77/90 days) </a:t>
            </a:r>
            <a:r>
              <a:rPr lang="en-US" sz="2670" dirty="0" smtClean="0">
                <a:solidFill>
                  <a:srgbClr val="FFFFFF"/>
                </a:solidFill>
                <a:sym typeface="Wingdings" panose="05000000000000000000" pitchFamily="2" charset="2"/>
              </a:rPr>
              <a:t> </a:t>
            </a:r>
            <a:r>
              <a:rPr lang="en-US" sz="2670" dirty="0" err="1" smtClean="0">
                <a:solidFill>
                  <a:srgbClr val="FFFFFF"/>
                </a:solidFill>
                <a:sym typeface="Wingdings" panose="05000000000000000000" pitchFamily="2" charset="2"/>
              </a:rPr>
              <a:t>rosuvastatin</a:t>
            </a:r>
            <a:endParaRPr lang="en-US" sz="2670" dirty="0" smtClean="0">
              <a:solidFill>
                <a:srgbClr val="FFFFFF"/>
              </a:solidFill>
            </a:endParaRPr>
          </a:p>
          <a:p>
            <a:pPr lvl="0">
              <a:defRPr sz="1800"/>
            </a:pPr>
            <a:endParaRPr lang="en-US" sz="2400" dirty="0" smtClean="0">
              <a:solidFill>
                <a:srgbClr val="FFFFFF"/>
              </a:solidFill>
            </a:endParaRPr>
          </a:p>
          <a:p>
            <a:pPr lvl="0">
              <a:defRPr sz="1800"/>
            </a:pPr>
            <a:r>
              <a:rPr lang="en-US" sz="2400" dirty="0" smtClean="0">
                <a:solidFill>
                  <a:srgbClr val="FFFFFF"/>
                </a:solidFill>
              </a:rPr>
              <a:t>Namenda</a:t>
            </a:r>
            <a:r>
              <a:rPr lang="en-US" sz="2400" baseline="0" dirty="0" smtClean="0">
                <a:solidFill>
                  <a:srgbClr val="FFFFFF"/>
                </a:solidFill>
              </a:rPr>
              <a:t> is BID</a:t>
            </a:r>
            <a:endParaRPr lang="en-US" sz="2400" dirty="0" smtClean="0">
              <a:solidFill>
                <a:srgbClr val="FFFFFF"/>
              </a:solidFill>
            </a:endParaRPr>
          </a:p>
          <a:p>
            <a:pPr lvl="0">
              <a:defRPr sz="1800"/>
            </a:pPr>
            <a:r>
              <a:rPr lang="en-US" sz="2400" dirty="0" smtClean="0">
                <a:solidFill>
                  <a:srgbClr val="FFFFFF"/>
                </a:solidFill>
              </a:rPr>
              <a:t>Corporate pharmacy services. </a:t>
            </a:r>
            <a:r>
              <a:rPr lang="en-US" sz="2400" dirty="0" smtClean="0">
                <a:solidFill>
                  <a:srgbClr val="FFFFFF"/>
                </a:solidFill>
                <a:hlinkClick r:id="rId3"/>
              </a:rPr>
              <a:t>https://www.corporatepharmacy.com/page/upcoming_generic_drugs</a:t>
            </a:r>
            <a:r>
              <a:rPr lang="en-US" sz="2400" dirty="0" smtClean="0">
                <a:solidFill>
                  <a:srgbClr val="FFFFFF"/>
                </a:solidFill>
              </a:rPr>
              <a:t>. accessed October 14 2014. </a:t>
            </a:r>
          </a:p>
          <a:p>
            <a:pPr lvl="0">
              <a:defRPr sz="1800"/>
            </a:pPr>
            <a:r>
              <a:rPr lang="en-US" sz="2400" dirty="0" err="1" smtClean="0">
                <a:solidFill>
                  <a:srgbClr val="FFFFFF"/>
                </a:solidFill>
              </a:rPr>
              <a:t>Lexi</a:t>
            </a:r>
            <a:r>
              <a:rPr lang="en-US" sz="2400" dirty="0" smtClean="0">
                <a:solidFill>
                  <a:srgbClr val="FFFFFF"/>
                </a:solidFill>
              </a:rPr>
              <a:t>-Comp Complete. Hudson, Ohio: Lexi-Comp inc.;2008; Prices</a:t>
            </a:r>
            <a:r>
              <a:rPr lang="en-US" sz="2400" baseline="0" dirty="0" smtClean="0">
                <a:solidFill>
                  <a:srgbClr val="FFFFFF"/>
                </a:solidFill>
              </a:rPr>
              <a:t> updated Feb 2015</a:t>
            </a:r>
            <a:endParaRPr lang="en-US" sz="2400" dirty="0" smtClean="0">
              <a:solidFill>
                <a:srgbClr val="FFFFFF"/>
              </a:solidFill>
            </a:endParaRPr>
          </a:p>
          <a:p>
            <a:endParaRPr lang="en-US" dirty="0" smtClean="0"/>
          </a:p>
          <a:p>
            <a:endParaRPr lang="en-US" dirty="0" smtClean="0"/>
          </a:p>
          <a:p>
            <a:r>
              <a:rPr lang="en-US" dirty="0" err="1" smtClean="0"/>
              <a:t>Abilify</a:t>
            </a:r>
            <a:r>
              <a:rPr lang="en-US" baseline="0" dirty="0" smtClean="0"/>
              <a:t> 4-20-15</a:t>
            </a:r>
          </a:p>
          <a:p>
            <a:r>
              <a:rPr lang="en-US" baseline="0" dirty="0" smtClean="0"/>
              <a:t>Namenda 7-11-15</a:t>
            </a:r>
          </a:p>
          <a:p>
            <a:r>
              <a:rPr lang="en-US" baseline="0" dirty="0" smtClean="0"/>
              <a:t>Avodart 4</a:t>
            </a:r>
            <a:r>
              <a:rPr lang="en-US" baseline="30000" dirty="0" smtClean="0"/>
              <a:t>th</a:t>
            </a:r>
            <a:r>
              <a:rPr lang="en-US" baseline="0" dirty="0" smtClean="0"/>
              <a:t> quarter 2015</a:t>
            </a:r>
            <a:endParaRPr lang="en-US" dirty="0"/>
          </a:p>
        </p:txBody>
      </p:sp>
    </p:spTree>
    <p:extLst>
      <p:ext uri="{BB962C8B-B14F-4D97-AF65-F5344CB8AC3E}">
        <p14:creationId xmlns:p14="http://schemas.microsoft.com/office/powerpoint/2010/main" val="363450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term</a:t>
            </a:r>
            <a:r>
              <a:rPr lang="en-US" baseline="0" dirty="0" smtClean="0"/>
              <a:t> “direct-to-consumer”</a:t>
            </a:r>
            <a:endParaRPr lang="en-US" dirty="0" smtClean="0"/>
          </a:p>
          <a:p>
            <a:r>
              <a:rPr lang="en-US" dirty="0" smtClean="0"/>
              <a:t>These medications used to be prescription-only,</a:t>
            </a:r>
            <a:r>
              <a:rPr lang="en-US" baseline="0" dirty="0" smtClean="0"/>
              <a:t> but are now available OTC (Prilosec has a generic, Nexium doesn’t yet)</a:t>
            </a:r>
            <a:endParaRPr lang="en-US" dirty="0"/>
          </a:p>
        </p:txBody>
      </p:sp>
    </p:spTree>
    <p:extLst>
      <p:ext uri="{BB962C8B-B14F-4D97-AF65-F5344CB8AC3E}">
        <p14:creationId xmlns:p14="http://schemas.microsoft.com/office/powerpoint/2010/main" val="379058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pPr lvl="0"/>
            <a:endParaRPr/>
          </a:p>
        </p:txBody>
      </p:sp>
      <p:sp>
        <p:nvSpPr>
          <p:cNvPr id="129" name="Shape 12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Times New Roman"/>
                <a:ea typeface="Times New Roman"/>
                <a:cs typeface="Times New Roman"/>
                <a:sym typeface="Times New Roman"/>
              </a:rPr>
              <a:t>Vipps – verified internet pharmacy practice sites</a:t>
            </a:r>
          </a:p>
          <a:p>
            <a:pPr lvl="0" defTabSz="914400">
              <a:lnSpc>
                <a:spcPct val="100000"/>
              </a:lnSpc>
              <a:spcBef>
                <a:spcPts val="400"/>
              </a:spcBef>
              <a:defRPr sz="1800"/>
            </a:pPr>
            <a:r>
              <a:rPr sz="1200">
                <a:latin typeface="Times New Roman"/>
                <a:ea typeface="Times New Roman"/>
                <a:cs typeface="Times New Roman"/>
                <a:sym typeface="Times New Roman"/>
              </a:rPr>
              <a:t>NABP – national association boards of pharmacy</a:t>
            </a:r>
          </a:p>
        </p:txBody>
      </p:sp>
    </p:spTree>
    <p:extLst>
      <p:ext uri="{BB962C8B-B14F-4D97-AF65-F5344CB8AC3E}">
        <p14:creationId xmlns:p14="http://schemas.microsoft.com/office/powerpoint/2010/main" val="33892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pPr lvl="0"/>
            <a:endParaRPr/>
          </a:p>
        </p:txBody>
      </p:sp>
      <p:sp>
        <p:nvSpPr>
          <p:cNvPr id="134" name="Shape 13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Times New Roman"/>
                <a:ea typeface="Times New Roman"/>
                <a:cs typeface="Times New Roman"/>
                <a:sym typeface="Times New Roman"/>
              </a:rPr>
              <a:t>There are sites that are legal, but they must be registered with the state as a non-resident pharmacy provider</a:t>
            </a:r>
          </a:p>
          <a:p>
            <a:pPr lvl="0" defTabSz="914400">
              <a:lnSpc>
                <a:spcPct val="100000"/>
              </a:lnSpc>
              <a:spcBef>
                <a:spcPts val="400"/>
              </a:spcBef>
              <a:defRPr sz="1800"/>
            </a:pPr>
            <a:r>
              <a:rPr sz="1200">
                <a:latin typeface="Times New Roman"/>
                <a:ea typeface="Times New Roman"/>
                <a:cs typeface="Times New Roman"/>
                <a:sym typeface="Times New Roman"/>
              </a:rPr>
              <a:t>Other countries do not have standards as high as the united states.</a:t>
            </a:r>
          </a:p>
        </p:txBody>
      </p:sp>
    </p:spTree>
    <p:extLst>
      <p:ext uri="{BB962C8B-B14F-4D97-AF65-F5344CB8AC3E}">
        <p14:creationId xmlns:p14="http://schemas.microsoft.com/office/powerpoint/2010/main" val="1613621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Clip Art and Text">
    <p:spTree>
      <p:nvGrpSpPr>
        <p:cNvPr id="1" name=""/>
        <p:cNvGrpSpPr/>
        <p:nvPr/>
      </p:nvGrpSpPr>
      <p:grpSpPr>
        <a:xfrm>
          <a:off x="0" y="0"/>
          <a:ext cx="0" cy="0"/>
          <a:chOff x="0" y="0"/>
          <a:chExt cx="0" cy="0"/>
        </a:xfrm>
      </p:grpSpPr>
      <p:sp>
        <p:nvSpPr>
          <p:cNvPr id="53" name="Shape 53"/>
          <p:cNvSpPr>
            <a:spLocks noGrp="1"/>
          </p:cNvSpPr>
          <p:nvPr>
            <p:ph type="title"/>
          </p:nvPr>
        </p:nvSpPr>
        <p:spPr>
          <a:xfrm>
            <a:off x="1173162" y="76200"/>
            <a:ext cx="7772401" cy="1905000"/>
          </a:xfrm>
          <a:prstGeom prst="rect">
            <a:avLst/>
          </a:prstGeom>
        </p:spPr>
        <p:txBody>
          <a:bodyPr/>
          <a:lstStyle/>
          <a:p>
            <a:pPr lvl="0">
              <a:defRPr sz="1800">
                <a:solidFill>
                  <a:srgbClr val="000000"/>
                </a:solidFill>
              </a:defRPr>
            </a:pPr>
            <a:r>
              <a:rPr sz="4600">
                <a:solidFill>
                  <a:srgbClr val="FFFFFF"/>
                </a:solidFill>
              </a:rPr>
              <a:t>Click to edit Master title style</a:t>
            </a:r>
          </a:p>
        </p:txBody>
      </p:sp>
      <p:sp>
        <p:nvSpPr>
          <p:cNvPr id="54" name="Shape 54"/>
          <p:cNvSpPr>
            <a:spLocks noGrp="1"/>
          </p:cNvSpPr>
          <p:nvPr>
            <p:ph type="body" idx="1"/>
          </p:nvPr>
        </p:nvSpPr>
        <p:spPr>
          <a:xfrm>
            <a:off x="5135562" y="1981200"/>
            <a:ext cx="3810001" cy="4876800"/>
          </a:xfrm>
          <a:prstGeom prst="rect">
            <a:avLst/>
          </a:prstGeom>
        </p:spPr>
        <p:txBody>
          <a:bodyPr/>
          <a:lstStyle/>
          <a:p>
            <a:pPr lvl="0">
              <a:defRPr sz="1800">
                <a:solidFill>
                  <a:srgbClr val="000000"/>
                </a:solidFill>
              </a:defRPr>
            </a:pPr>
            <a:r>
              <a:rPr sz="3000">
                <a:solidFill>
                  <a:srgbClr val="FFFFFF"/>
                </a:solidFill>
              </a:rPr>
              <a:t>Click to edit Master text styles</a:t>
            </a:r>
          </a:p>
          <a:p>
            <a:pPr lvl="1">
              <a:defRPr sz="1800">
                <a:solidFill>
                  <a:srgbClr val="000000"/>
                </a:solidFill>
              </a:defRPr>
            </a:pPr>
            <a:r>
              <a:rPr sz="3000">
                <a:solidFill>
                  <a:srgbClr val="FFFFFF"/>
                </a:solidFill>
              </a:rPr>
              <a:t>Second level</a:t>
            </a:r>
          </a:p>
          <a:p>
            <a:pPr lvl="2">
              <a:defRPr sz="1800">
                <a:solidFill>
                  <a:srgbClr val="000000"/>
                </a:solidFill>
              </a:defRPr>
            </a:pPr>
            <a:r>
              <a:rPr sz="3000">
                <a:solidFill>
                  <a:srgbClr val="FFFFFF"/>
                </a:solidFill>
              </a:rPr>
              <a:t>Third level</a:t>
            </a:r>
          </a:p>
          <a:p>
            <a:pPr lvl="3">
              <a:defRPr sz="1800">
                <a:solidFill>
                  <a:srgbClr val="000000"/>
                </a:solidFill>
              </a:defRPr>
            </a:pPr>
            <a:r>
              <a:rPr sz="3000">
                <a:solidFill>
                  <a:srgbClr val="FFFFFF"/>
                </a:solidFill>
              </a:rPr>
              <a:t>Fourth level</a:t>
            </a:r>
          </a:p>
          <a:p>
            <a:pPr lvl="4">
              <a:defRPr sz="1800">
                <a:solidFill>
                  <a:srgbClr val="000000"/>
                </a:solidFill>
              </a:defRPr>
            </a:pPr>
            <a:r>
              <a:rPr sz="3000">
                <a:solidFill>
                  <a:srgbClr val="FFFFFF"/>
                </a:solidFill>
              </a:rPr>
              <a:t>Fifth level</a:t>
            </a:r>
          </a:p>
        </p:txBody>
      </p:sp>
      <p:sp>
        <p:nvSpPr>
          <p:cNvPr id="55" name="Shape 5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1/4/2016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1/4/2016</a:t>
            </a:fld>
            <a:endParaRPr lang="en-US" dirty="0"/>
          </a:p>
        </p:txBody>
      </p:sp>
      <p:sp>
        <p:nvSpPr>
          <p:cNvPr id="9" name="Slide Number Placeholder 8"/>
          <p:cNvSpPr>
            <a:spLocks noGrp="1"/>
          </p:cNvSpPr>
          <p:nvPr>
            <p:ph type="sldNum" sz="quarter" idx="11"/>
          </p:nvPr>
        </p:nvSpPr>
        <p:spPr/>
        <p:txBody>
          <a:bodyPr/>
          <a:lstStyle/>
          <a:p>
            <a:pPr lvl="0"/>
            <a:fld id="{86CB4B4D-7CA3-9044-876B-883B54F8677D}" type="slidenum">
              <a:rPr lang="en-US" smtClean="0"/>
              <a:t>‹#›</a:t>
            </a:fld>
            <a:endParaRPr lang="en-US"/>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lvl="0"/>
            <a:fld id="{86CB4B4D-7CA3-9044-876B-883B54F8677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1/4/2016</a:t>
            </a:fld>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609600" y="304800"/>
            <a:ext cx="7772400" cy="1143000"/>
          </a:xfrm>
          <a:prstGeom prst="rect">
            <a:avLst/>
          </a:prstGeom>
        </p:spPr>
        <p:txBody>
          <a:bodyPr lIns="0" tIns="0" rIns="0" bIns="0">
            <a:normAutofit/>
          </a:bodyPr>
          <a:lstStyle>
            <a:lvl1pPr algn="ctr">
              <a:defRPr sz="5400"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5400" i="1" dirty="0">
                <a:solidFill>
                  <a:schemeClr val="tx1"/>
                </a:solidFill>
                <a:effectLst>
                  <a:outerShdw blurRad="38100" dist="38100" dir="2700000" rotWithShape="0">
                    <a:srgbClr val="000000"/>
                  </a:outerShdw>
                </a:effectLst>
              </a:rPr>
              <a:t>How To Cut Rx Costs</a:t>
            </a:r>
          </a:p>
        </p:txBody>
      </p:sp>
      <p:sp>
        <p:nvSpPr>
          <p:cNvPr id="68" name="Shape 68"/>
          <p:cNvSpPr>
            <a:spLocks noGrp="1"/>
          </p:cNvSpPr>
          <p:nvPr>
            <p:ph idx="1"/>
          </p:nvPr>
        </p:nvSpPr>
        <p:spPr>
          <a:xfrm>
            <a:off x="457200" y="4587766"/>
            <a:ext cx="7772400" cy="1813033"/>
          </a:xfrm>
          <a:prstGeom prst="rect">
            <a:avLst/>
          </a:prstGeom>
        </p:spPr>
        <p:txBody>
          <a:bodyPr lIns="0" tIns="0" rIns="0" bIns="0">
            <a:normAutofit fontScale="92500" lnSpcReduction="20000"/>
          </a:bodyPr>
          <a:lstStyle/>
          <a:p>
            <a:pPr marL="0" indent="0" algn="ctr">
              <a:lnSpc>
                <a:spcPct val="90000"/>
              </a:lnSpc>
              <a:buNone/>
            </a:pPr>
            <a:r>
              <a:rPr lang="en-US" altLang="en-US" sz="2800" i="1" dirty="0">
                <a:solidFill>
                  <a:schemeClr val="tx1"/>
                </a:solidFill>
              </a:rPr>
              <a:t>Pharmacy Outreach Program</a:t>
            </a:r>
            <a:endParaRPr lang="en-US" altLang="en-US" sz="2800" i="1" dirty="0">
              <a:solidFill>
                <a:schemeClr val="tx1"/>
              </a:solidFill>
              <a:ea typeface="ヒラギノ角ゴ ProN W6" charset="-128"/>
            </a:endParaRPr>
          </a:p>
          <a:p>
            <a:pPr marL="0" indent="0" algn="ctr">
              <a:lnSpc>
                <a:spcPct val="90000"/>
              </a:lnSpc>
              <a:buNone/>
            </a:pPr>
            <a:r>
              <a:rPr lang="en-US" altLang="en-US" sz="2800" b="1" dirty="0">
                <a:solidFill>
                  <a:schemeClr val="tx1"/>
                </a:solidFill>
              </a:rPr>
              <a:t>The University of Rhode Island</a:t>
            </a:r>
            <a:endParaRPr lang="en-US" altLang="en-US" sz="2800" b="1" dirty="0">
              <a:solidFill>
                <a:schemeClr val="tx1"/>
              </a:solidFill>
              <a:ea typeface="ヒラギノ角ゴ ProN W6" charset="-128"/>
            </a:endParaRPr>
          </a:p>
          <a:p>
            <a:pPr marL="0" indent="0" algn="ctr">
              <a:lnSpc>
                <a:spcPct val="90000"/>
              </a:lnSpc>
              <a:buNone/>
            </a:pPr>
            <a:r>
              <a:rPr lang="en-US" altLang="en-US" sz="2800" b="1" dirty="0">
                <a:solidFill>
                  <a:schemeClr val="tx1"/>
                </a:solidFill>
              </a:rPr>
              <a:t>College of Pharmacy</a:t>
            </a:r>
            <a:endParaRPr lang="en-US" altLang="en-US" sz="2800" b="1" dirty="0">
              <a:solidFill>
                <a:schemeClr val="tx1"/>
              </a:solidFill>
              <a:ea typeface="ヒラギノ角ゴ ProN W6" charset="-128"/>
            </a:endParaRPr>
          </a:p>
          <a:p>
            <a:pPr marL="0" indent="0" algn="ctr">
              <a:lnSpc>
                <a:spcPct val="90000"/>
              </a:lnSpc>
              <a:buNone/>
            </a:pPr>
            <a:r>
              <a:rPr lang="en-US" altLang="en-US" sz="2800" dirty="0">
                <a:solidFill>
                  <a:schemeClr val="tx1"/>
                </a:solidFill>
              </a:rPr>
              <a:t>1-800-215-9001</a:t>
            </a:r>
            <a:endParaRPr lang="en-US" altLang="en-US" sz="2800" dirty="0">
              <a:solidFill>
                <a:schemeClr val="tx1"/>
              </a:solidFill>
              <a:ea typeface="ヒラギノ角ゴ ProN W6" charset="-128"/>
            </a:endParaRPr>
          </a:p>
          <a:p>
            <a:pPr marL="0" indent="0" algn="ctr">
              <a:lnSpc>
                <a:spcPct val="90000"/>
              </a:lnSpc>
              <a:buNone/>
            </a:pPr>
            <a:r>
              <a:rPr lang="en-US" altLang="en-US" sz="2800" u="sng" dirty="0" smtClean="0">
                <a:solidFill>
                  <a:schemeClr val="tx1"/>
                </a:solidFill>
              </a:rPr>
              <a:t>www.uri.edu/pharmacy/outreach</a:t>
            </a:r>
            <a:endParaRPr lang="en-US" altLang="en-US" sz="2800" u="sng" dirty="0">
              <a:solidFill>
                <a:schemeClr val="tx1"/>
              </a:solidFill>
              <a:ea typeface="ヒラギノ角ゴ ProN W6" charset="-128"/>
            </a:endParaRPr>
          </a:p>
        </p:txBody>
      </p:sp>
      <p:pic>
        <p:nvPicPr>
          <p:cNvPr id="69" name="image1.jpg" descr="http://blogs.tampabay.com/photos/uncategorized/2008/05/20/cut_costs_2.jpg"/>
          <p:cNvPicPr/>
          <p:nvPr/>
        </p:nvPicPr>
        <p:blipFill>
          <a:blip r:embed="rId2">
            <a:extLst/>
          </a:blip>
          <a:stretch>
            <a:fillRect/>
          </a:stretch>
        </p:blipFill>
        <p:spPr>
          <a:xfrm>
            <a:off x="1905000" y="1676400"/>
            <a:ext cx="4876800" cy="2514600"/>
          </a:xfrm>
          <a:prstGeom prst="round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457200" y="274638"/>
            <a:ext cx="7467600" cy="1143001"/>
          </a:xfrm>
          <a:prstGeom prst="rect">
            <a:avLst/>
          </a:prstGeom>
        </p:spPr>
        <p:txBody>
          <a:bodyPr lIns="0" tIns="0" rIns="0" bIns="0">
            <a:normAutofit/>
          </a:bodyPr>
          <a:lstStyle>
            <a:lvl1pPr algn="ctr" defTabSz="749808">
              <a:defRPr sz="3772" i="1">
                <a:solidFill>
                  <a:srgbClr val="33CC33"/>
                </a:solidFill>
                <a:effectLst>
                  <a:outerShdw blurRad="31242" dist="31242" dir="2700000" rotWithShape="0">
                    <a:srgbClr val="000000"/>
                  </a:outerShdw>
                </a:effectLst>
              </a:defRPr>
            </a:lvl1pPr>
          </a:lstStyle>
          <a:p>
            <a:pPr lvl="0">
              <a:defRPr sz="1800" i="0">
                <a:solidFill>
                  <a:srgbClr val="000000"/>
                </a:solidFill>
                <a:effectLst/>
              </a:defRPr>
            </a:pPr>
            <a:r>
              <a:rPr sz="3772" i="1" dirty="0">
                <a:solidFill>
                  <a:schemeClr val="tx1"/>
                </a:solidFill>
                <a:effectLst>
                  <a:outerShdw blurRad="31242" dist="31242" dir="2700000" rotWithShape="0">
                    <a:srgbClr val="000000"/>
                  </a:outerShdw>
                </a:effectLst>
              </a:rPr>
              <a:t>New Generic Drugs for 2014-2015</a:t>
            </a:r>
          </a:p>
        </p:txBody>
      </p:sp>
      <p:sp>
        <p:nvSpPr>
          <p:cNvPr id="111" name="Shape 111"/>
          <p:cNvSpPr/>
          <p:nvPr/>
        </p:nvSpPr>
        <p:spPr>
          <a:xfrm>
            <a:off x="227230" y="6308724"/>
            <a:ext cx="92396" cy="2308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defRPr sz="1800"/>
            </a:pPr>
            <a:endParaRPr sz="900" dirty="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59071548"/>
              </p:ext>
            </p:extLst>
          </p:nvPr>
        </p:nvGraphicFramePr>
        <p:xfrm>
          <a:off x="432176" y="1438461"/>
          <a:ext cx="7770128" cy="4985679"/>
        </p:xfrm>
        <a:graphic>
          <a:graphicData uri="http://schemas.openxmlformats.org/drawingml/2006/table">
            <a:tbl>
              <a:tblPr firstRow="1" bandRow="1">
                <a:tableStyleId>{5940675A-B579-460E-94D1-54222C63F5DA}</a:tableStyleId>
              </a:tblPr>
              <a:tblGrid>
                <a:gridCol w="1614639"/>
                <a:gridCol w="2980867"/>
                <a:gridCol w="3174622"/>
              </a:tblGrid>
              <a:tr h="580254">
                <a:tc>
                  <a:txBody>
                    <a:bodyPr/>
                    <a:lstStyle/>
                    <a:p>
                      <a:endParaRPr lang="en-US" sz="3200" dirty="0"/>
                    </a:p>
                  </a:txBody>
                  <a:tcPr>
                    <a:solidFill>
                      <a:schemeClr val="bg2">
                        <a:lumMod val="75000"/>
                      </a:schemeClr>
                    </a:solidFill>
                  </a:tcPr>
                </a:tc>
                <a:tc>
                  <a:txBody>
                    <a:bodyPr/>
                    <a:lstStyle/>
                    <a:p>
                      <a:pPr algn="ctr"/>
                      <a:r>
                        <a:rPr lang="en-US" sz="3200" b="1" dirty="0" smtClean="0"/>
                        <a:t>Brand </a:t>
                      </a:r>
                      <a:endParaRPr lang="en-US" sz="3200" b="1" dirty="0"/>
                    </a:p>
                  </a:txBody>
                  <a:tcPr/>
                </a:tc>
                <a:tc>
                  <a:txBody>
                    <a:bodyPr/>
                    <a:lstStyle/>
                    <a:p>
                      <a:pPr algn="ctr"/>
                      <a:r>
                        <a:rPr lang="en-US" sz="3200" b="1" dirty="0" smtClean="0"/>
                        <a:t>Generic</a:t>
                      </a:r>
                      <a:endParaRPr lang="en-US" sz="3200" b="1" dirty="0"/>
                    </a:p>
                  </a:txBody>
                  <a:tcPr>
                    <a:solidFill>
                      <a:schemeClr val="tx2">
                        <a:lumMod val="40000"/>
                        <a:lumOff val="60000"/>
                      </a:schemeClr>
                    </a:solidFill>
                  </a:tcPr>
                </a:tc>
              </a:tr>
              <a:tr h="1015444">
                <a:tc rowSpan="2">
                  <a:txBody>
                    <a:bodyPr/>
                    <a:lstStyle/>
                    <a:p>
                      <a:pPr algn="ctr"/>
                      <a:endParaRPr lang="en-US" sz="3200" b="1" dirty="0" smtClean="0"/>
                    </a:p>
                    <a:p>
                      <a:pPr algn="ctr"/>
                      <a:r>
                        <a:rPr lang="en-US" sz="3200" b="1" dirty="0" smtClean="0"/>
                        <a:t>2014</a:t>
                      </a:r>
                      <a:endParaRPr lang="en-US" sz="3200" b="1" dirty="0"/>
                    </a:p>
                  </a:txBody>
                  <a:tcPr>
                    <a:solidFill>
                      <a:schemeClr val="bg2">
                        <a:lumMod val="75000"/>
                      </a:schemeClr>
                    </a:solidFill>
                  </a:tcPr>
                </a:tc>
                <a:tc>
                  <a:txBody>
                    <a:bodyPr/>
                    <a:lstStyle/>
                    <a:p>
                      <a:pPr algn="ctr"/>
                      <a:r>
                        <a:rPr lang="en-US" sz="2400" dirty="0" err="1" smtClean="0"/>
                        <a:t>Diovan</a:t>
                      </a:r>
                      <a:r>
                        <a:rPr lang="en-US" sz="2400" dirty="0" smtClean="0"/>
                        <a:t> 320mg </a:t>
                      </a:r>
                    </a:p>
                    <a:p>
                      <a:pPr algn="ctr"/>
                      <a:r>
                        <a:rPr lang="en-US" sz="2400" b="1" dirty="0" smtClean="0"/>
                        <a:t>($727.36/90tabs)</a:t>
                      </a:r>
                      <a:endParaRPr lang="en-US" sz="2400" b="1" dirty="0"/>
                    </a:p>
                  </a:txBody>
                  <a:tcPr/>
                </a:tc>
                <a:tc>
                  <a:txBody>
                    <a:bodyPr/>
                    <a:lstStyle/>
                    <a:p>
                      <a:pPr algn="ctr"/>
                      <a:r>
                        <a:rPr lang="en-US" sz="2400" dirty="0" smtClean="0"/>
                        <a:t>valsartan</a:t>
                      </a:r>
                    </a:p>
                    <a:p>
                      <a:pPr algn="ctr"/>
                      <a:r>
                        <a:rPr lang="en-US" sz="2400" b="1" dirty="0" smtClean="0"/>
                        <a:t>($569.10/90</a:t>
                      </a:r>
                      <a:r>
                        <a:rPr lang="en-US" sz="2400" b="1" baseline="0" dirty="0" smtClean="0"/>
                        <a:t> tabs)</a:t>
                      </a:r>
                      <a:endParaRPr lang="en-US" sz="2400" b="1" dirty="0"/>
                    </a:p>
                  </a:txBody>
                  <a:tcPr>
                    <a:solidFill>
                      <a:schemeClr val="tx2">
                        <a:lumMod val="40000"/>
                        <a:lumOff val="60000"/>
                      </a:schemeClr>
                    </a:solidFill>
                  </a:tcPr>
                </a:tc>
              </a:tr>
              <a:tr h="588312">
                <a:tc vMerge="1">
                  <a:txBody>
                    <a:bodyPr/>
                    <a:lstStyle/>
                    <a:p>
                      <a:endParaRPr lang="en-US" dirty="0"/>
                    </a:p>
                  </a:txBody>
                  <a:tcPr/>
                </a:tc>
                <a:tc>
                  <a:txBody>
                    <a:bodyPr/>
                    <a:lstStyle/>
                    <a:p>
                      <a:pPr algn="ctr"/>
                      <a:r>
                        <a:rPr lang="en-US" sz="2400" dirty="0" smtClean="0"/>
                        <a:t>Actonel</a:t>
                      </a:r>
                      <a:endParaRPr lang="en-US" sz="2400" dirty="0"/>
                    </a:p>
                  </a:txBody>
                  <a:tcPr/>
                </a:tc>
                <a:tc>
                  <a:txBody>
                    <a:bodyPr/>
                    <a:lstStyle/>
                    <a:p>
                      <a:pPr algn="ctr"/>
                      <a:r>
                        <a:rPr lang="en-US" sz="2400" dirty="0" err="1" smtClean="0"/>
                        <a:t>risedronate</a:t>
                      </a:r>
                      <a:endParaRPr lang="en-US" sz="2400" dirty="0"/>
                    </a:p>
                  </a:txBody>
                  <a:tcPr>
                    <a:solidFill>
                      <a:schemeClr val="tx2">
                        <a:lumMod val="40000"/>
                        <a:lumOff val="60000"/>
                      </a:schemeClr>
                    </a:solidFill>
                  </a:tcPr>
                </a:tc>
              </a:tr>
              <a:tr h="1204142">
                <a:tc rowSpan="2">
                  <a:txBody>
                    <a:bodyPr/>
                    <a:lstStyle/>
                    <a:p>
                      <a:pPr algn="ctr"/>
                      <a:endParaRPr lang="en-US" sz="3200" b="1" dirty="0" smtClean="0"/>
                    </a:p>
                    <a:p>
                      <a:pPr algn="ctr"/>
                      <a:endParaRPr lang="en-US" sz="3200" b="1" dirty="0" smtClean="0"/>
                    </a:p>
                    <a:p>
                      <a:pPr algn="ctr"/>
                      <a:r>
                        <a:rPr lang="en-US" sz="3200" b="1" dirty="0" smtClean="0"/>
                        <a:t>2015</a:t>
                      </a:r>
                      <a:endParaRPr lang="en-US" sz="3200" b="1" dirty="0"/>
                    </a:p>
                  </a:txBody>
                  <a:tcPr>
                    <a:solidFill>
                      <a:schemeClr val="bg2">
                        <a:lumMod val="75000"/>
                      </a:schemeClr>
                    </a:solidFill>
                  </a:tcPr>
                </a:tc>
                <a:tc>
                  <a:txBody>
                    <a:bodyPr/>
                    <a:lstStyle/>
                    <a:p>
                      <a:pPr algn="ctr"/>
                      <a:r>
                        <a:rPr lang="en-US" sz="2400" dirty="0" err="1" smtClean="0"/>
                        <a:t>Abilify</a:t>
                      </a:r>
                      <a:r>
                        <a:rPr lang="en-US" sz="2400" dirty="0" smtClean="0"/>
                        <a:t> 2-15 mg</a:t>
                      </a:r>
                    </a:p>
                    <a:p>
                      <a:pPr algn="ctr"/>
                      <a:r>
                        <a:rPr lang="en-US" sz="2400" b="1" dirty="0" smtClean="0"/>
                        <a:t>($1,070.36/30</a:t>
                      </a:r>
                      <a:r>
                        <a:rPr lang="en-US" sz="2400" b="1" baseline="0" dirty="0" smtClean="0"/>
                        <a:t> tabs)</a:t>
                      </a:r>
                      <a:endParaRPr lang="en-US" sz="2400" b="1" dirty="0" smtClean="0"/>
                    </a:p>
                  </a:txBody>
                  <a:tcPr/>
                </a:tc>
                <a:tc>
                  <a:txBody>
                    <a:bodyPr/>
                    <a:lstStyle/>
                    <a:p>
                      <a:pPr algn="ctr"/>
                      <a:r>
                        <a:rPr lang="en-US" sz="2400" dirty="0" err="1" smtClean="0"/>
                        <a:t>aripiprazole</a:t>
                      </a:r>
                      <a:endParaRPr lang="en-US" sz="2400" dirty="0"/>
                    </a:p>
                  </a:txBody>
                  <a:tcPr>
                    <a:solidFill>
                      <a:schemeClr val="tx2">
                        <a:lumMod val="40000"/>
                        <a:lumOff val="60000"/>
                      </a:schemeClr>
                    </a:solidFill>
                  </a:tcPr>
                </a:tc>
              </a:tr>
              <a:tr h="1009215">
                <a:tc vMerge="1">
                  <a:txBody>
                    <a:bodyPr/>
                    <a:lstStyle/>
                    <a:p>
                      <a:endParaRPr lang="en-US" dirty="0"/>
                    </a:p>
                  </a:txBody>
                  <a:tcPr/>
                </a:tc>
                <a:tc>
                  <a:txBody>
                    <a:bodyPr/>
                    <a:lstStyle/>
                    <a:p>
                      <a:pPr algn="ctr"/>
                      <a:r>
                        <a:rPr lang="en-US" sz="2400" dirty="0" smtClean="0"/>
                        <a:t>Namenda</a:t>
                      </a:r>
                      <a:endParaRPr lang="en-US" sz="2400" dirty="0"/>
                    </a:p>
                  </a:txBody>
                  <a:tcPr/>
                </a:tc>
                <a:tc>
                  <a:txBody>
                    <a:bodyPr/>
                    <a:lstStyle/>
                    <a:p>
                      <a:pPr algn="ctr"/>
                      <a:r>
                        <a:rPr lang="en-US" sz="2400" dirty="0" err="1" smtClean="0"/>
                        <a:t>memantine</a:t>
                      </a:r>
                      <a:endParaRPr lang="en-US" sz="2400" dirty="0"/>
                    </a:p>
                  </a:txBody>
                  <a:tcPr>
                    <a:solidFill>
                      <a:schemeClr val="tx2">
                        <a:lumMod val="40000"/>
                        <a:lumOff val="60000"/>
                      </a:schemeClr>
                    </a:solidFill>
                  </a:tcPr>
                </a:tc>
              </a:tr>
              <a:tr h="588312">
                <a:tc>
                  <a:txBody>
                    <a:bodyPr/>
                    <a:lstStyle/>
                    <a:p>
                      <a:pPr algn="ctr"/>
                      <a:r>
                        <a:rPr lang="en-US" sz="3200" b="1" dirty="0" smtClean="0"/>
                        <a:t>2016</a:t>
                      </a:r>
                      <a:endParaRPr lang="en-US" sz="3200" b="1" dirty="0"/>
                    </a:p>
                  </a:txBody>
                  <a:tcPr>
                    <a:solidFill>
                      <a:schemeClr val="bg2">
                        <a:lumMod val="75000"/>
                      </a:schemeClr>
                    </a:solidFill>
                  </a:tcPr>
                </a:tc>
                <a:tc>
                  <a:txBody>
                    <a:bodyPr/>
                    <a:lstStyle/>
                    <a:p>
                      <a:pPr algn="ctr"/>
                      <a:r>
                        <a:rPr lang="en-US" sz="2400" dirty="0" smtClean="0"/>
                        <a:t>Crestor</a:t>
                      </a:r>
                      <a:endParaRPr lang="en-US" sz="2400" dirty="0"/>
                    </a:p>
                  </a:txBody>
                  <a:tcPr/>
                </a:tc>
                <a:tc>
                  <a:txBody>
                    <a:bodyPr/>
                    <a:lstStyle/>
                    <a:p>
                      <a:pPr algn="ctr"/>
                      <a:r>
                        <a:rPr lang="en-US" sz="2400" dirty="0" err="1" smtClean="0"/>
                        <a:t>rosuvastatin</a:t>
                      </a:r>
                      <a:endParaRPr lang="en-US" sz="2400" dirty="0"/>
                    </a:p>
                  </a:txBody>
                  <a:tcPr>
                    <a:solidFill>
                      <a:schemeClr val="tx2">
                        <a:lumMod val="40000"/>
                        <a:lumOff val="6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762000" y="304800"/>
            <a:ext cx="7848600" cy="1143000"/>
          </a:xfrm>
          <a:prstGeom prst="rect">
            <a:avLst/>
          </a:prstGeom>
        </p:spPr>
        <p:txBody>
          <a:bodyPr lIns="0" tIns="0" rIns="0" bIns="0">
            <a:normAutofit/>
          </a:bodyPr>
          <a:lstStyle>
            <a:lvl1pPr algn="ctr">
              <a:defRPr sz="4400"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4400" i="1" dirty="0">
                <a:solidFill>
                  <a:schemeClr val="tx1"/>
                </a:solidFill>
                <a:effectLst>
                  <a:outerShdw blurRad="38100" dist="38100" dir="2700000" rotWithShape="0">
                    <a:srgbClr val="000000"/>
                  </a:outerShdw>
                </a:effectLst>
              </a:rPr>
              <a:t>Practical Ways to Save Money</a:t>
            </a:r>
          </a:p>
        </p:txBody>
      </p:sp>
      <p:sp>
        <p:nvSpPr>
          <p:cNvPr id="114" name="Shape 114"/>
          <p:cNvSpPr>
            <a:spLocks noGrp="1"/>
          </p:cNvSpPr>
          <p:nvPr>
            <p:ph idx="1"/>
          </p:nvPr>
        </p:nvSpPr>
        <p:spPr>
          <a:xfrm>
            <a:off x="457200" y="1600200"/>
            <a:ext cx="7467600" cy="4876800"/>
          </a:xfrm>
          <a:prstGeom prst="rect">
            <a:avLst/>
          </a:prstGeom>
        </p:spPr>
        <p:txBody>
          <a:bodyPr lIns="0" tIns="0" rIns="0" bIns="0">
            <a:normAutofit/>
          </a:bodyPr>
          <a:lstStyle/>
          <a:p>
            <a:pPr lvl="0">
              <a:defRPr sz="1800">
                <a:solidFill>
                  <a:srgbClr val="000000"/>
                </a:solidFill>
              </a:defRPr>
            </a:pPr>
            <a:r>
              <a:rPr sz="3000" dirty="0">
                <a:solidFill>
                  <a:schemeClr val="tx1"/>
                </a:solidFill>
              </a:rPr>
              <a:t>Mail Order</a:t>
            </a:r>
          </a:p>
          <a:p>
            <a:pPr marL="722312" lvl="1" indent="-273050">
              <a:spcBef>
                <a:spcPts val="600"/>
              </a:spcBef>
              <a:defRPr sz="1800">
                <a:solidFill>
                  <a:srgbClr val="000000"/>
                </a:solidFill>
              </a:defRPr>
            </a:pPr>
            <a:r>
              <a:rPr sz="2600" dirty="0">
                <a:solidFill>
                  <a:schemeClr val="tx1"/>
                </a:solidFill>
              </a:rPr>
              <a:t>Some insurance plans allow you to receive a </a:t>
            </a:r>
            <a:r>
              <a:rPr sz="2600" b="1" dirty="0">
                <a:solidFill>
                  <a:srgbClr val="00B050"/>
                </a:solidFill>
              </a:rPr>
              <a:t>3 month supply </a:t>
            </a:r>
            <a:r>
              <a:rPr sz="2600" dirty="0">
                <a:solidFill>
                  <a:schemeClr val="tx1"/>
                </a:solidFill>
              </a:rPr>
              <a:t>of your maintenance medications for the price of a one month co-pay via mail order</a:t>
            </a:r>
          </a:p>
          <a:p>
            <a:pPr marL="722312" lvl="1" indent="-273050">
              <a:spcBef>
                <a:spcPts val="600"/>
              </a:spcBef>
              <a:defRPr sz="1800">
                <a:solidFill>
                  <a:srgbClr val="000000"/>
                </a:solidFill>
              </a:defRPr>
            </a:pPr>
            <a:r>
              <a:rPr sz="2600" dirty="0">
                <a:solidFill>
                  <a:schemeClr val="tx1"/>
                </a:solidFill>
              </a:rPr>
              <a:t>Convenient for some</a:t>
            </a:r>
          </a:p>
          <a:p>
            <a:pPr marL="722312" lvl="1" indent="-273050">
              <a:spcBef>
                <a:spcPts val="600"/>
              </a:spcBef>
              <a:defRPr sz="1800">
                <a:solidFill>
                  <a:srgbClr val="000000"/>
                </a:solidFill>
              </a:defRPr>
            </a:pPr>
            <a:r>
              <a:rPr sz="2600" dirty="0">
                <a:solidFill>
                  <a:schemeClr val="tx1"/>
                </a:solidFill>
                <a:latin typeface="Arial Bold"/>
                <a:ea typeface="Arial Bold"/>
                <a:cs typeface="Arial Bold"/>
                <a:sym typeface="Arial Bold"/>
              </a:rPr>
              <a:t>Let pharmacist know </a:t>
            </a:r>
            <a:r>
              <a:rPr sz="2600" dirty="0">
                <a:solidFill>
                  <a:schemeClr val="tx1"/>
                </a:solidFill>
              </a:rPr>
              <a:t>if you get </a:t>
            </a:r>
          </a:p>
          <a:p>
            <a:pPr marL="273050" lvl="1" indent="176212">
              <a:spcBef>
                <a:spcPts val="600"/>
              </a:spcBef>
              <a:buSzTx/>
              <a:buNone/>
              <a:defRPr sz="1800">
                <a:solidFill>
                  <a:srgbClr val="000000"/>
                </a:solidFill>
              </a:defRPr>
            </a:pPr>
            <a:r>
              <a:rPr sz="2600" dirty="0">
                <a:solidFill>
                  <a:schemeClr val="tx1"/>
                </a:solidFill>
              </a:rPr>
              <a:t>   some medications through mail</a:t>
            </a:r>
          </a:p>
          <a:p>
            <a:pPr marL="273050" lvl="1" indent="176212">
              <a:spcBef>
                <a:spcPts val="600"/>
              </a:spcBef>
              <a:buSzTx/>
              <a:buNone/>
              <a:defRPr sz="1800">
                <a:solidFill>
                  <a:srgbClr val="000000"/>
                </a:solidFill>
              </a:defRPr>
            </a:pPr>
            <a:r>
              <a:rPr sz="2600" dirty="0">
                <a:solidFill>
                  <a:schemeClr val="tx1"/>
                </a:solidFill>
              </a:rPr>
              <a:t>   </a:t>
            </a:r>
            <a:r>
              <a:rPr sz="2600" dirty="0" smtClean="0">
                <a:solidFill>
                  <a:schemeClr val="tx1"/>
                </a:solidFill>
              </a:rPr>
              <a:t>ord</a:t>
            </a:r>
            <a:r>
              <a:rPr lang="en-US" sz="2600" dirty="0" smtClean="0">
                <a:solidFill>
                  <a:schemeClr val="tx1"/>
                </a:solidFill>
              </a:rPr>
              <a:t>er!</a:t>
            </a:r>
            <a:endParaRPr sz="2600" dirty="0">
              <a:solidFill>
                <a:schemeClr val="tx1"/>
              </a:solidFill>
            </a:endParaRPr>
          </a:p>
        </p:txBody>
      </p:sp>
      <p:pic>
        <p:nvPicPr>
          <p:cNvPr id="115" name="image5.pdf" descr="MCj03917140000[1]"/>
          <p:cNvPicPr/>
          <p:nvPr/>
        </p:nvPicPr>
        <p:blipFill>
          <a:blip r:embed="rId2">
            <a:extLst/>
          </a:blip>
          <a:stretch>
            <a:fillRect/>
          </a:stretch>
        </p:blipFill>
        <p:spPr>
          <a:xfrm>
            <a:off x="6019800" y="3962400"/>
            <a:ext cx="2514600" cy="2308225"/>
          </a:xfrm>
          <a:prstGeom prst="rect">
            <a:avLst/>
          </a:prstGeom>
          <a:ln w="12700">
            <a:miter lim="400000"/>
          </a:ln>
        </p:spPr>
      </p:pic>
      <p:pic>
        <p:nvPicPr>
          <p:cNvPr id="1026" name="Picture 2" descr="http://www.clker.com/cliparts/k/V/q/S/I/6/pharmacy-bottle-clip-ar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4701">
            <a:off x="7430063" y="4454247"/>
            <a:ext cx="542509" cy="824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179511" y="188639"/>
            <a:ext cx="8458201" cy="1143001"/>
          </a:xfrm>
          <a:prstGeom prst="rect">
            <a:avLst/>
          </a:prstGeom>
        </p:spPr>
        <p:txBody>
          <a:bodyPr lIns="0" tIns="0" rIns="0" bIns="0">
            <a:normAutofit/>
          </a:bodyPr>
          <a:lstStyle>
            <a:lvl1pPr algn="ctr">
              <a:defRPr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4600" i="1" dirty="0">
                <a:solidFill>
                  <a:schemeClr val="tx1"/>
                </a:solidFill>
                <a:effectLst>
                  <a:outerShdw blurRad="38100" dist="38100" dir="2700000" rotWithShape="0">
                    <a:srgbClr val="000000"/>
                  </a:outerShdw>
                </a:effectLst>
              </a:rPr>
              <a:t>Practical Ways to Save Money</a:t>
            </a:r>
          </a:p>
        </p:txBody>
      </p:sp>
      <p:sp>
        <p:nvSpPr>
          <p:cNvPr id="118" name="Shape 118"/>
          <p:cNvSpPr>
            <a:spLocks noGrp="1"/>
          </p:cNvSpPr>
          <p:nvPr>
            <p:ph idx="1"/>
          </p:nvPr>
        </p:nvSpPr>
        <p:spPr>
          <a:xfrm>
            <a:off x="329784" y="1449607"/>
            <a:ext cx="8814215" cy="4521201"/>
          </a:xfrm>
          <a:prstGeom prst="rect">
            <a:avLst/>
          </a:prstGeom>
        </p:spPr>
        <p:txBody>
          <a:bodyPr lIns="0" tIns="0" rIns="0" bIns="0">
            <a:noAutofit/>
          </a:bodyPr>
          <a:lstStyle/>
          <a:p>
            <a:pPr marL="393954" lvl="0" indent="-359632" defTabSz="859536">
              <a:spcBef>
                <a:spcPts val="600"/>
              </a:spcBef>
              <a:defRPr sz="1800">
                <a:solidFill>
                  <a:srgbClr val="000000"/>
                </a:solidFill>
              </a:defRPr>
            </a:pPr>
            <a:r>
              <a:rPr sz="3200" dirty="0">
                <a:solidFill>
                  <a:schemeClr val="tx1"/>
                </a:solidFill>
              </a:rPr>
              <a:t>Live a healthy lifestyle</a:t>
            </a:r>
          </a:p>
          <a:p>
            <a:pPr marL="659230" lvl="1" indent="-236923" defTabSz="859536">
              <a:spcBef>
                <a:spcPts val="500"/>
              </a:spcBef>
              <a:defRPr sz="1800">
                <a:solidFill>
                  <a:srgbClr val="000000"/>
                </a:solidFill>
              </a:defRPr>
            </a:pPr>
            <a:r>
              <a:rPr lang="en-US" sz="2400" dirty="0" smtClean="0">
                <a:solidFill>
                  <a:schemeClr val="tx1"/>
                </a:solidFill>
              </a:rPr>
              <a:t>Decreased need for meds </a:t>
            </a:r>
            <a:br>
              <a:rPr lang="en-US" sz="2400" dirty="0" smtClean="0">
                <a:solidFill>
                  <a:schemeClr val="tx1"/>
                </a:solidFill>
              </a:rPr>
            </a:br>
            <a:r>
              <a:rPr lang="en-US" sz="2400" dirty="0" smtClean="0">
                <a:solidFill>
                  <a:schemeClr val="tx1"/>
                </a:solidFill>
              </a:rPr>
              <a:t>			       </a:t>
            </a:r>
            <a:r>
              <a:rPr lang="en-US" sz="2400" dirty="0" smtClean="0">
                <a:solidFill>
                  <a:schemeClr val="tx1"/>
                </a:solidFill>
                <a:sym typeface="Wingdings" panose="05000000000000000000" pitchFamily="2" charset="2"/>
              </a:rPr>
              <a:t> $ saved!</a:t>
            </a:r>
            <a:endParaRPr sz="2800" dirty="0">
              <a:solidFill>
                <a:schemeClr val="tx1"/>
              </a:solidFill>
            </a:endParaRPr>
          </a:p>
          <a:p>
            <a:pPr marL="393954" lvl="0" indent="-359632" defTabSz="859536">
              <a:spcBef>
                <a:spcPts val="600"/>
              </a:spcBef>
              <a:defRPr sz="1800">
                <a:solidFill>
                  <a:srgbClr val="000000"/>
                </a:solidFill>
              </a:defRPr>
            </a:pPr>
            <a:r>
              <a:rPr sz="3200" dirty="0">
                <a:solidFill>
                  <a:schemeClr val="tx1"/>
                </a:solidFill>
              </a:rPr>
              <a:t>Take your medications exactly </a:t>
            </a:r>
            <a:r>
              <a:rPr sz="3200" b="1" dirty="0" smtClean="0">
                <a:solidFill>
                  <a:schemeClr val="tx1"/>
                </a:solidFill>
              </a:rPr>
              <a:t>as prescribed</a:t>
            </a:r>
            <a:endParaRPr sz="3200" dirty="0">
              <a:solidFill>
                <a:schemeClr val="tx1"/>
              </a:solidFill>
            </a:endParaRPr>
          </a:p>
          <a:p>
            <a:pPr marL="659230" lvl="1" indent="-236923" defTabSz="859536">
              <a:spcBef>
                <a:spcPts val="500"/>
              </a:spcBef>
              <a:defRPr sz="1800">
                <a:solidFill>
                  <a:srgbClr val="000000"/>
                </a:solidFill>
              </a:defRPr>
            </a:pPr>
            <a:r>
              <a:rPr lang="en-US" sz="2400" dirty="0" smtClean="0">
                <a:solidFill>
                  <a:schemeClr val="tx1"/>
                </a:solidFill>
              </a:rPr>
              <a:t>Side effects = le</a:t>
            </a:r>
            <a:r>
              <a:rPr sz="2400" dirty="0" smtClean="0">
                <a:solidFill>
                  <a:schemeClr val="tx1"/>
                </a:solidFill>
              </a:rPr>
              <a:t>ading </a:t>
            </a:r>
            <a:r>
              <a:rPr sz="2400" dirty="0">
                <a:solidFill>
                  <a:schemeClr val="tx1"/>
                </a:solidFill>
              </a:rPr>
              <a:t>cause of hospitalization </a:t>
            </a:r>
            <a:r>
              <a:rPr sz="2400" dirty="0" smtClean="0">
                <a:solidFill>
                  <a:schemeClr val="tx1"/>
                </a:solidFill>
              </a:rPr>
              <a:t>i</a:t>
            </a:r>
            <a:r>
              <a:rPr lang="en-US" sz="2400" dirty="0" smtClean="0">
                <a:solidFill>
                  <a:schemeClr val="tx1"/>
                </a:solidFill>
              </a:rPr>
              <a:t>n </a:t>
            </a:r>
            <a:r>
              <a:rPr lang="en-US" sz="2400" dirty="0" smtClean="0"/>
              <a:t>older adults</a:t>
            </a:r>
            <a:endParaRPr sz="2800" dirty="0">
              <a:solidFill>
                <a:schemeClr val="tx1"/>
              </a:solidFill>
            </a:endParaRPr>
          </a:p>
          <a:p>
            <a:pPr marL="393954" lvl="0" indent="-359632" defTabSz="859536">
              <a:lnSpc>
                <a:spcPct val="90000"/>
              </a:lnSpc>
              <a:spcBef>
                <a:spcPts val="600"/>
              </a:spcBef>
              <a:defRPr sz="1800">
                <a:solidFill>
                  <a:srgbClr val="000000"/>
                </a:solidFill>
              </a:defRPr>
            </a:pPr>
            <a:r>
              <a:rPr sz="3200" dirty="0" smtClean="0">
                <a:solidFill>
                  <a:schemeClr val="tx1"/>
                </a:solidFill>
              </a:rPr>
              <a:t>Store</a:t>
            </a:r>
            <a:r>
              <a:rPr lang="en-US" sz="3200" dirty="0" smtClean="0">
                <a:solidFill>
                  <a:schemeClr val="tx1"/>
                </a:solidFill>
              </a:rPr>
              <a:t> </a:t>
            </a:r>
            <a:r>
              <a:rPr sz="3200" dirty="0" smtClean="0">
                <a:solidFill>
                  <a:schemeClr val="tx1"/>
                </a:solidFill>
              </a:rPr>
              <a:t>medications </a:t>
            </a:r>
            <a:r>
              <a:rPr sz="3200" dirty="0">
                <a:solidFill>
                  <a:schemeClr val="tx1"/>
                </a:solidFill>
              </a:rPr>
              <a:t>properly</a:t>
            </a:r>
          </a:p>
          <a:p>
            <a:pPr marL="1074419" lvl="2" indent="-214884" defTabSz="859536">
              <a:lnSpc>
                <a:spcPct val="90000"/>
              </a:lnSpc>
              <a:spcBef>
                <a:spcPts val="500"/>
              </a:spcBef>
              <a:buClr>
                <a:srgbClr val="CCAF0A"/>
              </a:buClr>
              <a:buFont typeface="Arial"/>
              <a:defRPr sz="1800">
                <a:solidFill>
                  <a:srgbClr val="000000"/>
                </a:solidFill>
              </a:defRPr>
            </a:pPr>
            <a:r>
              <a:rPr sz="2400" dirty="0" smtClean="0">
                <a:solidFill>
                  <a:schemeClr val="tx1"/>
                </a:solidFill>
                <a:latin typeface="Arial Bold"/>
                <a:ea typeface="Arial Bold"/>
                <a:cs typeface="Arial Bold"/>
                <a:sym typeface="Arial Bold"/>
              </a:rPr>
              <a:t>In the fridge</a:t>
            </a:r>
            <a:r>
              <a:rPr sz="2400" dirty="0" smtClean="0">
                <a:solidFill>
                  <a:schemeClr val="tx1"/>
                </a:solidFill>
              </a:rPr>
              <a:t> (</a:t>
            </a:r>
            <a:r>
              <a:rPr lang="en-US" sz="2400" dirty="0" smtClean="0">
                <a:solidFill>
                  <a:schemeClr val="tx1"/>
                </a:solidFill>
              </a:rPr>
              <a:t>when n</a:t>
            </a:r>
            <a:r>
              <a:rPr sz="2400" dirty="0" smtClean="0">
                <a:solidFill>
                  <a:schemeClr val="tx1"/>
                </a:solidFill>
              </a:rPr>
              <a:t>eeded)</a:t>
            </a:r>
            <a:endParaRPr lang="en-US" sz="2400" dirty="0" smtClean="0">
              <a:solidFill>
                <a:schemeClr val="tx1"/>
              </a:solidFill>
            </a:endParaRPr>
          </a:p>
          <a:p>
            <a:pPr marL="1074419" lvl="2" indent="-214884" defTabSz="859536">
              <a:lnSpc>
                <a:spcPct val="90000"/>
              </a:lnSpc>
              <a:spcBef>
                <a:spcPts val="500"/>
              </a:spcBef>
              <a:buClr>
                <a:srgbClr val="CCAF0A"/>
              </a:buClr>
              <a:buFont typeface="Arial"/>
              <a:buChar char="○"/>
              <a:defRPr sz="1800">
                <a:solidFill>
                  <a:srgbClr val="000000"/>
                </a:solidFill>
              </a:defRPr>
            </a:pPr>
            <a:r>
              <a:rPr lang="en-US" sz="2400" dirty="0">
                <a:solidFill>
                  <a:schemeClr val="tx1"/>
                </a:solidFill>
                <a:latin typeface="Arial Bold"/>
                <a:ea typeface="Arial Bold"/>
                <a:cs typeface="Arial Bold"/>
                <a:sym typeface="Arial Bold"/>
              </a:rPr>
              <a:t>Not</a:t>
            </a:r>
            <a:r>
              <a:rPr lang="en-US" sz="2400" dirty="0">
                <a:solidFill>
                  <a:schemeClr val="tx1"/>
                </a:solidFill>
              </a:rPr>
              <a:t> </a:t>
            </a:r>
            <a:r>
              <a:rPr lang="en-US" sz="2400" dirty="0" smtClean="0">
                <a:solidFill>
                  <a:schemeClr val="tx1"/>
                </a:solidFill>
              </a:rPr>
              <a:t>in the bathroom</a:t>
            </a:r>
            <a:endParaRPr lang="en-US" sz="2400" dirty="0">
              <a:solidFill>
                <a:schemeClr val="tx1"/>
              </a:solidFill>
            </a:endParaRPr>
          </a:p>
          <a:p>
            <a:pPr marL="1074419" lvl="2" indent="-214884" defTabSz="859536">
              <a:lnSpc>
                <a:spcPct val="90000"/>
              </a:lnSpc>
              <a:spcBef>
                <a:spcPts val="500"/>
              </a:spcBef>
              <a:buClr>
                <a:srgbClr val="CCAF0A"/>
              </a:buClr>
              <a:buFont typeface="Arial"/>
              <a:buChar char="○"/>
              <a:defRPr sz="1800">
                <a:solidFill>
                  <a:srgbClr val="000000"/>
                </a:solidFill>
              </a:defRPr>
            </a:pPr>
            <a:r>
              <a:rPr lang="en-US" sz="2400" dirty="0" smtClean="0">
                <a:solidFill>
                  <a:schemeClr val="tx1"/>
                </a:solidFill>
                <a:latin typeface="Arial Bold"/>
                <a:ea typeface="Arial Bold"/>
                <a:cs typeface="Arial Bold"/>
                <a:sym typeface="Arial Bold"/>
              </a:rPr>
              <a:t>Not</a:t>
            </a:r>
            <a:r>
              <a:rPr lang="en-US" sz="2400" dirty="0" smtClean="0">
                <a:solidFill>
                  <a:schemeClr val="tx1"/>
                </a:solidFill>
              </a:rPr>
              <a:t> </a:t>
            </a:r>
            <a:r>
              <a:rPr lang="en-US" sz="2400" dirty="0">
                <a:solidFill>
                  <a:schemeClr val="tx1"/>
                </a:solidFill>
              </a:rPr>
              <a:t>in the car</a:t>
            </a:r>
          </a:p>
          <a:p>
            <a:pPr marL="1074419" lvl="2" indent="-214884" defTabSz="859536">
              <a:lnSpc>
                <a:spcPct val="90000"/>
              </a:lnSpc>
              <a:spcBef>
                <a:spcPts val="500"/>
              </a:spcBef>
              <a:buClr>
                <a:srgbClr val="CCAF0A"/>
              </a:buClr>
              <a:buFont typeface="Arial"/>
              <a:defRPr sz="1800">
                <a:solidFill>
                  <a:srgbClr val="000000"/>
                </a:solidFill>
              </a:defRPr>
            </a:pPr>
            <a:endParaRPr sz="2400" dirty="0">
              <a:solidFill>
                <a:schemeClr val="tx1"/>
              </a:solidFill>
            </a:endParaRPr>
          </a:p>
        </p:txBody>
      </p:sp>
      <p:pic>
        <p:nvPicPr>
          <p:cNvPr id="2050" name="Picture 2" descr="http://www.pharmasystems.com/image/cache/data/PS285_catalogue-500x500.png"/>
          <p:cNvPicPr>
            <a:picLocks noChangeAspect="1" noChangeArrowheads="1"/>
          </p:cNvPicPr>
          <p:nvPr/>
        </p:nvPicPr>
        <p:blipFill rotWithShape="1">
          <a:blip r:embed="rId2">
            <a:extLst>
              <a:ext uri="{28A0092B-C50C-407E-A947-70E740481C1C}">
                <a14:useLocalDpi xmlns:a14="http://schemas.microsoft.com/office/drawing/2010/main" val="0"/>
              </a:ext>
            </a:extLst>
          </a:blip>
          <a:srcRect l="34836" t="28333" r="34605" b="1607"/>
          <a:stretch/>
        </p:blipFill>
        <p:spPr bwMode="auto">
          <a:xfrm rot="15700997">
            <a:off x="6373930" y="3921734"/>
            <a:ext cx="1452581" cy="3520135"/>
          </a:xfrm>
          <a:prstGeom prst="round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253608" y="1221806"/>
            <a:ext cx="3118937" cy="14323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381000" y="228600"/>
            <a:ext cx="8305800" cy="1143000"/>
          </a:xfrm>
          <a:prstGeom prst="rect">
            <a:avLst/>
          </a:prstGeom>
        </p:spPr>
        <p:txBody>
          <a:bodyPr lIns="0" tIns="0" rIns="0" bIns="0">
            <a:normAutofit/>
          </a:bodyPr>
          <a:lstStyle>
            <a:lvl1pPr algn="ctr">
              <a:defRPr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4600" i="1" dirty="0">
                <a:solidFill>
                  <a:schemeClr val="tx1"/>
                </a:solidFill>
                <a:effectLst>
                  <a:outerShdw blurRad="38100" dist="38100" dir="2700000" rotWithShape="0">
                    <a:srgbClr val="000000"/>
                  </a:outerShdw>
                </a:effectLst>
              </a:rPr>
              <a:t>Practical Ways to Save Money</a:t>
            </a:r>
          </a:p>
        </p:txBody>
      </p:sp>
      <p:sp>
        <p:nvSpPr>
          <p:cNvPr id="122" name="Shape 122"/>
          <p:cNvSpPr>
            <a:spLocks noGrp="1"/>
          </p:cNvSpPr>
          <p:nvPr>
            <p:ph idx="1"/>
          </p:nvPr>
        </p:nvSpPr>
        <p:spPr>
          <a:xfrm>
            <a:off x="315143" y="1522883"/>
            <a:ext cx="8171131" cy="4495801"/>
          </a:xfrm>
          <a:prstGeom prst="rect">
            <a:avLst/>
          </a:prstGeom>
        </p:spPr>
        <p:txBody>
          <a:bodyPr lIns="0" tIns="0" rIns="0" bIns="0">
            <a:noAutofit/>
          </a:bodyPr>
          <a:lstStyle/>
          <a:p>
            <a:pPr marL="393594" lvl="0" indent="-357082">
              <a:spcBef>
                <a:spcPts val="600"/>
              </a:spcBef>
              <a:defRPr sz="1800">
                <a:solidFill>
                  <a:srgbClr val="000000"/>
                </a:solidFill>
              </a:defRPr>
            </a:pPr>
            <a:r>
              <a:rPr sz="3200" dirty="0">
                <a:solidFill>
                  <a:schemeClr val="tx1"/>
                </a:solidFill>
              </a:rPr>
              <a:t>Don’t let direct-to-consumer advertising influence you!</a:t>
            </a:r>
          </a:p>
          <a:p>
            <a:pPr marL="701309" lvl="1" indent="-252046">
              <a:spcBef>
                <a:spcPts val="500"/>
              </a:spcBef>
              <a:defRPr sz="1800">
                <a:solidFill>
                  <a:srgbClr val="000000"/>
                </a:solidFill>
              </a:defRPr>
            </a:pPr>
            <a:r>
              <a:rPr sz="2800" dirty="0">
                <a:solidFill>
                  <a:schemeClr val="tx1"/>
                </a:solidFill>
              </a:rPr>
              <a:t>Example: “The new purple pill” - Nexium® (esomeprazole)</a:t>
            </a:r>
          </a:p>
          <a:p>
            <a:pPr marL="983588" lvl="2" indent="-234288">
              <a:spcBef>
                <a:spcPts val="500"/>
              </a:spcBef>
              <a:buClr>
                <a:srgbClr val="CCAF0A"/>
              </a:buClr>
              <a:buFont typeface="Arial"/>
              <a:defRPr sz="1800">
                <a:solidFill>
                  <a:srgbClr val="000000"/>
                </a:solidFill>
              </a:defRPr>
            </a:pPr>
            <a:r>
              <a:rPr sz="2400" dirty="0" smtClean="0">
                <a:solidFill>
                  <a:schemeClr val="tx1"/>
                </a:solidFill>
              </a:rPr>
              <a:t>Prilosec</a:t>
            </a:r>
            <a:r>
              <a:rPr sz="2400" dirty="0">
                <a:solidFill>
                  <a:schemeClr val="tx1"/>
                </a:solidFill>
              </a:rPr>
              <a:t>® (</a:t>
            </a:r>
            <a:r>
              <a:rPr sz="2400" dirty="0" smtClean="0">
                <a:solidFill>
                  <a:schemeClr val="tx1"/>
                </a:solidFill>
              </a:rPr>
              <a:t>omeprazole</a:t>
            </a:r>
            <a:r>
              <a:rPr lang="en-US" sz="2400" dirty="0" smtClean="0">
                <a:solidFill>
                  <a:schemeClr val="tx1"/>
                </a:solidFill>
              </a:rPr>
              <a:t>) </a:t>
            </a:r>
            <a:r>
              <a:rPr sz="2400" dirty="0" smtClean="0">
                <a:solidFill>
                  <a:schemeClr val="tx1"/>
                </a:solidFill>
              </a:rPr>
              <a:t>may </a:t>
            </a:r>
            <a:r>
              <a:rPr sz="2400" dirty="0">
                <a:solidFill>
                  <a:schemeClr val="tx1"/>
                </a:solidFill>
              </a:rPr>
              <a:t>do the </a:t>
            </a:r>
            <a:r>
              <a:rPr lang="en-US" sz="2400" dirty="0" smtClean="0">
                <a:solidFill>
                  <a:schemeClr val="tx1"/>
                </a:solidFill>
              </a:rPr>
              <a:t>                                 </a:t>
            </a:r>
            <a:r>
              <a:rPr sz="2400" dirty="0" smtClean="0">
                <a:solidFill>
                  <a:schemeClr val="tx1"/>
                </a:solidFill>
              </a:rPr>
              <a:t>same job</a:t>
            </a:r>
            <a:r>
              <a:rPr lang="en-US" sz="2400" dirty="0" smtClean="0">
                <a:solidFill>
                  <a:schemeClr val="tx1"/>
                </a:solidFill>
              </a:rPr>
              <a:t> for cheaper and has a generic</a:t>
            </a:r>
            <a:endParaRPr sz="2800" dirty="0">
              <a:solidFill>
                <a:schemeClr val="tx1"/>
              </a:solidFill>
            </a:endParaRPr>
          </a:p>
          <a:p>
            <a:pPr marL="393594" lvl="0" indent="-357082">
              <a:spcBef>
                <a:spcPts val="600"/>
              </a:spcBef>
              <a:defRPr sz="1800">
                <a:solidFill>
                  <a:srgbClr val="000000"/>
                </a:solidFill>
              </a:defRPr>
            </a:pPr>
            <a:r>
              <a:rPr sz="3200" dirty="0">
                <a:solidFill>
                  <a:schemeClr val="tx1"/>
                </a:solidFill>
              </a:rPr>
              <a:t>Always ask you doctor or </a:t>
            </a:r>
            <a:br>
              <a:rPr sz="3200" dirty="0">
                <a:solidFill>
                  <a:schemeClr val="tx1"/>
                </a:solidFill>
              </a:rPr>
            </a:br>
            <a:r>
              <a:rPr sz="3200" dirty="0">
                <a:solidFill>
                  <a:schemeClr val="tx1"/>
                </a:solidFill>
              </a:rPr>
              <a:t>pharmacist questions about </a:t>
            </a:r>
            <a:br>
              <a:rPr sz="3200" dirty="0">
                <a:solidFill>
                  <a:schemeClr val="tx1"/>
                </a:solidFill>
              </a:rPr>
            </a:br>
            <a:r>
              <a:rPr sz="3200" dirty="0">
                <a:solidFill>
                  <a:schemeClr val="tx1"/>
                </a:solidFill>
              </a:rPr>
              <a:t>what you hear in </a:t>
            </a:r>
            <a:r>
              <a:rPr lang="en-US" sz="3200" dirty="0" smtClean="0">
                <a:solidFill>
                  <a:schemeClr val="tx1"/>
                </a:solidFill>
              </a:rPr>
              <a:t/>
            </a:r>
            <a:br>
              <a:rPr lang="en-US" sz="3200" dirty="0" smtClean="0">
                <a:solidFill>
                  <a:schemeClr val="tx1"/>
                </a:solidFill>
              </a:rPr>
            </a:br>
            <a:r>
              <a:rPr sz="3200" dirty="0" smtClean="0">
                <a:solidFill>
                  <a:schemeClr val="tx1"/>
                </a:solidFill>
              </a:rPr>
              <a:t>advertisements</a:t>
            </a:r>
            <a:r>
              <a:rPr lang="en-US" sz="3200" dirty="0" smtClean="0">
                <a:solidFill>
                  <a:schemeClr val="tx1"/>
                </a:solidFill>
              </a:rPr>
              <a:t>!</a:t>
            </a:r>
            <a:endParaRPr sz="3200" dirty="0">
              <a:solidFill>
                <a:schemeClr val="tx1"/>
              </a:solidFill>
            </a:endParaRPr>
          </a:p>
        </p:txBody>
      </p:sp>
      <p:pic>
        <p:nvPicPr>
          <p:cNvPr id="123" name="image7.jpg" descr="http://www.lowdensitylifestyle.com/media/uploads/2010/03/drug-ad.jpg"/>
          <p:cNvPicPr/>
          <p:nvPr/>
        </p:nvPicPr>
        <p:blipFill>
          <a:blip r:embed="rId3">
            <a:extLst/>
          </a:blip>
          <a:stretch>
            <a:fillRect/>
          </a:stretch>
        </p:blipFill>
        <p:spPr>
          <a:xfrm>
            <a:off x="5842451" y="4461205"/>
            <a:ext cx="3005770" cy="2276873"/>
          </a:xfrm>
          <a:prstGeom prst="roundRect">
            <a:avLst/>
          </a:prstGeom>
          <a:ln w="12700">
            <a:miter lim="400000"/>
          </a:ln>
        </p:spPr>
      </p:pic>
      <p:sp>
        <p:nvSpPr>
          <p:cNvPr id="2" name="AutoShape 2" descr="Image result for nex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61" y="3029109"/>
            <a:ext cx="20383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990600" y="228600"/>
            <a:ext cx="7467600" cy="1143000"/>
          </a:xfrm>
          <a:prstGeom prst="rect">
            <a:avLst/>
          </a:prstGeom>
        </p:spPr>
        <p:txBody>
          <a:bodyPr lIns="0" tIns="0" rIns="0" bIns="0">
            <a:normAutofit/>
          </a:bodyPr>
          <a:lstStyle>
            <a:lvl1pPr algn="ctr">
              <a:defRPr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4600" i="1" dirty="0">
                <a:solidFill>
                  <a:schemeClr val="tx1"/>
                </a:solidFill>
                <a:effectLst>
                  <a:outerShdw blurRad="38100" dist="38100" dir="2700000" rotWithShape="0">
                    <a:srgbClr val="000000"/>
                  </a:outerShdw>
                </a:effectLst>
              </a:rPr>
              <a:t>Internet Pharmacies</a:t>
            </a:r>
          </a:p>
        </p:txBody>
      </p:sp>
      <p:sp>
        <p:nvSpPr>
          <p:cNvPr id="126" name="Shape 126"/>
          <p:cNvSpPr>
            <a:spLocks noGrp="1"/>
          </p:cNvSpPr>
          <p:nvPr>
            <p:ph idx="1"/>
          </p:nvPr>
        </p:nvSpPr>
        <p:spPr>
          <a:xfrm>
            <a:off x="457200" y="1600200"/>
            <a:ext cx="7859215" cy="4521200"/>
          </a:xfrm>
          <a:prstGeom prst="rect">
            <a:avLst/>
          </a:prstGeom>
        </p:spPr>
        <p:txBody>
          <a:bodyPr lIns="0" tIns="0" rIns="0" bIns="0">
            <a:normAutofit/>
          </a:bodyPr>
          <a:lstStyle/>
          <a:p>
            <a:pPr lvl="0">
              <a:defRPr sz="1800">
                <a:solidFill>
                  <a:srgbClr val="000000"/>
                </a:solidFill>
              </a:defRPr>
            </a:pPr>
            <a:r>
              <a:rPr sz="3000" dirty="0">
                <a:solidFill>
                  <a:schemeClr val="tx1"/>
                </a:solidFill>
                <a:latin typeface="Arial Bold"/>
                <a:ea typeface="Arial Bold"/>
                <a:cs typeface="Arial Bold"/>
                <a:sym typeface="Arial Bold"/>
              </a:rPr>
              <a:t>Many of them</a:t>
            </a:r>
            <a:r>
              <a:rPr sz="3000" dirty="0">
                <a:solidFill>
                  <a:schemeClr val="tx1"/>
                </a:solidFill>
              </a:rPr>
              <a:t> </a:t>
            </a:r>
            <a:r>
              <a:rPr sz="3200" dirty="0">
                <a:solidFill>
                  <a:schemeClr val="tx1"/>
                </a:solidFill>
                <a:latin typeface="Arial Bold"/>
                <a:ea typeface="Arial Bold"/>
                <a:cs typeface="Arial Bold"/>
                <a:sym typeface="Arial Bold"/>
              </a:rPr>
              <a:t>are not properly licensed &amp; regulated!!</a:t>
            </a:r>
          </a:p>
          <a:p>
            <a:pPr lvl="0">
              <a:defRPr sz="1800">
                <a:solidFill>
                  <a:srgbClr val="000000"/>
                </a:solidFill>
              </a:defRPr>
            </a:pPr>
            <a:r>
              <a:rPr sz="3000" dirty="0">
                <a:solidFill>
                  <a:schemeClr val="tx1"/>
                </a:solidFill>
              </a:rPr>
              <a:t>Only use sites that have the VIPPS seal of approval from the NABP</a:t>
            </a:r>
          </a:p>
          <a:p>
            <a:pPr marL="722312" lvl="1" indent="-273050">
              <a:spcBef>
                <a:spcPts val="600"/>
              </a:spcBef>
              <a:defRPr sz="1800">
                <a:solidFill>
                  <a:srgbClr val="000000"/>
                </a:solidFill>
              </a:defRPr>
            </a:pPr>
            <a:r>
              <a:rPr sz="2600" dirty="0">
                <a:solidFill>
                  <a:schemeClr val="tx1"/>
                </a:solidFill>
              </a:rPr>
              <a:t>VIPPS = Verified Internet Pharmacy Practice Site</a:t>
            </a:r>
          </a:p>
        </p:txBody>
      </p:sp>
      <p:pic>
        <p:nvPicPr>
          <p:cNvPr id="3074" name="Picture 2" descr="VIPP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32" y="4519562"/>
            <a:ext cx="3417805" cy="2021507"/>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457200" y="320843"/>
            <a:ext cx="8001000" cy="1231231"/>
          </a:xfrm>
          <a:prstGeom prst="rect">
            <a:avLst/>
          </a:prstGeom>
        </p:spPr>
        <p:txBody>
          <a:bodyPr lIns="0" tIns="0" rIns="0" bIns="0">
            <a:noAutofit/>
          </a:bodyPr>
          <a:lstStyle>
            <a:lvl1pPr algn="ctr" defTabSz="777240">
              <a:defRPr sz="3570" i="1">
                <a:solidFill>
                  <a:srgbClr val="33CC33"/>
                </a:solidFill>
                <a:effectLst>
                  <a:outerShdw blurRad="32385" dist="32385" dir="2700000" rotWithShape="0">
                    <a:srgbClr val="000000"/>
                  </a:outerShdw>
                </a:effectLst>
              </a:defRPr>
            </a:lvl1pPr>
          </a:lstStyle>
          <a:p>
            <a:pPr lvl="0">
              <a:defRPr sz="1800" i="0">
                <a:solidFill>
                  <a:srgbClr val="000000"/>
                </a:solidFill>
                <a:effectLst/>
              </a:defRPr>
            </a:pPr>
            <a:r>
              <a:rPr sz="4000" i="1" dirty="0">
                <a:solidFill>
                  <a:schemeClr val="tx1"/>
                </a:solidFill>
                <a:effectLst>
                  <a:outerShdw blurRad="32385" dist="32385" dir="2700000" rotWithShape="0">
                    <a:srgbClr val="000000"/>
                  </a:outerShdw>
                </a:effectLst>
              </a:rPr>
              <a:t>Importing Medications From Abroad</a:t>
            </a:r>
          </a:p>
        </p:txBody>
      </p:sp>
      <p:sp>
        <p:nvSpPr>
          <p:cNvPr id="132" name="Shape 132"/>
          <p:cNvSpPr>
            <a:spLocks noGrp="1"/>
          </p:cNvSpPr>
          <p:nvPr>
            <p:ph idx="1"/>
          </p:nvPr>
        </p:nvSpPr>
        <p:spPr>
          <a:xfrm>
            <a:off x="0" y="1600200"/>
            <a:ext cx="8316415" cy="4521200"/>
          </a:xfrm>
          <a:prstGeom prst="rect">
            <a:avLst/>
          </a:prstGeom>
        </p:spPr>
        <p:txBody>
          <a:bodyPr lIns="0" tIns="0" rIns="0" bIns="0">
            <a:normAutofit/>
          </a:bodyPr>
          <a:lstStyle/>
          <a:p>
            <a:pPr marL="398145" lvl="0" indent="-363458" defTabSz="868680">
              <a:lnSpc>
                <a:spcPct val="90000"/>
              </a:lnSpc>
              <a:spcBef>
                <a:spcPts val="600"/>
              </a:spcBef>
              <a:defRPr sz="1800">
                <a:solidFill>
                  <a:srgbClr val="000000"/>
                </a:solidFill>
              </a:defRPr>
            </a:pPr>
            <a:r>
              <a:rPr lang="en-US" sz="3600" dirty="0" smtClean="0">
                <a:solidFill>
                  <a:schemeClr val="tx1"/>
                </a:solidFill>
                <a:cs typeface="Arial" panose="020B0604020202020204" pitchFamily="34" charset="0"/>
              </a:rPr>
              <a:t>Many issues with meds from other countries (including Canada!)</a:t>
            </a:r>
            <a:endParaRPr sz="3600" dirty="0">
              <a:solidFill>
                <a:schemeClr val="tx1"/>
              </a:solidFill>
              <a:cs typeface="Arial" panose="020B0604020202020204" pitchFamily="34" charset="0"/>
            </a:endParaRPr>
          </a:p>
          <a:p>
            <a:pPr marL="746058" lvl="1" indent="-319258" defTabSz="868680">
              <a:lnSpc>
                <a:spcPct val="90000"/>
              </a:lnSpc>
              <a:defRPr sz="1800">
                <a:solidFill>
                  <a:srgbClr val="000000"/>
                </a:solidFill>
              </a:defRPr>
            </a:pPr>
            <a:r>
              <a:rPr lang="en-US" sz="3200" dirty="0" smtClean="0">
                <a:solidFill>
                  <a:schemeClr val="tx1"/>
                </a:solidFill>
                <a:ea typeface="Arial Bold"/>
                <a:cs typeface="Arial" panose="020B0604020202020204" pitchFamily="34" charset="0"/>
                <a:sym typeface="Arial Bold"/>
              </a:rPr>
              <a:t>Al</a:t>
            </a:r>
            <a:r>
              <a:rPr sz="3200" dirty="0" smtClean="0">
                <a:solidFill>
                  <a:schemeClr val="tx1"/>
                </a:solidFill>
                <a:ea typeface="Arial Bold"/>
                <a:cs typeface="Arial" panose="020B0604020202020204" pitchFamily="34" charset="0"/>
                <a:sym typeface="Arial Bold"/>
              </a:rPr>
              <a:t>most always </a:t>
            </a:r>
            <a:r>
              <a:rPr sz="3200" u="sng" dirty="0" smtClean="0">
                <a:solidFill>
                  <a:schemeClr val="tx1"/>
                </a:solidFill>
                <a:ea typeface="Arial Bold"/>
                <a:cs typeface="Arial" panose="020B0604020202020204" pitchFamily="34" charset="0"/>
                <a:sym typeface="Arial Bold"/>
              </a:rPr>
              <a:t>illegal</a:t>
            </a:r>
            <a:endParaRPr lang="en-US" sz="3200" u="sng" dirty="0" smtClean="0">
              <a:solidFill>
                <a:schemeClr val="tx1"/>
              </a:solidFill>
              <a:ea typeface="Arial Bold"/>
              <a:cs typeface="Arial" panose="020B0604020202020204" pitchFamily="34" charset="0"/>
              <a:sym typeface="Arial Bold"/>
            </a:endParaRPr>
          </a:p>
          <a:p>
            <a:pPr marL="746058" lvl="1" indent="-319258" defTabSz="868680">
              <a:lnSpc>
                <a:spcPct val="90000"/>
              </a:lnSpc>
              <a:defRPr sz="1800">
                <a:solidFill>
                  <a:srgbClr val="000000"/>
                </a:solidFill>
              </a:defRPr>
            </a:pPr>
            <a:r>
              <a:rPr lang="en-US" sz="3200" dirty="0">
                <a:solidFill>
                  <a:schemeClr val="tx1"/>
                </a:solidFill>
                <a:cs typeface="Arial" panose="020B0604020202020204" pitchFamily="34" charset="0"/>
              </a:rPr>
              <a:t>The medications have </a:t>
            </a:r>
            <a:r>
              <a:rPr lang="en-US" sz="3200" u="sng" dirty="0">
                <a:solidFill>
                  <a:schemeClr val="tx1"/>
                </a:solidFill>
                <a:cs typeface="Arial" panose="020B0604020202020204" pitchFamily="34" charset="0"/>
              </a:rPr>
              <a:t>not met FDA </a:t>
            </a:r>
            <a:r>
              <a:rPr lang="en-US" sz="3200" u="sng" dirty="0" smtClean="0">
                <a:solidFill>
                  <a:schemeClr val="tx1"/>
                </a:solidFill>
                <a:cs typeface="Arial" panose="020B0604020202020204" pitchFamily="34" charset="0"/>
              </a:rPr>
              <a:t>standards</a:t>
            </a:r>
            <a:endParaRPr sz="3200" u="sng" dirty="0" smtClean="0">
              <a:solidFill>
                <a:schemeClr val="tx1"/>
              </a:solidFill>
              <a:cs typeface="Arial" panose="020B0604020202020204" pitchFamily="34" charset="0"/>
            </a:endParaRPr>
          </a:p>
          <a:p>
            <a:pPr marL="686197" lvl="1" indent="-259397" defTabSz="868680">
              <a:lnSpc>
                <a:spcPct val="90000"/>
              </a:lnSpc>
              <a:spcBef>
                <a:spcPts val="500"/>
              </a:spcBef>
              <a:defRPr sz="1800">
                <a:solidFill>
                  <a:srgbClr val="000000"/>
                </a:solidFill>
              </a:defRPr>
            </a:pPr>
            <a:r>
              <a:rPr lang="en-US" sz="3200" dirty="0" smtClean="0">
                <a:solidFill>
                  <a:schemeClr val="tx1"/>
                </a:solidFill>
                <a:cs typeface="Arial" panose="020B0604020202020204" pitchFamily="34" charset="0"/>
              </a:rPr>
              <a:t>Safety &amp; effectiveness are not reliable</a:t>
            </a:r>
          </a:p>
          <a:p>
            <a:pPr marL="990661" lvl="2" indent="-259397" defTabSz="868680">
              <a:lnSpc>
                <a:spcPct val="90000"/>
              </a:lnSpc>
              <a:spcBef>
                <a:spcPts val="500"/>
              </a:spcBef>
              <a:defRPr sz="1800">
                <a:solidFill>
                  <a:srgbClr val="000000"/>
                </a:solidFill>
              </a:defRPr>
            </a:pPr>
            <a:r>
              <a:rPr lang="en-US" sz="2800" dirty="0" smtClean="0">
                <a:solidFill>
                  <a:schemeClr val="tx1"/>
                </a:solidFill>
                <a:cs typeface="Arial" panose="020B0604020202020204" pitchFamily="34" charset="0"/>
              </a:rPr>
              <a:t>Expired, contaminated, counterfeit</a:t>
            </a:r>
            <a:endParaRPr sz="2800" dirty="0" smtClean="0">
              <a:solidFill>
                <a:schemeClr val="tx1"/>
              </a:solidFill>
              <a:cs typeface="Arial" panose="020B0604020202020204" pitchFamily="34" charset="0"/>
            </a:endParaRPr>
          </a:p>
          <a:p>
            <a:pPr marL="686197" lvl="1" indent="-259397" defTabSz="868680">
              <a:lnSpc>
                <a:spcPct val="90000"/>
              </a:lnSpc>
              <a:spcBef>
                <a:spcPts val="500"/>
              </a:spcBef>
              <a:defRPr sz="1800">
                <a:solidFill>
                  <a:srgbClr val="000000"/>
                </a:solidFill>
              </a:defRPr>
            </a:pPr>
            <a:r>
              <a:rPr lang="en-US" sz="3200" dirty="0" smtClean="0">
                <a:solidFill>
                  <a:schemeClr val="tx1"/>
                </a:solidFill>
                <a:cs typeface="Arial" panose="020B0604020202020204" pitchFamily="34" charset="0"/>
              </a:rPr>
              <a:t>Can’t get refunded if there is a </a:t>
            </a:r>
            <a:r>
              <a:rPr sz="3200" dirty="0" smtClean="0">
                <a:solidFill>
                  <a:schemeClr val="tx1"/>
                </a:solidFill>
                <a:cs typeface="Arial" panose="020B0604020202020204" pitchFamily="34" charset="0"/>
              </a:rPr>
              <a:t>proble</a:t>
            </a:r>
            <a:r>
              <a:rPr lang="en-US" sz="3200" dirty="0" smtClean="0">
                <a:solidFill>
                  <a:schemeClr val="tx1"/>
                </a:solidFill>
                <a:cs typeface="Arial" panose="020B0604020202020204" pitchFamily="34" charset="0"/>
              </a:rPr>
              <a:t>m with the meds</a:t>
            </a:r>
            <a:endParaRPr sz="3200" dirty="0">
              <a:solidFill>
                <a:schemeClr val="tx1"/>
              </a:solidFill>
              <a:cs typeface="Arial" panose="020B0604020202020204" pitchFamily="34" charset="0"/>
            </a:endParaRPr>
          </a:p>
        </p:txBody>
      </p:sp>
      <p:sp>
        <p:nvSpPr>
          <p:cNvPr id="2" name="AutoShape 4"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descr="https://encrypted-tbn0.gstatic.com/images?q=tbn:ANd9GcTsyglblrrBkAaklUFFl52dRSI9_9xJbyRce8FBoxxEdd99TjQ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922" y="5092284"/>
            <a:ext cx="3531432" cy="17657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432190" y="319790"/>
            <a:ext cx="7467600" cy="1143000"/>
          </a:xfrm>
          <a:prstGeom prst="rect">
            <a:avLst/>
          </a:prstGeom>
        </p:spPr>
        <p:txBody>
          <a:bodyPr lIns="0" tIns="0" rIns="0" bIns="0">
            <a:normAutofit/>
          </a:bodyPr>
          <a:lstStyle>
            <a:lvl1pPr algn="ctr">
              <a:defRPr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4600" i="1" dirty="0" smtClean="0">
                <a:solidFill>
                  <a:schemeClr val="tx1"/>
                </a:solidFill>
                <a:effectLst>
                  <a:outerShdw blurRad="38100" dist="38100" dir="2700000" rotWithShape="0">
                    <a:srgbClr val="000000"/>
                  </a:outerShdw>
                </a:effectLst>
              </a:rPr>
              <a:t>MEDICARE</a:t>
            </a:r>
            <a:r>
              <a:rPr lang="en-US" sz="4600" i="1" dirty="0" smtClean="0">
                <a:solidFill>
                  <a:schemeClr val="tx1"/>
                </a:solidFill>
                <a:effectLst>
                  <a:outerShdw blurRad="38100" dist="38100" dir="2700000" rotWithShape="0">
                    <a:srgbClr val="000000"/>
                  </a:outerShdw>
                </a:effectLst>
              </a:rPr>
              <a:t> </a:t>
            </a:r>
            <a:endParaRPr sz="4600" i="1" dirty="0">
              <a:solidFill>
                <a:schemeClr val="tx1"/>
              </a:solidFill>
              <a:effectLst>
                <a:outerShdw blurRad="38100" dist="38100" dir="2700000" rotWithShape="0">
                  <a:srgbClr val="000000"/>
                </a:outerShdw>
              </a:effectLst>
            </a:endParaRPr>
          </a:p>
        </p:txBody>
      </p:sp>
      <p:sp>
        <p:nvSpPr>
          <p:cNvPr id="141" name="Shape 141"/>
          <p:cNvSpPr>
            <a:spLocks noGrp="1"/>
          </p:cNvSpPr>
          <p:nvPr>
            <p:ph idx="1"/>
          </p:nvPr>
        </p:nvSpPr>
        <p:spPr>
          <a:xfrm>
            <a:off x="0" y="1447800"/>
            <a:ext cx="8394492" cy="4908030"/>
          </a:xfrm>
          <a:prstGeom prst="rect">
            <a:avLst/>
          </a:prstGeom>
        </p:spPr>
        <p:txBody>
          <a:bodyPr lIns="0" tIns="0" rIns="0" bIns="0">
            <a:noAutofit/>
          </a:bodyPr>
          <a:lstStyle/>
          <a:p>
            <a:pPr marL="393594" lvl="0" indent="-357082">
              <a:spcBef>
                <a:spcPts val="600"/>
              </a:spcBef>
              <a:defRPr sz="1800">
                <a:solidFill>
                  <a:srgbClr val="000000"/>
                </a:solidFill>
              </a:defRPr>
            </a:pPr>
            <a:r>
              <a:rPr sz="3600" dirty="0">
                <a:solidFill>
                  <a:schemeClr val="tx1"/>
                </a:solidFill>
              </a:rPr>
              <a:t>Medicare provides health insurance for people:</a:t>
            </a:r>
          </a:p>
          <a:p>
            <a:pPr marL="722312" lvl="1" indent="-273050">
              <a:spcBef>
                <a:spcPts val="600"/>
              </a:spcBef>
              <a:defRPr sz="1800">
                <a:solidFill>
                  <a:srgbClr val="000000"/>
                </a:solidFill>
              </a:defRPr>
            </a:pPr>
            <a:r>
              <a:rPr sz="3200" dirty="0">
                <a:solidFill>
                  <a:schemeClr val="tx1"/>
                </a:solidFill>
              </a:rPr>
              <a:t>Aged 65 years or older</a:t>
            </a:r>
          </a:p>
          <a:p>
            <a:pPr marL="722312" lvl="1" indent="-273050">
              <a:spcBef>
                <a:spcPts val="600"/>
              </a:spcBef>
              <a:defRPr sz="1800">
                <a:solidFill>
                  <a:srgbClr val="000000"/>
                </a:solidFill>
              </a:defRPr>
            </a:pPr>
            <a:r>
              <a:rPr sz="3200" dirty="0" smtClean="0">
                <a:solidFill>
                  <a:schemeClr val="tx1"/>
                </a:solidFill>
              </a:rPr>
              <a:t>Age</a:t>
            </a:r>
            <a:r>
              <a:rPr lang="en-US" sz="3200" dirty="0" smtClean="0">
                <a:solidFill>
                  <a:schemeClr val="tx1"/>
                </a:solidFill>
              </a:rPr>
              <a:t> less than </a:t>
            </a:r>
            <a:r>
              <a:rPr sz="3200" dirty="0" smtClean="0">
                <a:solidFill>
                  <a:schemeClr val="tx1"/>
                </a:solidFill>
              </a:rPr>
              <a:t>65 </a:t>
            </a:r>
            <a:r>
              <a:rPr sz="3200" dirty="0">
                <a:solidFill>
                  <a:schemeClr val="tx1"/>
                </a:solidFill>
              </a:rPr>
              <a:t>years </a:t>
            </a:r>
            <a:r>
              <a:rPr sz="3200" dirty="0" smtClean="0">
                <a:solidFill>
                  <a:schemeClr val="tx1"/>
                </a:solidFill>
              </a:rPr>
              <a:t>with </a:t>
            </a:r>
            <a:r>
              <a:rPr sz="3200" dirty="0">
                <a:solidFill>
                  <a:schemeClr val="tx1"/>
                </a:solidFill>
              </a:rPr>
              <a:t>certain disabilities</a:t>
            </a:r>
          </a:p>
          <a:p>
            <a:pPr marL="722312" lvl="1" indent="-273050">
              <a:spcBef>
                <a:spcPts val="600"/>
              </a:spcBef>
              <a:defRPr sz="1800">
                <a:solidFill>
                  <a:srgbClr val="000000"/>
                </a:solidFill>
              </a:defRPr>
            </a:pPr>
            <a:r>
              <a:rPr sz="3200" dirty="0">
                <a:solidFill>
                  <a:schemeClr val="tx1"/>
                </a:solidFill>
              </a:rPr>
              <a:t>All people with End-Stage Renal Disease (ESRD)</a:t>
            </a:r>
          </a:p>
          <a:p>
            <a:pPr marL="722312" lvl="1" indent="-273050">
              <a:spcBef>
                <a:spcPts val="600"/>
              </a:spcBef>
              <a:defRPr sz="1800">
                <a:solidFill>
                  <a:srgbClr val="000000"/>
                </a:solidFill>
              </a:defRPr>
            </a:pPr>
            <a:r>
              <a:rPr sz="3200" dirty="0">
                <a:solidFill>
                  <a:schemeClr val="tx1"/>
                </a:solidFill>
              </a:rPr>
              <a:t>All people with Lou Gehrig’s Disease (ALS)</a:t>
            </a:r>
          </a:p>
        </p:txBody>
      </p:sp>
      <p:pic>
        <p:nvPicPr>
          <p:cNvPr id="5122" name="Picture 2" descr="Image result for medi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785" y="5295900"/>
            <a:ext cx="2924175"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322798"/>
            <a:ext cx="9144000" cy="5535202"/>
          </a:xfrm>
          <a:prstGeom prst="rect">
            <a:avLst/>
          </a:prstGeom>
        </p:spPr>
      </p:pic>
      <p:sp>
        <p:nvSpPr>
          <p:cNvPr id="3" name="TextBox 2"/>
          <p:cNvSpPr txBox="1"/>
          <p:nvPr/>
        </p:nvSpPr>
        <p:spPr>
          <a:xfrm>
            <a:off x="6954251" y="3748466"/>
            <a:ext cx="1989221"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Arial"/>
                <a:ea typeface="Arial"/>
                <a:cs typeface="Arial"/>
                <a:sym typeface="Arial"/>
              </a:rPr>
              <a:t>(Out-of-pocket</a:t>
            </a:r>
            <a:r>
              <a:rPr kumimoji="0" lang="en-US" sz="1800" b="1" i="0" u="none" strike="noStrike" cap="none" spc="0" normalizeH="0" dirty="0" smtClean="0">
                <a:ln>
                  <a:noFill/>
                </a:ln>
                <a:solidFill>
                  <a:srgbClr val="000000"/>
                </a:solidFill>
                <a:effectLst/>
                <a:uFillTx/>
                <a:latin typeface="Arial"/>
                <a:ea typeface="Arial"/>
                <a:cs typeface="Arial"/>
                <a:sym typeface="Arial"/>
              </a:rPr>
              <a:t> </a:t>
            </a:r>
            <a:br>
              <a:rPr kumimoji="0" lang="en-US" sz="1800" b="1" i="0" u="none" strike="noStrike" cap="none" spc="0" normalizeH="0" dirty="0" smtClean="0">
                <a:ln>
                  <a:noFill/>
                </a:ln>
                <a:solidFill>
                  <a:srgbClr val="000000"/>
                </a:solidFill>
                <a:effectLst/>
                <a:uFillTx/>
                <a:latin typeface="Arial"/>
                <a:ea typeface="Arial"/>
                <a:cs typeface="Arial"/>
                <a:sym typeface="Arial"/>
              </a:rPr>
            </a:br>
            <a:r>
              <a:rPr kumimoji="0" lang="en-US" sz="1800" b="1" i="0" u="none" strike="noStrike" cap="none" spc="0" normalizeH="0" dirty="0" smtClean="0">
                <a:ln>
                  <a:noFill/>
                </a:ln>
                <a:solidFill>
                  <a:srgbClr val="000000"/>
                </a:solidFill>
                <a:effectLst/>
                <a:uFillTx/>
                <a:latin typeface="Arial"/>
                <a:ea typeface="Arial"/>
                <a:cs typeface="Arial"/>
                <a:sym typeface="Arial"/>
              </a:rPr>
              <a:t>spending $4,700)</a:t>
            </a:r>
            <a:endParaRPr kumimoji="0" lang="en-US" sz="1800" b="1" i="0" u="none" strike="noStrike" cap="none" spc="0" normalizeH="0" baseline="0" dirty="0">
              <a:ln>
                <a:noFill/>
              </a:ln>
              <a:solidFill>
                <a:srgbClr val="000000"/>
              </a:solidFill>
              <a:effectLst/>
              <a:uFillTx/>
              <a:latin typeface="Arial"/>
              <a:ea typeface="Arial"/>
              <a:cs typeface="Arial"/>
              <a:sym typeface="Arial"/>
            </a:endParaRPr>
          </a:p>
        </p:txBody>
      </p:sp>
      <p:cxnSp>
        <p:nvCxnSpPr>
          <p:cNvPr id="5" name="Straight Arrow Connector 4"/>
          <p:cNvCxnSpPr/>
          <p:nvPr/>
        </p:nvCxnSpPr>
        <p:spPr>
          <a:xfrm flipH="1" flipV="1">
            <a:off x="5967663" y="2908267"/>
            <a:ext cx="786063" cy="3803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753726" y="3022883"/>
            <a:ext cx="2390274"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400" b="1" dirty="0" smtClean="0">
                <a:solidFill>
                  <a:srgbClr val="000000"/>
                </a:solidFill>
              </a:rPr>
              <a:t>The manufacturer </a:t>
            </a:r>
            <a:br>
              <a:rPr lang="en-US" sz="1400" b="1" dirty="0" smtClean="0">
                <a:solidFill>
                  <a:srgbClr val="000000"/>
                </a:solidFill>
              </a:rPr>
            </a:br>
            <a:r>
              <a:rPr lang="en-US" sz="1400" b="1" dirty="0" smtClean="0">
                <a:solidFill>
                  <a:srgbClr val="000000"/>
                </a:solidFill>
              </a:rPr>
              <a:t>discount counts as </a:t>
            </a:r>
            <a:br>
              <a:rPr lang="en-US" sz="1400" b="1" dirty="0" smtClean="0">
                <a:solidFill>
                  <a:srgbClr val="000000"/>
                </a:solidFill>
              </a:rPr>
            </a:br>
            <a:r>
              <a:rPr lang="en-US" sz="1400" b="1" dirty="0" smtClean="0">
                <a:solidFill>
                  <a:srgbClr val="000000"/>
                </a:solidFill>
              </a:rPr>
              <a:t>out-of-pocket spending!</a:t>
            </a:r>
            <a:endParaRPr kumimoji="0" lang="en-US" sz="1400" b="1" i="0" u="none" strike="noStrike" cap="none" spc="0" normalizeH="0" baseline="0" dirty="0">
              <a:ln>
                <a:noFill/>
              </a:ln>
              <a:solidFill>
                <a:srgbClr val="000000"/>
              </a:solidFill>
              <a:effectLst/>
              <a:uFillTx/>
              <a:sym typeface="Arial"/>
            </a:endParaRPr>
          </a:p>
        </p:txBody>
      </p:sp>
      <p:sp>
        <p:nvSpPr>
          <p:cNvPr id="4" name="TextBox 3"/>
          <p:cNvSpPr txBox="1"/>
          <p:nvPr/>
        </p:nvSpPr>
        <p:spPr>
          <a:xfrm>
            <a:off x="614597" y="224852"/>
            <a:ext cx="7334266" cy="769441"/>
          </a:xfrm>
          <a:prstGeom prst="rect">
            <a:avLst/>
          </a:prstGeom>
          <a:noFill/>
        </p:spPr>
        <p:txBody>
          <a:bodyPr wrap="square" rtlCol="0">
            <a:spAutoFit/>
          </a:bodyPr>
          <a:lstStyle/>
          <a:p>
            <a:pPr algn="ctr"/>
            <a:r>
              <a:rPr lang="en-US" sz="4400" i="1" dirty="0">
                <a:solidFill>
                  <a:schemeClr val="tx1"/>
                </a:solidFill>
                <a:effectLst>
                  <a:outerShdw blurRad="38100" dist="38100" dir="2700000" rotWithShape="0">
                    <a:srgbClr val="000000"/>
                  </a:outerShdw>
                </a:effectLst>
                <a:latin typeface="+mj-lt"/>
              </a:rPr>
              <a:t>MEDICARE Part D</a:t>
            </a:r>
            <a:endParaRPr lang="en-US" sz="4400" dirty="0">
              <a:latin typeface="+mj-lt"/>
            </a:endParaRPr>
          </a:p>
        </p:txBody>
      </p:sp>
    </p:spTree>
    <p:extLst>
      <p:ext uri="{BB962C8B-B14F-4D97-AF65-F5344CB8AC3E}">
        <p14:creationId xmlns:p14="http://schemas.microsoft.com/office/powerpoint/2010/main" val="33552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solidFill>
                  <a:schemeClr val="tx1"/>
                </a:solidFill>
                <a:effectLst>
                  <a:outerShdw blurRad="38100" dist="38100" dir="2700000" rotWithShape="0">
                    <a:srgbClr val="000000"/>
                  </a:outerShdw>
                </a:effectLst>
              </a:rPr>
              <a:t>MEDICARE Part D</a:t>
            </a:r>
            <a:endParaRPr lang="en-US" dirty="0"/>
          </a:p>
        </p:txBody>
      </p:sp>
      <p:sp>
        <p:nvSpPr>
          <p:cNvPr id="3" name="Content Placeholder 2"/>
          <p:cNvSpPr>
            <a:spLocks noGrp="1"/>
          </p:cNvSpPr>
          <p:nvPr>
            <p:ph idx="1"/>
          </p:nvPr>
        </p:nvSpPr>
        <p:spPr/>
        <p:txBody>
          <a:bodyPr/>
          <a:lstStyle/>
          <a:p>
            <a:pPr lvl="0">
              <a:defRPr sz="1800">
                <a:solidFill>
                  <a:srgbClr val="000000"/>
                </a:solidFill>
              </a:defRPr>
            </a:pPr>
            <a:r>
              <a:rPr lang="en-US" sz="3600" dirty="0"/>
              <a:t>In 2015, enrollees will pay 45% of the total cost of </a:t>
            </a:r>
            <a:r>
              <a:rPr lang="en-US" sz="3600" u="sng" dirty="0"/>
              <a:t>BRAND NAME </a:t>
            </a:r>
            <a:r>
              <a:rPr lang="en-US" sz="3600" dirty="0"/>
              <a:t>medications in the gap</a:t>
            </a:r>
          </a:p>
          <a:p>
            <a:pPr lvl="0">
              <a:defRPr sz="1800">
                <a:solidFill>
                  <a:srgbClr val="000000"/>
                </a:solidFill>
              </a:defRPr>
            </a:pPr>
            <a:r>
              <a:rPr lang="en-US" sz="3600" dirty="0"/>
              <a:t>Will only pay a max of 65% on </a:t>
            </a:r>
            <a:r>
              <a:rPr lang="en-US" sz="3600" u="sng" dirty="0"/>
              <a:t>GENERIC</a:t>
            </a:r>
            <a:r>
              <a:rPr lang="en-US" sz="3600" dirty="0"/>
              <a:t> medications in the gap</a:t>
            </a:r>
          </a:p>
          <a:p>
            <a:pPr lvl="0">
              <a:defRPr sz="1800">
                <a:solidFill>
                  <a:srgbClr val="000000"/>
                </a:solidFill>
              </a:defRPr>
            </a:pPr>
            <a:r>
              <a:rPr lang="en-US" sz="3600" dirty="0"/>
              <a:t>Additional savings each year through 2020 </a:t>
            </a:r>
          </a:p>
          <a:p>
            <a:pPr marL="722312" lvl="1" indent="-273050">
              <a:spcBef>
                <a:spcPts val="600"/>
              </a:spcBef>
              <a:defRPr sz="1800">
                <a:solidFill>
                  <a:srgbClr val="000000"/>
                </a:solidFill>
              </a:defRPr>
            </a:pPr>
            <a:r>
              <a:rPr lang="en-US" sz="3200" dirty="0"/>
              <a:t>In 2020 the coverage gap will be closed</a:t>
            </a:r>
          </a:p>
        </p:txBody>
      </p:sp>
      <p:sp>
        <p:nvSpPr>
          <p:cNvPr id="4" name="AutoShape 2" descr="Image result for medicare 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604" y="2308252"/>
            <a:ext cx="1633928" cy="176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537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457200" y="274638"/>
            <a:ext cx="8219255" cy="1143001"/>
          </a:xfrm>
          <a:prstGeom prst="rect">
            <a:avLst/>
          </a:prstGeom>
        </p:spPr>
        <p:txBody>
          <a:bodyPr lIns="0" tIns="0" rIns="0" bIns="0">
            <a:normAutofit/>
          </a:bodyPr>
          <a:lstStyle>
            <a:lvl1pPr algn="ctr">
              <a:defRPr sz="4000"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4000" i="1" dirty="0">
                <a:solidFill>
                  <a:schemeClr val="tx1"/>
                </a:solidFill>
                <a:effectLst>
                  <a:outerShdw blurRad="38100" dist="38100" dir="2700000" rotWithShape="0">
                    <a:srgbClr val="000000"/>
                  </a:outerShdw>
                </a:effectLst>
              </a:rPr>
              <a:t>Programs to Help With Drug Costs</a:t>
            </a:r>
          </a:p>
        </p:txBody>
      </p:sp>
      <p:sp>
        <p:nvSpPr>
          <p:cNvPr id="154" name="Shape 154"/>
          <p:cNvSpPr>
            <a:spLocks noGrp="1"/>
          </p:cNvSpPr>
          <p:nvPr>
            <p:ph idx="1"/>
          </p:nvPr>
        </p:nvSpPr>
        <p:spPr>
          <a:xfrm>
            <a:off x="457200" y="1600200"/>
            <a:ext cx="7931224" cy="4879428"/>
          </a:xfrm>
          <a:prstGeom prst="rect">
            <a:avLst/>
          </a:prstGeom>
        </p:spPr>
        <p:txBody>
          <a:bodyPr lIns="0" tIns="0" rIns="0" bIns="0">
            <a:normAutofit/>
          </a:bodyPr>
          <a:lstStyle/>
          <a:p>
            <a:pPr marL="372998" lvl="0" indent="-340503" defTabSz="813816">
              <a:spcBef>
                <a:spcPts val="600"/>
              </a:spcBef>
              <a:defRPr sz="1800">
                <a:solidFill>
                  <a:srgbClr val="000000"/>
                </a:solidFill>
              </a:defRPr>
            </a:pPr>
            <a:r>
              <a:rPr sz="3600" dirty="0">
                <a:solidFill>
                  <a:schemeClr val="tx1"/>
                </a:solidFill>
              </a:rPr>
              <a:t>SHIP - Senior Health Insurance </a:t>
            </a:r>
            <a:r>
              <a:rPr sz="3600" dirty="0" smtClean="0">
                <a:solidFill>
                  <a:schemeClr val="tx1"/>
                </a:solidFill>
              </a:rPr>
              <a:t>Program</a:t>
            </a:r>
            <a:endParaRPr lang="en-US" sz="3600" dirty="0" smtClean="0">
              <a:solidFill>
                <a:schemeClr val="tx1"/>
              </a:solidFill>
            </a:endParaRPr>
          </a:p>
          <a:p>
            <a:pPr marL="670178" lvl="1" indent="-340503" defTabSz="813816">
              <a:spcBef>
                <a:spcPts val="600"/>
              </a:spcBef>
              <a:defRPr sz="1800">
                <a:solidFill>
                  <a:srgbClr val="000000"/>
                </a:solidFill>
              </a:defRPr>
            </a:pPr>
            <a:r>
              <a:rPr lang="en-US" sz="2800" dirty="0" smtClean="0"/>
              <a:t>Volunteers provide </a:t>
            </a:r>
            <a:r>
              <a:rPr lang="en-US" sz="2800" dirty="0"/>
              <a:t>seniors </a:t>
            </a:r>
            <a:r>
              <a:rPr lang="en-US" sz="2800" dirty="0" smtClean="0"/>
              <a:t>with:</a:t>
            </a:r>
          </a:p>
          <a:p>
            <a:pPr marL="1035938" lvl="2" indent="-340503" defTabSz="813816">
              <a:spcBef>
                <a:spcPts val="600"/>
              </a:spcBef>
              <a:defRPr sz="1800">
                <a:solidFill>
                  <a:srgbClr val="000000"/>
                </a:solidFill>
              </a:defRPr>
            </a:pPr>
            <a:r>
              <a:rPr lang="en-US" sz="2600" dirty="0" smtClean="0"/>
              <a:t>Information</a:t>
            </a:r>
          </a:p>
          <a:p>
            <a:pPr marL="1035938" lvl="2" indent="-340503" defTabSz="813816">
              <a:spcBef>
                <a:spcPts val="600"/>
              </a:spcBef>
              <a:defRPr sz="1800">
                <a:solidFill>
                  <a:srgbClr val="000000"/>
                </a:solidFill>
              </a:defRPr>
            </a:pPr>
            <a:r>
              <a:rPr lang="en-US" sz="2600" dirty="0" smtClean="0"/>
              <a:t>Counseling</a:t>
            </a:r>
          </a:p>
          <a:p>
            <a:pPr marL="1035938" lvl="2" indent="-340503" defTabSz="813816">
              <a:spcBef>
                <a:spcPts val="600"/>
              </a:spcBef>
              <a:defRPr sz="1800">
                <a:solidFill>
                  <a:srgbClr val="000000"/>
                </a:solidFill>
              </a:defRPr>
            </a:pPr>
            <a:r>
              <a:rPr lang="en-US" sz="2600" dirty="0" smtClean="0"/>
              <a:t>Assistance </a:t>
            </a:r>
            <a:r>
              <a:rPr lang="en-US" sz="2600" dirty="0"/>
              <a:t>in making decisions about </a:t>
            </a:r>
            <a:r>
              <a:rPr lang="en-US" sz="2600" dirty="0" smtClean="0"/>
              <a:t>Medicare, supplemental </a:t>
            </a:r>
            <a:r>
              <a:rPr lang="en-US" sz="2600" dirty="0"/>
              <a:t>insurance, managed care, etc</a:t>
            </a:r>
            <a:r>
              <a:rPr lang="en-US" sz="2600" dirty="0" smtClean="0"/>
              <a:t>.</a:t>
            </a:r>
          </a:p>
          <a:p>
            <a:pPr marL="670178" lvl="1" indent="-340503" defTabSz="813816">
              <a:spcBef>
                <a:spcPts val="600"/>
              </a:spcBef>
              <a:defRPr sz="1800">
                <a:solidFill>
                  <a:srgbClr val="000000"/>
                </a:solidFill>
              </a:defRPr>
            </a:pPr>
            <a:r>
              <a:rPr lang="en-US" sz="2800" dirty="0" smtClean="0"/>
              <a:t>Free!</a:t>
            </a:r>
          </a:p>
          <a:p>
            <a:pPr marL="670178" lvl="1" indent="-340503" defTabSz="813816">
              <a:spcBef>
                <a:spcPts val="600"/>
              </a:spcBef>
              <a:defRPr sz="1800">
                <a:solidFill>
                  <a:srgbClr val="000000"/>
                </a:solidFill>
              </a:defRPr>
            </a:pPr>
            <a:r>
              <a:rPr lang="en-US" sz="2800" u="sng" dirty="0"/>
              <a:t>http://www.dea.ri.gov/insurance</a:t>
            </a:r>
            <a:r>
              <a:rPr lang="en-US" sz="2800" u="sng" dirty="0" smtClean="0"/>
              <a:t>/ </a:t>
            </a:r>
            <a:endParaRPr lang="en-US" sz="2800" u="sng" dirty="0"/>
          </a:p>
        </p:txBody>
      </p:sp>
      <p:pic>
        <p:nvPicPr>
          <p:cNvPr id="155" name="image11.jpg" descr="http://ochealthsystem.org/wp-content/uploads/SHIIP-logo.jpg"/>
          <p:cNvPicPr/>
          <p:nvPr/>
        </p:nvPicPr>
        <p:blipFill>
          <a:blip r:embed="rId3">
            <a:extLst/>
          </a:blip>
          <a:stretch>
            <a:fillRect/>
          </a:stretch>
        </p:blipFill>
        <p:spPr>
          <a:xfrm>
            <a:off x="6371718" y="4819135"/>
            <a:ext cx="2007584" cy="19538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0" y="304800"/>
            <a:ext cx="7467600" cy="1143000"/>
          </a:xfrm>
          <a:prstGeom prst="rect">
            <a:avLst/>
          </a:prstGeom>
        </p:spPr>
        <p:txBody>
          <a:bodyPr lIns="0" tIns="0" rIns="0" bIns="0">
            <a:normAutofit/>
          </a:bodyPr>
          <a:lstStyle/>
          <a:p>
            <a:pPr lvl="0" algn="ctr">
              <a:defRPr sz="1800">
                <a:solidFill>
                  <a:srgbClr val="000000"/>
                </a:solidFill>
              </a:defRPr>
            </a:pPr>
            <a:r>
              <a:rPr sz="4600" i="1" dirty="0">
                <a:solidFill>
                  <a:schemeClr val="tx1"/>
                </a:solidFill>
                <a:effectLst>
                  <a:outerShdw blurRad="38100" dist="38100" dir="2700000" rotWithShape="0">
                    <a:srgbClr val="000000"/>
                  </a:outerShdw>
                </a:effectLst>
              </a:rPr>
              <a:t>         </a:t>
            </a:r>
            <a:r>
              <a:rPr sz="6600" i="1" dirty="0">
                <a:solidFill>
                  <a:schemeClr val="tx1"/>
                </a:solidFill>
                <a:effectLst>
                  <a:outerShdw blurRad="38100" dist="38100" dir="2700000" rotWithShape="0">
                    <a:srgbClr val="000000"/>
                  </a:outerShdw>
                </a:effectLst>
              </a:rPr>
              <a:t>Statistics</a:t>
            </a:r>
            <a:r>
              <a:rPr sz="4600" dirty="0">
                <a:solidFill>
                  <a:schemeClr val="tx1"/>
                </a:solidFill>
              </a:rPr>
              <a:t>     </a:t>
            </a:r>
          </a:p>
        </p:txBody>
      </p:sp>
      <p:sp>
        <p:nvSpPr>
          <p:cNvPr id="72" name="Shape 72"/>
          <p:cNvSpPr>
            <a:spLocks noGrp="1"/>
          </p:cNvSpPr>
          <p:nvPr>
            <p:ph idx="1"/>
          </p:nvPr>
        </p:nvSpPr>
        <p:spPr>
          <a:xfrm>
            <a:off x="504740" y="1528913"/>
            <a:ext cx="8034973" cy="5257800"/>
          </a:xfrm>
          <a:prstGeom prst="rect">
            <a:avLst/>
          </a:prstGeom>
        </p:spPr>
        <p:txBody>
          <a:bodyPr lIns="0" tIns="0" rIns="0" bIns="0">
            <a:normAutofit/>
          </a:bodyPr>
          <a:lstStyle/>
          <a:p>
            <a:pPr lvl="0">
              <a:defRPr sz="1800">
                <a:solidFill>
                  <a:srgbClr val="000000"/>
                </a:solidFill>
              </a:defRPr>
            </a:pPr>
            <a:r>
              <a:rPr sz="3600" dirty="0">
                <a:solidFill>
                  <a:schemeClr val="tx1"/>
                </a:solidFill>
              </a:rPr>
              <a:t>Estimates for </a:t>
            </a:r>
            <a:r>
              <a:rPr sz="3600" dirty="0" smtClean="0">
                <a:solidFill>
                  <a:schemeClr val="tx1"/>
                </a:solidFill>
              </a:rPr>
              <a:t>201</a:t>
            </a:r>
            <a:r>
              <a:rPr lang="en-US" sz="3600" dirty="0" smtClean="0">
                <a:solidFill>
                  <a:schemeClr val="tx1"/>
                </a:solidFill>
              </a:rPr>
              <a:t>3</a:t>
            </a:r>
            <a:endParaRPr sz="3600" dirty="0">
              <a:solidFill>
                <a:schemeClr val="tx1"/>
              </a:solidFill>
            </a:endParaRPr>
          </a:p>
          <a:p>
            <a:pPr marL="722312" lvl="1" indent="-273050">
              <a:spcBef>
                <a:spcPts val="600"/>
              </a:spcBef>
              <a:defRPr sz="1800">
                <a:solidFill>
                  <a:srgbClr val="000000"/>
                </a:solidFill>
              </a:defRPr>
            </a:pPr>
            <a:r>
              <a:rPr sz="3200" b="1" dirty="0">
                <a:solidFill>
                  <a:schemeClr val="tx1"/>
                </a:solidFill>
              </a:rPr>
              <a:t>$</a:t>
            </a:r>
            <a:r>
              <a:rPr sz="3200" b="1" dirty="0" smtClean="0">
                <a:solidFill>
                  <a:schemeClr val="tx1"/>
                </a:solidFill>
              </a:rPr>
              <a:t>2</a:t>
            </a:r>
            <a:r>
              <a:rPr lang="en-US" sz="3200" b="1" dirty="0" smtClean="0">
                <a:solidFill>
                  <a:schemeClr val="tx1"/>
                </a:solidFill>
              </a:rPr>
              <a:t>71.1</a:t>
            </a:r>
            <a:r>
              <a:rPr sz="3200" b="1" dirty="0" smtClean="0">
                <a:solidFill>
                  <a:schemeClr val="tx1"/>
                </a:solidFill>
              </a:rPr>
              <a:t> </a:t>
            </a:r>
            <a:r>
              <a:rPr sz="3200" b="1" dirty="0">
                <a:solidFill>
                  <a:schemeClr val="tx1"/>
                </a:solidFill>
              </a:rPr>
              <a:t>billion </a:t>
            </a:r>
            <a:r>
              <a:rPr sz="3200" dirty="0">
                <a:solidFill>
                  <a:schemeClr val="tx1"/>
                </a:solidFill>
              </a:rPr>
              <a:t>in prescription </a:t>
            </a:r>
            <a:r>
              <a:rPr sz="3200" dirty="0" smtClean="0">
                <a:solidFill>
                  <a:schemeClr val="tx1"/>
                </a:solidFill>
              </a:rPr>
              <a:t>costs</a:t>
            </a:r>
            <a:r>
              <a:rPr lang="en-US" sz="3200" dirty="0" smtClean="0">
                <a:solidFill>
                  <a:schemeClr val="tx1"/>
                </a:solidFill>
              </a:rPr>
              <a:t> (US)</a:t>
            </a:r>
            <a:endParaRPr sz="3200" dirty="0">
              <a:solidFill>
                <a:schemeClr val="tx1"/>
              </a:solidFill>
            </a:endParaRPr>
          </a:p>
          <a:p>
            <a:pPr marL="722312" lvl="1" indent="-273050">
              <a:spcBef>
                <a:spcPts val="600"/>
              </a:spcBef>
              <a:defRPr sz="1800">
                <a:solidFill>
                  <a:srgbClr val="000000"/>
                </a:solidFill>
              </a:defRPr>
            </a:pPr>
            <a:r>
              <a:rPr lang="en-US" sz="3200" dirty="0" smtClean="0">
                <a:solidFill>
                  <a:schemeClr val="tx1"/>
                </a:solidFill>
              </a:rPr>
              <a:t>Almost </a:t>
            </a:r>
            <a:r>
              <a:rPr sz="3200" dirty="0" smtClean="0">
                <a:solidFill>
                  <a:schemeClr val="tx1"/>
                </a:solidFill>
              </a:rPr>
              <a:t>3.</a:t>
            </a:r>
            <a:r>
              <a:rPr lang="en-US" sz="3200" dirty="0" smtClean="0">
                <a:solidFill>
                  <a:schemeClr val="tx1"/>
                </a:solidFill>
              </a:rPr>
              <a:t>9</a:t>
            </a:r>
            <a:r>
              <a:rPr sz="3200" dirty="0" smtClean="0">
                <a:solidFill>
                  <a:schemeClr val="tx1"/>
                </a:solidFill>
              </a:rPr>
              <a:t> </a:t>
            </a:r>
            <a:r>
              <a:rPr sz="3200" dirty="0">
                <a:solidFill>
                  <a:schemeClr val="tx1"/>
                </a:solidFill>
              </a:rPr>
              <a:t>billion </a:t>
            </a:r>
            <a:r>
              <a:rPr sz="3200" dirty="0" smtClean="0">
                <a:solidFill>
                  <a:schemeClr val="tx1"/>
                </a:solidFill>
              </a:rPr>
              <a:t>prescriptions </a:t>
            </a:r>
            <a:r>
              <a:rPr lang="en-US" sz="3200" dirty="0" smtClean="0">
                <a:solidFill>
                  <a:schemeClr val="tx1"/>
                </a:solidFill>
              </a:rPr>
              <a:t/>
            </a:r>
            <a:br>
              <a:rPr lang="en-US" sz="3200" dirty="0" smtClean="0">
                <a:solidFill>
                  <a:schemeClr val="tx1"/>
                </a:solidFill>
              </a:rPr>
            </a:br>
            <a:r>
              <a:rPr sz="3200" dirty="0" smtClean="0">
                <a:solidFill>
                  <a:schemeClr val="tx1"/>
                </a:solidFill>
              </a:rPr>
              <a:t>filled </a:t>
            </a:r>
            <a:r>
              <a:rPr sz="3200" dirty="0">
                <a:solidFill>
                  <a:schemeClr val="tx1"/>
                </a:solidFill>
              </a:rPr>
              <a:t>at </a:t>
            </a:r>
            <a:r>
              <a:rPr sz="3200" dirty="0" smtClean="0">
                <a:solidFill>
                  <a:schemeClr val="tx1"/>
                </a:solidFill>
              </a:rPr>
              <a:t>pharmacies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sz="2800" dirty="0">
              <a:solidFill>
                <a:schemeClr val="tx1"/>
              </a:solidFill>
            </a:endParaRPr>
          </a:p>
          <a:p>
            <a:pPr lvl="0">
              <a:defRPr sz="1800">
                <a:solidFill>
                  <a:srgbClr val="000000"/>
                </a:solidFill>
              </a:defRPr>
            </a:pPr>
            <a:r>
              <a:rPr sz="3200" dirty="0">
                <a:solidFill>
                  <a:schemeClr val="tx1"/>
                </a:solidFill>
                <a:latin typeface="Arial Bold"/>
                <a:ea typeface="Arial Bold"/>
                <a:cs typeface="Arial Bold"/>
                <a:sym typeface="Arial Bold"/>
              </a:rPr>
              <a:t>People ages </a:t>
            </a:r>
            <a:r>
              <a:rPr sz="3200" dirty="0" smtClean="0">
                <a:solidFill>
                  <a:schemeClr val="tx1"/>
                </a:solidFill>
                <a:latin typeface="Arial Bold"/>
                <a:ea typeface="Arial Bold"/>
                <a:cs typeface="Arial Bold"/>
                <a:sym typeface="Arial Bold"/>
              </a:rPr>
              <a:t>65</a:t>
            </a:r>
            <a:r>
              <a:rPr lang="en-US" sz="3200" dirty="0" smtClean="0">
                <a:solidFill>
                  <a:schemeClr val="tx1"/>
                </a:solidFill>
                <a:latin typeface="Arial Bold"/>
                <a:ea typeface="Arial Bold"/>
                <a:cs typeface="Arial Bold"/>
                <a:sym typeface="Arial Bold"/>
              </a:rPr>
              <a:t>+ </a:t>
            </a:r>
            <a:r>
              <a:rPr sz="3200" dirty="0" smtClean="0">
                <a:solidFill>
                  <a:schemeClr val="tx1"/>
                </a:solidFill>
                <a:latin typeface="Arial Bold"/>
                <a:ea typeface="Arial Bold"/>
                <a:cs typeface="Arial Bold"/>
                <a:sym typeface="Arial Bold"/>
              </a:rPr>
              <a:t>consume </a:t>
            </a:r>
            <a:r>
              <a:rPr lang="en-US" sz="3200" dirty="0" smtClean="0">
                <a:solidFill>
                  <a:schemeClr val="tx1"/>
                </a:solidFill>
                <a:latin typeface="Arial Bold"/>
                <a:ea typeface="Arial Bold"/>
                <a:cs typeface="Arial Bold"/>
                <a:sym typeface="Arial Bold"/>
              </a:rPr>
              <a:t/>
            </a:r>
            <a:br>
              <a:rPr lang="en-US" sz="3200" dirty="0" smtClean="0">
                <a:solidFill>
                  <a:schemeClr val="tx1"/>
                </a:solidFill>
                <a:latin typeface="Arial Bold"/>
                <a:ea typeface="Arial Bold"/>
                <a:cs typeface="Arial Bold"/>
                <a:sym typeface="Arial Bold"/>
              </a:rPr>
            </a:br>
            <a:r>
              <a:rPr sz="3200" dirty="0" smtClean="0">
                <a:solidFill>
                  <a:schemeClr val="tx1"/>
                </a:solidFill>
                <a:latin typeface="Arial Bold"/>
                <a:ea typeface="Arial Bold"/>
                <a:cs typeface="Arial Bold"/>
                <a:sym typeface="Arial Bold"/>
              </a:rPr>
              <a:t>more prescription </a:t>
            </a:r>
            <a:r>
              <a:rPr sz="3200" dirty="0">
                <a:solidFill>
                  <a:schemeClr val="tx1"/>
                </a:solidFill>
                <a:latin typeface="Arial Bold"/>
                <a:ea typeface="Arial Bold"/>
                <a:cs typeface="Arial Bold"/>
                <a:sym typeface="Arial Bold"/>
              </a:rPr>
              <a:t>and </a:t>
            </a:r>
            <a:r>
              <a:rPr sz="3200" dirty="0" smtClean="0">
                <a:solidFill>
                  <a:schemeClr val="tx1"/>
                </a:solidFill>
                <a:latin typeface="Arial Bold"/>
                <a:ea typeface="Arial Bold"/>
                <a:cs typeface="Arial Bold"/>
                <a:sym typeface="Arial Bold"/>
              </a:rPr>
              <a:t>OTC </a:t>
            </a:r>
            <a:r>
              <a:rPr lang="en-US" sz="3200" dirty="0" smtClean="0">
                <a:solidFill>
                  <a:schemeClr val="tx1"/>
                </a:solidFill>
                <a:latin typeface="Arial Bold"/>
                <a:ea typeface="Arial Bold"/>
                <a:cs typeface="Arial Bold"/>
                <a:sym typeface="Arial Bold"/>
              </a:rPr>
              <a:t/>
            </a:r>
            <a:br>
              <a:rPr lang="en-US" sz="3200" dirty="0" smtClean="0">
                <a:solidFill>
                  <a:schemeClr val="tx1"/>
                </a:solidFill>
                <a:latin typeface="Arial Bold"/>
                <a:ea typeface="Arial Bold"/>
                <a:cs typeface="Arial Bold"/>
                <a:sym typeface="Arial Bold"/>
              </a:rPr>
            </a:br>
            <a:r>
              <a:rPr sz="3200" dirty="0" smtClean="0">
                <a:solidFill>
                  <a:schemeClr val="tx1"/>
                </a:solidFill>
                <a:latin typeface="Arial Bold"/>
                <a:ea typeface="Arial Bold"/>
                <a:cs typeface="Arial Bold"/>
                <a:sym typeface="Arial Bold"/>
              </a:rPr>
              <a:t>medicines </a:t>
            </a:r>
            <a:r>
              <a:rPr sz="3200" dirty="0">
                <a:solidFill>
                  <a:schemeClr val="tx1"/>
                </a:solidFill>
                <a:latin typeface="Arial Bold"/>
                <a:ea typeface="Arial Bold"/>
                <a:cs typeface="Arial Bold"/>
                <a:sym typeface="Arial Bold"/>
              </a:rPr>
              <a:t>than any </a:t>
            </a:r>
            <a:r>
              <a:rPr sz="3200" dirty="0" smtClean="0">
                <a:solidFill>
                  <a:schemeClr val="tx1"/>
                </a:solidFill>
                <a:latin typeface="Arial Bold"/>
                <a:ea typeface="Arial Bold"/>
                <a:cs typeface="Arial Bold"/>
                <a:sym typeface="Arial Bold"/>
              </a:rPr>
              <a:t>other</a:t>
            </a:r>
            <a:r>
              <a:rPr lang="en-US" sz="3200" dirty="0" smtClean="0">
                <a:solidFill>
                  <a:schemeClr val="tx1"/>
                </a:solidFill>
                <a:latin typeface="Arial Bold"/>
                <a:ea typeface="Arial Bold"/>
                <a:cs typeface="Arial Bold"/>
                <a:sym typeface="Arial Bold"/>
              </a:rPr>
              <a:t> </a:t>
            </a:r>
            <a:r>
              <a:rPr sz="3200" dirty="0" smtClean="0">
                <a:solidFill>
                  <a:schemeClr val="tx1"/>
                </a:solidFill>
                <a:latin typeface="Arial Bold"/>
                <a:ea typeface="Arial Bold"/>
                <a:cs typeface="Arial Bold"/>
                <a:sym typeface="Arial Bold"/>
              </a:rPr>
              <a:t>age </a:t>
            </a:r>
            <a:r>
              <a:rPr sz="3200" dirty="0">
                <a:solidFill>
                  <a:schemeClr val="tx1"/>
                </a:solidFill>
                <a:latin typeface="Arial Bold"/>
                <a:ea typeface="Arial Bold"/>
                <a:cs typeface="Arial Bold"/>
                <a:sym typeface="Arial Bold"/>
              </a:rPr>
              <a:t>group</a:t>
            </a:r>
          </a:p>
        </p:txBody>
      </p:sp>
      <p:pic>
        <p:nvPicPr>
          <p:cNvPr id="73" name="image2.jpg" descr="http://col.stb.s-msn.com/i/F6/806AB586E4B57A471B5DE04C68A23F.jpg"/>
          <p:cNvPicPr/>
          <p:nvPr/>
        </p:nvPicPr>
        <p:blipFill>
          <a:blip r:embed="rId3">
            <a:extLst/>
          </a:blip>
          <a:stretch>
            <a:fillRect/>
          </a:stretch>
        </p:blipFill>
        <p:spPr>
          <a:xfrm>
            <a:off x="6411529" y="3184857"/>
            <a:ext cx="2465070" cy="2335530"/>
          </a:xfrm>
          <a:prstGeom prst="round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457200" y="274638"/>
            <a:ext cx="8219255" cy="1143001"/>
          </a:xfrm>
          <a:prstGeom prst="rect">
            <a:avLst/>
          </a:prstGeom>
        </p:spPr>
        <p:txBody>
          <a:bodyPr lIns="0" tIns="0" rIns="0" bIns="0">
            <a:normAutofit/>
          </a:bodyPr>
          <a:lstStyle>
            <a:lvl1pPr algn="ctr">
              <a:defRPr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4600" i="1" dirty="0">
                <a:solidFill>
                  <a:schemeClr val="tx1"/>
                </a:solidFill>
                <a:effectLst>
                  <a:outerShdw blurRad="38100" dist="38100" dir="2700000" rotWithShape="0">
                    <a:srgbClr val="000000"/>
                  </a:outerShdw>
                </a:effectLst>
              </a:rPr>
              <a:t>Question:</a:t>
            </a:r>
          </a:p>
        </p:txBody>
      </p:sp>
      <p:sp>
        <p:nvSpPr>
          <p:cNvPr id="161" name="Shape 161"/>
          <p:cNvSpPr>
            <a:spLocks noGrp="1"/>
          </p:cNvSpPr>
          <p:nvPr>
            <p:ph idx="1"/>
          </p:nvPr>
        </p:nvSpPr>
        <p:spPr>
          <a:xfrm>
            <a:off x="0" y="1960389"/>
            <a:ext cx="8923282" cy="4382995"/>
          </a:xfrm>
          <a:prstGeom prst="rect">
            <a:avLst/>
          </a:prstGeom>
        </p:spPr>
        <p:txBody>
          <a:bodyPr lIns="0" tIns="0" rIns="0" bIns="0">
            <a:normAutofit/>
          </a:bodyPr>
          <a:lstStyle>
            <a:lvl1pPr marL="382588" indent="-346076" algn="ctr">
              <a:buSzTx/>
              <a:buNone/>
            </a:lvl1pPr>
          </a:lstStyle>
          <a:p>
            <a:pPr lvl="0">
              <a:defRPr sz="1800">
                <a:solidFill>
                  <a:srgbClr val="000000"/>
                </a:solidFill>
              </a:defRPr>
            </a:pPr>
            <a:r>
              <a:rPr sz="4400" dirty="0">
                <a:solidFill>
                  <a:schemeClr val="tx1"/>
                </a:solidFill>
              </a:rPr>
              <a:t>Does anyone here have RIPAE</a:t>
            </a:r>
            <a:r>
              <a:rPr sz="4400" dirty="0" smtClean="0">
                <a:solidFill>
                  <a:schemeClr val="tx1"/>
                </a:solidFill>
              </a:rPr>
              <a:t>?</a:t>
            </a:r>
            <a:endParaRPr lang="en-US" sz="4400" dirty="0" smtClean="0">
              <a:solidFill>
                <a:schemeClr val="tx1"/>
              </a:solidFill>
            </a:endParaRPr>
          </a:p>
          <a:p>
            <a:pPr>
              <a:defRPr sz="1800">
                <a:solidFill>
                  <a:srgbClr val="000000"/>
                </a:solidFill>
              </a:defRPr>
            </a:pPr>
            <a:r>
              <a:rPr lang="en-US" sz="3200" dirty="0">
                <a:solidFill>
                  <a:schemeClr val="tx1"/>
                </a:solidFill>
              </a:rPr>
              <a:t>"</a:t>
            </a:r>
            <a:r>
              <a:rPr lang="en-US" sz="3200" b="1" i="1" dirty="0">
                <a:solidFill>
                  <a:schemeClr val="tx1"/>
                </a:solidFill>
              </a:rPr>
              <a:t>RI P</a:t>
            </a:r>
            <a:r>
              <a:rPr lang="en-US" sz="3200" i="1" dirty="0">
                <a:solidFill>
                  <a:schemeClr val="tx1"/>
                </a:solidFill>
              </a:rPr>
              <a:t>harmaceutical </a:t>
            </a:r>
            <a:r>
              <a:rPr lang="en-US" sz="3200" b="1" i="1" dirty="0">
                <a:solidFill>
                  <a:schemeClr val="tx1"/>
                </a:solidFill>
              </a:rPr>
              <a:t>A</a:t>
            </a:r>
            <a:r>
              <a:rPr lang="en-US" sz="3200" i="1" dirty="0">
                <a:solidFill>
                  <a:schemeClr val="tx1"/>
                </a:solidFill>
              </a:rPr>
              <a:t>ssistance to the </a:t>
            </a:r>
            <a:r>
              <a:rPr lang="en-US" sz="3200" b="1" i="1" dirty="0">
                <a:solidFill>
                  <a:schemeClr val="tx1"/>
                </a:solidFill>
              </a:rPr>
              <a:t>E</a:t>
            </a:r>
            <a:r>
              <a:rPr lang="en-US" sz="3200" i="1" dirty="0">
                <a:solidFill>
                  <a:schemeClr val="tx1"/>
                </a:solidFill>
              </a:rPr>
              <a:t>lderly</a:t>
            </a:r>
            <a:r>
              <a:rPr lang="en-US" sz="3200" dirty="0">
                <a:solidFill>
                  <a:schemeClr val="tx1"/>
                </a:solidFill>
              </a:rPr>
              <a:t>”</a:t>
            </a:r>
          </a:p>
          <a:p>
            <a:pPr lvl="0">
              <a:defRPr sz="1800">
                <a:solidFill>
                  <a:srgbClr val="000000"/>
                </a:solidFill>
              </a:defRPr>
            </a:pPr>
            <a:endParaRPr sz="4400" dirty="0">
              <a:solidFill>
                <a:schemeClr val="tx1"/>
              </a:solidFill>
            </a:endParaRPr>
          </a:p>
        </p:txBody>
      </p:sp>
      <p:pic>
        <p:nvPicPr>
          <p:cNvPr id="162" name="image13.png" descr="logo_ripae.gif"/>
          <p:cNvPicPr/>
          <p:nvPr/>
        </p:nvPicPr>
        <p:blipFill>
          <a:blip r:embed="rId3">
            <a:extLst/>
          </a:blip>
          <a:stretch>
            <a:fillRect/>
          </a:stretch>
        </p:blipFill>
        <p:spPr>
          <a:xfrm>
            <a:off x="2870423" y="4243634"/>
            <a:ext cx="3168352" cy="194975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idx="1"/>
          </p:nvPr>
        </p:nvSpPr>
        <p:spPr>
          <a:xfrm>
            <a:off x="380999" y="1371599"/>
            <a:ext cx="8259765" cy="5205663"/>
          </a:xfrm>
          <a:prstGeom prst="rect">
            <a:avLst/>
          </a:prstGeom>
        </p:spPr>
        <p:txBody>
          <a:bodyPr lIns="0" tIns="0" rIns="0" bIns="0">
            <a:normAutofit/>
          </a:bodyPr>
          <a:lstStyle/>
          <a:p>
            <a:pPr marL="414909" lvl="0" indent="-378762" defTabSz="905255">
              <a:defRPr sz="1800">
                <a:solidFill>
                  <a:srgbClr val="000000"/>
                </a:solidFill>
              </a:defRPr>
            </a:pPr>
            <a:r>
              <a:rPr sz="3600" dirty="0">
                <a:solidFill>
                  <a:schemeClr val="tx1"/>
                </a:solidFill>
              </a:rPr>
              <a:t>RIPAE</a:t>
            </a:r>
          </a:p>
          <a:p>
            <a:pPr marL="715089" lvl="1" indent="-270319" defTabSz="905255">
              <a:spcBef>
                <a:spcPts val="600"/>
              </a:spcBef>
              <a:defRPr sz="1800">
                <a:solidFill>
                  <a:srgbClr val="000000"/>
                </a:solidFill>
              </a:defRPr>
            </a:pPr>
            <a:r>
              <a:rPr sz="3200" dirty="0" smtClean="0">
                <a:solidFill>
                  <a:schemeClr val="tx1"/>
                </a:solidFill>
              </a:rPr>
              <a:t>State </a:t>
            </a:r>
            <a:r>
              <a:rPr sz="3200" dirty="0">
                <a:solidFill>
                  <a:schemeClr val="tx1"/>
                </a:solidFill>
              </a:rPr>
              <a:t>program which </a:t>
            </a:r>
            <a:r>
              <a:rPr sz="3200" dirty="0" smtClean="0">
                <a:solidFill>
                  <a:schemeClr val="tx1"/>
                </a:solidFill>
              </a:rPr>
              <a:t>help</a:t>
            </a:r>
            <a:r>
              <a:rPr lang="en-US" sz="3200" dirty="0" smtClean="0">
                <a:solidFill>
                  <a:schemeClr val="tx1"/>
                </a:solidFill>
              </a:rPr>
              <a:t>s older adults</a:t>
            </a:r>
            <a:r>
              <a:rPr sz="3200" dirty="0" smtClean="0">
                <a:solidFill>
                  <a:schemeClr val="tx1"/>
                </a:solidFill>
              </a:rPr>
              <a:t> </a:t>
            </a:r>
            <a:r>
              <a:rPr sz="3200" dirty="0">
                <a:solidFill>
                  <a:schemeClr val="tx1"/>
                </a:solidFill>
              </a:rPr>
              <a:t>pay for their medications</a:t>
            </a:r>
          </a:p>
          <a:p>
            <a:pPr marL="1019553" lvl="2" indent="-270319" defTabSz="905255">
              <a:spcBef>
                <a:spcPts val="600"/>
              </a:spcBef>
              <a:defRPr sz="1800">
                <a:solidFill>
                  <a:srgbClr val="000000"/>
                </a:solidFill>
              </a:defRPr>
            </a:pPr>
            <a:r>
              <a:rPr lang="en-US" sz="3200" i="1" dirty="0" smtClean="0">
                <a:solidFill>
                  <a:schemeClr val="tx1"/>
                </a:solidFill>
              </a:rPr>
              <a:t>Does not replace Medicare!</a:t>
            </a:r>
            <a:endParaRPr sz="3200" i="1" dirty="0">
              <a:solidFill>
                <a:schemeClr val="tx1"/>
              </a:solidFill>
            </a:endParaRPr>
          </a:p>
          <a:p>
            <a:pPr marL="1019553" lvl="2" indent="-270319" defTabSz="905255">
              <a:spcBef>
                <a:spcPts val="600"/>
              </a:spcBef>
              <a:defRPr sz="1800">
                <a:solidFill>
                  <a:srgbClr val="000000"/>
                </a:solidFill>
              </a:defRPr>
            </a:pPr>
            <a:r>
              <a:rPr sz="3200" dirty="0">
                <a:solidFill>
                  <a:schemeClr val="tx1"/>
                </a:solidFill>
                <a:latin typeface="Arial Bold"/>
                <a:ea typeface="Arial Bold"/>
                <a:cs typeface="Arial Bold"/>
                <a:sym typeface="Arial Bold"/>
              </a:rPr>
              <a:t>RIPAE is only be available for those enrolled in a Medicare part D plan</a:t>
            </a:r>
            <a:endParaRPr sz="3200" dirty="0">
              <a:solidFill>
                <a:schemeClr val="tx1"/>
              </a:solidFill>
            </a:endParaRPr>
          </a:p>
          <a:p>
            <a:pPr marL="715089" lvl="1" indent="-270319" defTabSz="905255">
              <a:spcBef>
                <a:spcPts val="600"/>
              </a:spcBef>
              <a:defRPr sz="1800">
                <a:solidFill>
                  <a:srgbClr val="000000"/>
                </a:solidFill>
              </a:defRPr>
            </a:pPr>
            <a:r>
              <a:rPr sz="3200" dirty="0">
                <a:solidFill>
                  <a:schemeClr val="tx1"/>
                </a:solidFill>
              </a:rPr>
              <a:t>Must send in copy of enrollment </a:t>
            </a:r>
          </a:p>
          <a:p>
            <a:pPr marL="270319" lvl="1" indent="174450" defTabSz="905255">
              <a:spcBef>
                <a:spcPts val="600"/>
              </a:spcBef>
              <a:buSzTx/>
              <a:buNone/>
              <a:defRPr sz="1800">
                <a:solidFill>
                  <a:srgbClr val="000000"/>
                </a:solidFill>
              </a:defRPr>
            </a:pPr>
            <a:r>
              <a:rPr sz="3200" dirty="0">
                <a:solidFill>
                  <a:schemeClr val="tx1"/>
                </a:solidFill>
              </a:rPr>
              <a:t>	letter or card</a:t>
            </a:r>
          </a:p>
        </p:txBody>
      </p:sp>
      <p:sp>
        <p:nvSpPr>
          <p:cNvPr id="165" name="Shape 165"/>
          <p:cNvSpPr/>
          <p:nvPr/>
        </p:nvSpPr>
        <p:spPr>
          <a:xfrm>
            <a:off x="457200" y="538361"/>
            <a:ext cx="8077200"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000" i="1">
                <a:solidFill>
                  <a:srgbClr val="33CC33"/>
                </a:solidFill>
                <a:effectLst>
                  <a:outerShdw blurRad="38100" dist="38100" dir="2700000" rotWithShape="0">
                    <a:srgbClr val="000000"/>
                  </a:outerShdw>
                </a:effectLst>
                <a:latin typeface="Franklin Gothic Book"/>
                <a:ea typeface="Franklin Gothic Book"/>
                <a:cs typeface="Franklin Gothic Book"/>
                <a:sym typeface="Franklin Gothic Book"/>
              </a:defRPr>
            </a:lvl1pPr>
          </a:lstStyle>
          <a:p>
            <a:pPr lvl="0">
              <a:defRPr sz="1800" i="0">
                <a:solidFill>
                  <a:srgbClr val="000000"/>
                </a:solidFill>
                <a:effectLst/>
              </a:defRPr>
            </a:pPr>
            <a:r>
              <a:rPr sz="4000" i="1" dirty="0" smtClean="0">
                <a:solidFill>
                  <a:schemeClr val="tx1"/>
                </a:solidFill>
                <a:effectLst>
                  <a:outerShdw blurRad="38100" dist="38100" dir="2700000" rotWithShape="0">
                    <a:srgbClr val="000000"/>
                  </a:outerShdw>
                </a:effectLst>
              </a:rPr>
              <a:t>Programs to Help With Drug Costs</a:t>
            </a:r>
            <a:endParaRPr sz="4000" i="1" dirty="0">
              <a:solidFill>
                <a:schemeClr val="tx1"/>
              </a:solidFill>
              <a:effectLst>
                <a:outerShdw blurRad="38100" dist="38100" dir="2700000" rotWithShape="0">
                  <a:srgbClr val="000000"/>
                </a:outerShdw>
              </a:effectLst>
            </a:endParaRPr>
          </a:p>
        </p:txBody>
      </p:sp>
      <p:pic>
        <p:nvPicPr>
          <p:cNvPr id="166" name="image14.png"/>
          <p:cNvPicPr/>
          <p:nvPr/>
        </p:nvPicPr>
        <p:blipFill>
          <a:blip r:embed="rId3">
            <a:extLst/>
          </a:blip>
          <a:stretch>
            <a:fillRect/>
          </a:stretch>
        </p:blipFill>
        <p:spPr>
          <a:xfrm>
            <a:off x="6264327" y="5287962"/>
            <a:ext cx="2000250" cy="15700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body" idx="4294967295"/>
          </p:nvPr>
        </p:nvSpPr>
        <p:spPr>
          <a:xfrm>
            <a:off x="0" y="1260475"/>
            <a:ext cx="8409482" cy="5397500"/>
          </a:xfrm>
          <a:prstGeom prst="rect">
            <a:avLst/>
          </a:prstGeom>
        </p:spPr>
        <p:txBody>
          <a:bodyPr lIns="0" tIns="0" rIns="0" bIns="0">
            <a:noAutofit/>
          </a:bodyPr>
          <a:lstStyle/>
          <a:p>
            <a:pPr marL="218440" lvl="0" indent="-218440" defTabSz="731520">
              <a:spcBef>
                <a:spcPts val="500"/>
              </a:spcBef>
              <a:defRPr sz="1800">
                <a:solidFill>
                  <a:srgbClr val="000000"/>
                </a:solidFill>
              </a:defRPr>
            </a:pPr>
            <a:r>
              <a:rPr sz="3600" dirty="0">
                <a:solidFill>
                  <a:schemeClr val="tx1"/>
                </a:solidFill>
              </a:rPr>
              <a:t> RIPAE</a:t>
            </a:r>
          </a:p>
          <a:p>
            <a:pPr marL="511810" lvl="1" indent="-196850" defTabSz="731520">
              <a:spcBef>
                <a:spcPts val="400"/>
              </a:spcBef>
              <a:defRPr sz="1800">
                <a:solidFill>
                  <a:srgbClr val="000000"/>
                </a:solidFill>
              </a:defRPr>
            </a:pPr>
            <a:r>
              <a:rPr sz="3200" dirty="0">
                <a:solidFill>
                  <a:schemeClr val="tx1"/>
                </a:solidFill>
              </a:rPr>
              <a:t>Provides </a:t>
            </a:r>
            <a:r>
              <a:rPr sz="3200" b="1" dirty="0">
                <a:solidFill>
                  <a:schemeClr val="tx1"/>
                </a:solidFill>
              </a:rPr>
              <a:t>extra benefit </a:t>
            </a:r>
            <a:r>
              <a:rPr sz="3200" dirty="0">
                <a:solidFill>
                  <a:schemeClr val="tx1"/>
                </a:solidFill>
              </a:rPr>
              <a:t>for those who don’t qualify for Extra Help from Medicare</a:t>
            </a:r>
          </a:p>
          <a:p>
            <a:pPr marL="511810" lvl="1" indent="-196850" defTabSz="731520">
              <a:spcBef>
                <a:spcPts val="400"/>
              </a:spcBef>
              <a:defRPr sz="1800">
                <a:solidFill>
                  <a:srgbClr val="000000"/>
                </a:solidFill>
              </a:defRPr>
            </a:pPr>
            <a:r>
              <a:rPr sz="3200" u="sng" dirty="0">
                <a:solidFill>
                  <a:schemeClr val="tx1"/>
                </a:solidFill>
              </a:rPr>
              <a:t>Only covers generic </a:t>
            </a:r>
            <a:r>
              <a:rPr sz="3200" u="sng" dirty="0" smtClean="0">
                <a:solidFill>
                  <a:schemeClr val="tx1"/>
                </a:solidFill>
              </a:rPr>
              <a:t>drugs</a:t>
            </a:r>
            <a:r>
              <a:rPr lang="en-US" sz="3200" u="sng" dirty="0" smtClean="0">
                <a:solidFill>
                  <a:schemeClr val="tx1"/>
                </a:solidFill>
              </a:rPr>
              <a:t>!</a:t>
            </a:r>
            <a:endParaRPr sz="3200" u="sng" dirty="0">
              <a:solidFill>
                <a:schemeClr val="tx1"/>
              </a:solidFill>
            </a:endParaRPr>
          </a:p>
          <a:p>
            <a:pPr marL="737870" lvl="2" indent="-196850" defTabSz="731520">
              <a:spcBef>
                <a:spcPts val="400"/>
              </a:spcBef>
              <a:buClr>
                <a:srgbClr val="CCAF0A"/>
              </a:buClr>
              <a:buFont typeface="Arial"/>
              <a:defRPr sz="1800">
                <a:solidFill>
                  <a:srgbClr val="000000"/>
                </a:solidFill>
              </a:defRPr>
            </a:pPr>
            <a:r>
              <a:rPr lang="en-US" sz="2800" dirty="0" smtClean="0">
                <a:solidFill>
                  <a:schemeClr val="tx1"/>
                </a:solidFill>
              </a:rPr>
              <a:t>Un</a:t>
            </a:r>
            <a:r>
              <a:rPr sz="2800" dirty="0" smtClean="0">
                <a:solidFill>
                  <a:schemeClr val="tx1"/>
                </a:solidFill>
              </a:rPr>
              <a:t>less </a:t>
            </a:r>
            <a:r>
              <a:rPr sz="2800" dirty="0">
                <a:solidFill>
                  <a:schemeClr val="tx1"/>
                </a:solidFill>
              </a:rPr>
              <a:t>no generic available </a:t>
            </a:r>
            <a:r>
              <a:rPr sz="2800" dirty="0" smtClean="0">
                <a:solidFill>
                  <a:schemeClr val="tx1"/>
                </a:solidFill>
              </a:rPr>
              <a:t>or </a:t>
            </a:r>
            <a:r>
              <a:rPr sz="2800" dirty="0">
                <a:solidFill>
                  <a:schemeClr val="tx1"/>
                </a:solidFill>
              </a:rPr>
              <a:t>doctor specifies brand</a:t>
            </a:r>
          </a:p>
          <a:p>
            <a:pPr marL="511810" lvl="1" indent="-196850" defTabSz="731520">
              <a:spcBef>
                <a:spcPts val="400"/>
              </a:spcBef>
              <a:defRPr sz="1800">
                <a:solidFill>
                  <a:srgbClr val="000000"/>
                </a:solidFill>
              </a:defRPr>
            </a:pPr>
            <a:r>
              <a:rPr sz="3200" dirty="0" smtClean="0">
                <a:solidFill>
                  <a:schemeClr val="tx1"/>
                </a:solidFill>
              </a:rPr>
              <a:t>Appli</a:t>
            </a:r>
            <a:r>
              <a:rPr lang="en-US" sz="3200" dirty="0" smtClean="0">
                <a:solidFill>
                  <a:schemeClr val="tx1"/>
                </a:solidFill>
              </a:rPr>
              <a:t>es</a:t>
            </a:r>
            <a:r>
              <a:rPr sz="3200" dirty="0" smtClean="0">
                <a:solidFill>
                  <a:schemeClr val="tx1"/>
                </a:solidFill>
              </a:rPr>
              <a:t> </a:t>
            </a:r>
            <a:r>
              <a:rPr sz="3200" dirty="0">
                <a:solidFill>
                  <a:schemeClr val="tx1"/>
                </a:solidFill>
              </a:rPr>
              <a:t>to all expenses that </a:t>
            </a:r>
            <a:r>
              <a:rPr lang="en-US" sz="3200" dirty="0" smtClean="0">
                <a:solidFill>
                  <a:schemeClr val="tx1"/>
                </a:solidFill>
              </a:rPr>
              <a:t/>
            </a:r>
            <a:br>
              <a:rPr lang="en-US" sz="3200" dirty="0" smtClean="0">
                <a:solidFill>
                  <a:schemeClr val="tx1"/>
                </a:solidFill>
              </a:rPr>
            </a:br>
            <a:r>
              <a:rPr sz="3200" dirty="0" smtClean="0">
                <a:solidFill>
                  <a:schemeClr val="tx1"/>
                </a:solidFill>
              </a:rPr>
              <a:t>person </a:t>
            </a:r>
            <a:r>
              <a:rPr sz="3200" dirty="0">
                <a:solidFill>
                  <a:schemeClr val="tx1"/>
                </a:solidFill>
              </a:rPr>
              <a:t>is 100% responsible </a:t>
            </a:r>
            <a:r>
              <a:rPr sz="3200" dirty="0" smtClean="0">
                <a:solidFill>
                  <a:schemeClr val="tx1"/>
                </a:solidFill>
              </a:rPr>
              <a:t>for</a:t>
            </a:r>
          </a:p>
          <a:p>
            <a:pPr marL="731520" lvl="2" indent="-196850" defTabSz="731520">
              <a:spcBef>
                <a:spcPts val="400"/>
              </a:spcBef>
              <a:buClr>
                <a:srgbClr val="CCAF0A"/>
              </a:buClr>
              <a:buFont typeface="Arial"/>
              <a:defRPr sz="1800">
                <a:solidFill>
                  <a:srgbClr val="000000"/>
                </a:solidFill>
              </a:defRPr>
            </a:pPr>
            <a:r>
              <a:rPr sz="2800" dirty="0" smtClean="0">
                <a:solidFill>
                  <a:schemeClr val="tx1"/>
                </a:solidFill>
              </a:rPr>
              <a:t>Deductible</a:t>
            </a:r>
          </a:p>
          <a:p>
            <a:pPr marL="731520" lvl="2" indent="-196850" defTabSz="731520">
              <a:spcBef>
                <a:spcPts val="400"/>
              </a:spcBef>
              <a:buClr>
                <a:srgbClr val="CCAF0A"/>
              </a:buClr>
              <a:buFont typeface="Arial"/>
              <a:defRPr sz="1800">
                <a:solidFill>
                  <a:srgbClr val="000000"/>
                </a:solidFill>
              </a:defRPr>
            </a:pPr>
            <a:r>
              <a:rPr sz="2800" dirty="0" smtClean="0">
                <a:solidFill>
                  <a:schemeClr val="tx1"/>
                </a:solidFill>
              </a:rPr>
              <a:t>Coverage </a:t>
            </a:r>
            <a:r>
              <a:rPr sz="2800" dirty="0">
                <a:solidFill>
                  <a:schemeClr val="tx1"/>
                </a:solidFill>
              </a:rPr>
              <a:t>gap (“Donut Hole”)</a:t>
            </a:r>
          </a:p>
          <a:p>
            <a:pPr marL="731520" lvl="2" indent="-196850" defTabSz="731520">
              <a:spcBef>
                <a:spcPts val="400"/>
              </a:spcBef>
              <a:buClr>
                <a:srgbClr val="CCAF0A"/>
              </a:buClr>
              <a:buFont typeface="Arial"/>
              <a:defRPr sz="1800">
                <a:solidFill>
                  <a:srgbClr val="000000"/>
                </a:solidFill>
              </a:defRPr>
            </a:pPr>
            <a:r>
              <a:rPr lang="en-US" sz="2800" dirty="0" smtClean="0">
                <a:solidFill>
                  <a:schemeClr val="tx1"/>
                </a:solidFill>
              </a:rPr>
              <a:t>Certain dr</a:t>
            </a:r>
            <a:r>
              <a:rPr sz="2800" dirty="0" smtClean="0">
                <a:solidFill>
                  <a:schemeClr val="tx1"/>
                </a:solidFill>
              </a:rPr>
              <a:t>ugs </a:t>
            </a:r>
            <a:r>
              <a:rPr sz="2800" dirty="0">
                <a:solidFill>
                  <a:schemeClr val="tx1"/>
                </a:solidFill>
              </a:rPr>
              <a:t>not covered under your Part D Plan</a:t>
            </a:r>
          </a:p>
          <a:p>
            <a:pPr marL="1023619" lvl="3" indent="-189230" defTabSz="731520">
              <a:spcBef>
                <a:spcPts val="300"/>
              </a:spcBef>
              <a:buClr>
                <a:srgbClr val="8D89A4"/>
              </a:buClr>
              <a:defRPr sz="1800">
                <a:solidFill>
                  <a:srgbClr val="000000"/>
                </a:solidFill>
              </a:defRPr>
            </a:pPr>
            <a:r>
              <a:rPr sz="2400" b="1" i="1" dirty="0" smtClean="0">
                <a:solidFill>
                  <a:schemeClr val="tx1"/>
                </a:solidFill>
              </a:rPr>
              <a:t>Visit </a:t>
            </a:r>
            <a:r>
              <a:rPr sz="2400" b="1" i="1" dirty="0">
                <a:solidFill>
                  <a:schemeClr val="tx1"/>
                </a:solidFill>
              </a:rPr>
              <a:t>RIPAE for a list of covered meds</a:t>
            </a:r>
          </a:p>
        </p:txBody>
      </p:sp>
      <p:pic>
        <p:nvPicPr>
          <p:cNvPr id="171" name="image13.png" descr="logo_ripae.gif"/>
          <p:cNvPicPr/>
          <p:nvPr/>
        </p:nvPicPr>
        <p:blipFill>
          <a:blip r:embed="rId2">
            <a:extLst/>
          </a:blip>
          <a:stretch>
            <a:fillRect/>
          </a:stretch>
        </p:blipFill>
        <p:spPr>
          <a:xfrm>
            <a:off x="6273549" y="4139078"/>
            <a:ext cx="1981201" cy="1219201"/>
          </a:xfrm>
          <a:prstGeom prst="rect">
            <a:avLst/>
          </a:prstGeom>
          <a:ln w="12700">
            <a:miter lim="400000"/>
          </a:ln>
        </p:spPr>
      </p:pic>
      <p:sp>
        <p:nvSpPr>
          <p:cNvPr id="172" name="Shape 172"/>
          <p:cNvSpPr/>
          <p:nvPr/>
        </p:nvSpPr>
        <p:spPr>
          <a:xfrm>
            <a:off x="457200" y="538361"/>
            <a:ext cx="8077200"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000" i="1">
                <a:solidFill>
                  <a:srgbClr val="33CC33"/>
                </a:solidFill>
                <a:effectLst>
                  <a:outerShdw blurRad="38100" dist="38100" dir="2700000" rotWithShape="0">
                    <a:srgbClr val="000000"/>
                  </a:outerShdw>
                </a:effectLst>
                <a:latin typeface="Franklin Gothic Book"/>
                <a:ea typeface="Franklin Gothic Book"/>
                <a:cs typeface="Franklin Gothic Book"/>
                <a:sym typeface="Franklin Gothic Book"/>
              </a:defRPr>
            </a:lvl1pPr>
          </a:lstStyle>
          <a:p>
            <a:pPr lvl="0">
              <a:defRPr sz="1800" i="0">
                <a:solidFill>
                  <a:srgbClr val="000000"/>
                </a:solidFill>
                <a:effectLst/>
              </a:defRPr>
            </a:pPr>
            <a:r>
              <a:rPr sz="4000" i="1" dirty="0">
                <a:solidFill>
                  <a:schemeClr val="tx1"/>
                </a:solidFill>
                <a:effectLst>
                  <a:outerShdw blurRad="38100" dist="38100" dir="2700000" rotWithShape="0">
                    <a:srgbClr val="000000"/>
                  </a:outerShdw>
                </a:effectLst>
              </a:rPr>
              <a:t>Programs to Help With Drug Costs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idx="1"/>
          </p:nvPr>
        </p:nvSpPr>
        <p:spPr>
          <a:xfrm>
            <a:off x="104931" y="1340767"/>
            <a:ext cx="8429469" cy="4785397"/>
          </a:xfrm>
          <a:prstGeom prst="rect">
            <a:avLst/>
          </a:prstGeom>
        </p:spPr>
        <p:txBody>
          <a:bodyPr lIns="0" tIns="0" rIns="0" bIns="0">
            <a:normAutofit/>
          </a:bodyPr>
          <a:lstStyle/>
          <a:p>
            <a:pPr marL="236643" lvl="0" indent="-236643">
              <a:spcBef>
                <a:spcPts val="600"/>
              </a:spcBef>
              <a:defRPr sz="1800">
                <a:solidFill>
                  <a:srgbClr val="000000"/>
                </a:solidFill>
              </a:defRPr>
            </a:pPr>
            <a:r>
              <a:rPr sz="2800" dirty="0">
                <a:solidFill>
                  <a:schemeClr val="tx1"/>
                </a:solidFill>
              </a:rPr>
              <a:t>RIPAE</a:t>
            </a:r>
          </a:p>
          <a:p>
            <a:pPr marL="236643" lvl="0" indent="-236643">
              <a:spcBef>
                <a:spcPts val="600"/>
              </a:spcBef>
              <a:defRPr sz="1800">
                <a:solidFill>
                  <a:srgbClr val="000000"/>
                </a:solidFill>
              </a:defRPr>
            </a:pPr>
            <a:r>
              <a:rPr sz="2800" dirty="0">
                <a:solidFill>
                  <a:schemeClr val="tx1"/>
                </a:solidFill>
              </a:rPr>
              <a:t>To be eligible must be:</a:t>
            </a:r>
          </a:p>
          <a:p>
            <a:pPr marL="620835" lvl="1" indent="-227135">
              <a:spcBef>
                <a:spcPts val="500"/>
              </a:spcBef>
              <a:defRPr sz="1800">
                <a:solidFill>
                  <a:srgbClr val="000000"/>
                </a:solidFill>
              </a:defRPr>
            </a:pPr>
            <a:r>
              <a:rPr sz="2800" dirty="0">
                <a:solidFill>
                  <a:schemeClr val="tx1"/>
                </a:solidFill>
              </a:rPr>
              <a:t>Over 65 years, or aged 55-64 receiving disability (SSI)</a:t>
            </a:r>
          </a:p>
          <a:p>
            <a:pPr marL="620835" lvl="1" indent="-227135">
              <a:spcBef>
                <a:spcPts val="500"/>
              </a:spcBef>
              <a:defRPr sz="1800">
                <a:solidFill>
                  <a:srgbClr val="000000"/>
                </a:solidFill>
              </a:defRPr>
            </a:pPr>
            <a:r>
              <a:rPr sz="2800" dirty="0">
                <a:solidFill>
                  <a:schemeClr val="tx1"/>
                </a:solidFill>
              </a:rPr>
              <a:t>Coverage level based on income</a:t>
            </a:r>
          </a:p>
        </p:txBody>
      </p:sp>
      <p:sp>
        <p:nvSpPr>
          <p:cNvPr id="175" name="Shape 175"/>
          <p:cNvSpPr/>
          <p:nvPr/>
        </p:nvSpPr>
        <p:spPr>
          <a:xfrm>
            <a:off x="457200" y="538361"/>
            <a:ext cx="8077200"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000" i="1">
                <a:solidFill>
                  <a:srgbClr val="33CC33"/>
                </a:solidFill>
                <a:effectLst>
                  <a:outerShdw blurRad="38100" dist="38100" dir="2700000" rotWithShape="0">
                    <a:srgbClr val="000000"/>
                  </a:outerShdw>
                </a:effectLst>
                <a:latin typeface="Franklin Gothic Book"/>
                <a:ea typeface="Franklin Gothic Book"/>
                <a:cs typeface="Franklin Gothic Book"/>
                <a:sym typeface="Franklin Gothic Book"/>
              </a:defRPr>
            </a:lvl1pPr>
          </a:lstStyle>
          <a:p>
            <a:pPr lvl="0">
              <a:defRPr sz="1800" i="0">
                <a:solidFill>
                  <a:srgbClr val="000000"/>
                </a:solidFill>
                <a:effectLst/>
              </a:defRPr>
            </a:pPr>
            <a:r>
              <a:rPr sz="4000" i="1" dirty="0">
                <a:solidFill>
                  <a:schemeClr val="tx1"/>
                </a:solidFill>
                <a:effectLst>
                  <a:outerShdw blurRad="38100" dist="38100" dir="2700000" rotWithShape="0">
                    <a:srgbClr val="000000"/>
                  </a:outerShdw>
                </a:effectLst>
              </a:rPr>
              <a:t>Programs to Help With Drug Costs</a:t>
            </a:r>
          </a:p>
        </p:txBody>
      </p:sp>
      <p:pic>
        <p:nvPicPr>
          <p:cNvPr id="176" name="image15.png"/>
          <p:cNvPicPr/>
          <p:nvPr/>
        </p:nvPicPr>
        <p:blipFill>
          <a:blip r:embed="rId3">
            <a:extLst/>
          </a:blip>
          <a:stretch>
            <a:fillRect/>
          </a:stretch>
        </p:blipFill>
        <p:spPr>
          <a:xfrm>
            <a:off x="533400" y="5638800"/>
            <a:ext cx="8077200" cy="1062038"/>
          </a:xfrm>
          <a:prstGeom prst="rect">
            <a:avLst/>
          </a:prstGeom>
          <a:ln w="12700">
            <a:miter lim="400000"/>
          </a:ln>
        </p:spPr>
      </p:pic>
      <p:pic>
        <p:nvPicPr>
          <p:cNvPr id="177" name="image16.png"/>
          <p:cNvPicPr/>
          <p:nvPr/>
        </p:nvPicPr>
        <p:blipFill>
          <a:blip r:embed="rId4">
            <a:extLst/>
          </a:blip>
          <a:stretch>
            <a:fillRect/>
          </a:stretch>
        </p:blipFill>
        <p:spPr>
          <a:xfrm>
            <a:off x="533400" y="3429000"/>
            <a:ext cx="8077200" cy="2209800"/>
          </a:xfrm>
          <a:prstGeom prst="rect">
            <a:avLst/>
          </a:prstGeom>
          <a:ln w="12700">
            <a:miter lim="400000"/>
          </a:ln>
        </p:spPr>
      </p:pic>
      <p:sp>
        <p:nvSpPr>
          <p:cNvPr id="2" name="TextBox 1"/>
          <p:cNvSpPr txBox="1"/>
          <p:nvPr/>
        </p:nvSpPr>
        <p:spPr>
          <a:xfrm>
            <a:off x="1475874" y="4315326"/>
            <a:ext cx="1491915" cy="338552"/>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a:t>$0 to $22,432</a:t>
            </a:r>
            <a:endParaRPr kumimoji="0" lang="en-US" sz="1600" b="0" i="0" u="none" strike="noStrike" cap="none" spc="0" normalizeH="0" baseline="0" dirty="0">
              <a:ln>
                <a:noFill/>
              </a:ln>
              <a:solidFill>
                <a:srgbClr val="000000"/>
              </a:solidFill>
              <a:effectLst/>
              <a:uFillTx/>
              <a:latin typeface="Arial"/>
              <a:ea typeface="Arial"/>
              <a:cs typeface="Arial"/>
              <a:sym typeface="Arial"/>
            </a:endParaRPr>
          </a:p>
        </p:txBody>
      </p:sp>
      <p:sp>
        <p:nvSpPr>
          <p:cNvPr id="7" name="TextBox 6"/>
          <p:cNvSpPr txBox="1"/>
          <p:nvPr/>
        </p:nvSpPr>
        <p:spPr>
          <a:xfrm>
            <a:off x="1475873" y="5201652"/>
            <a:ext cx="1957138" cy="338552"/>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a:t>$28,159 to $</a:t>
            </a:r>
            <a:r>
              <a:rPr lang="en-US" sz="1600" dirty="0" smtClean="0"/>
              <a:t>49,372</a:t>
            </a:r>
            <a:endParaRPr kumimoji="0" lang="en-US" sz="1600" b="0" i="0" u="none" strike="noStrike" cap="none" spc="0" normalizeH="0" baseline="0" dirty="0">
              <a:ln>
                <a:noFill/>
              </a:ln>
              <a:solidFill>
                <a:srgbClr val="000000"/>
              </a:solidFill>
              <a:effectLst/>
              <a:uFillTx/>
              <a:latin typeface="Arial"/>
              <a:ea typeface="Arial"/>
              <a:cs typeface="Arial"/>
              <a:sym typeface="Arial"/>
            </a:endParaRPr>
          </a:p>
        </p:txBody>
      </p:sp>
      <p:sp>
        <p:nvSpPr>
          <p:cNvPr id="8" name="TextBox 7"/>
          <p:cNvSpPr txBox="1"/>
          <p:nvPr/>
        </p:nvSpPr>
        <p:spPr>
          <a:xfrm>
            <a:off x="3745830" y="4315326"/>
            <a:ext cx="1957138" cy="338552"/>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a:t>$0 to $28,042</a:t>
            </a:r>
            <a:endParaRPr kumimoji="0" lang="en-US" sz="1600" b="0" i="0" u="none" strike="noStrike" cap="none" spc="0" normalizeH="0" baseline="0" dirty="0">
              <a:ln>
                <a:noFill/>
              </a:ln>
              <a:solidFill>
                <a:srgbClr val="000000"/>
              </a:solidFill>
              <a:effectLst/>
              <a:uFillTx/>
              <a:latin typeface="Arial"/>
              <a:ea typeface="Arial"/>
              <a:cs typeface="Arial"/>
              <a:sym typeface="Arial"/>
            </a:endParaRPr>
          </a:p>
        </p:txBody>
      </p:sp>
      <p:sp>
        <p:nvSpPr>
          <p:cNvPr id="9" name="TextBox 8"/>
          <p:cNvSpPr txBox="1"/>
          <p:nvPr/>
        </p:nvSpPr>
        <p:spPr>
          <a:xfrm>
            <a:off x="3745830" y="5217694"/>
            <a:ext cx="1957138" cy="338552"/>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a:t>$34,623 to $56,320</a:t>
            </a:r>
            <a:endParaRPr kumimoji="0" lang="en-US" sz="1600" b="0" i="0" u="none" strike="noStrike" cap="none" spc="0" normalizeH="0" baseline="0" dirty="0">
              <a:ln>
                <a:noFill/>
              </a:ln>
              <a:solidFill>
                <a:srgbClr val="000000"/>
              </a:solidFill>
              <a:effectLst/>
              <a:uFillTx/>
              <a:latin typeface="Arial"/>
              <a:ea typeface="Arial"/>
              <a:cs typeface="Arial"/>
              <a:sym typeface="Arial"/>
            </a:endParaRPr>
          </a:p>
        </p:txBody>
      </p:sp>
      <p:sp>
        <p:nvSpPr>
          <p:cNvPr id="11" name="TextBox 10"/>
          <p:cNvSpPr txBox="1"/>
          <p:nvPr/>
        </p:nvSpPr>
        <p:spPr>
          <a:xfrm>
            <a:off x="1475873" y="4755896"/>
            <a:ext cx="2109537" cy="338552"/>
          </a:xfrm>
          <a:prstGeom prst="rect">
            <a:avLst/>
          </a:prstGeom>
          <a:solidFill>
            <a:srgbClr val="FF993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a:t>$22,432 to $28,159</a:t>
            </a:r>
            <a:endParaRPr kumimoji="0" lang="en-US" sz="1600" b="0" i="0" u="none" strike="noStrike" cap="none" spc="0" normalizeH="0" baseline="0" dirty="0">
              <a:ln>
                <a:noFill/>
              </a:ln>
              <a:solidFill>
                <a:srgbClr val="000000"/>
              </a:solidFill>
              <a:effectLst/>
              <a:uFillTx/>
              <a:latin typeface="Arial"/>
              <a:ea typeface="Arial"/>
              <a:cs typeface="Arial"/>
              <a:sym typeface="Arial"/>
            </a:endParaRPr>
          </a:p>
        </p:txBody>
      </p:sp>
      <p:sp>
        <p:nvSpPr>
          <p:cNvPr id="12" name="TextBox 11"/>
          <p:cNvSpPr txBox="1"/>
          <p:nvPr/>
        </p:nvSpPr>
        <p:spPr>
          <a:xfrm>
            <a:off x="3737810" y="4752474"/>
            <a:ext cx="1957138" cy="338552"/>
          </a:xfrm>
          <a:prstGeom prst="rect">
            <a:avLst/>
          </a:prstGeom>
          <a:solidFill>
            <a:srgbClr val="FF993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a:t>$27,574 to $35,211</a:t>
            </a:r>
            <a:endParaRPr kumimoji="0" lang="en-US" sz="1600" b="0" i="0" u="none" strike="noStrike" cap="none" spc="0" normalizeH="0" baseline="0" dirty="0">
              <a:ln>
                <a:noFill/>
              </a:ln>
              <a:solidFill>
                <a:srgbClr val="000000"/>
              </a:solidFill>
              <a:effectLst/>
              <a:uFillTx/>
              <a:latin typeface="Arial"/>
              <a:ea typeface="Arial"/>
              <a:cs typeface="Arial"/>
              <a:sym typeface="Arial"/>
            </a:endParaRPr>
          </a:p>
        </p:txBody>
      </p:sp>
      <p:sp>
        <p:nvSpPr>
          <p:cNvPr id="16" name="TextBox 15"/>
          <p:cNvSpPr txBox="1"/>
          <p:nvPr/>
        </p:nvSpPr>
        <p:spPr>
          <a:xfrm>
            <a:off x="1291387" y="6346161"/>
            <a:ext cx="4066675" cy="338552"/>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a:t>$0 to $48,547 </a:t>
            </a:r>
            <a:r>
              <a:rPr lang="en-US" sz="1600" dirty="0" smtClean="0"/>
              <a:t>                  $</a:t>
            </a:r>
            <a:r>
              <a:rPr lang="en-US" sz="1600" dirty="0"/>
              <a:t>0 to $56,320</a:t>
            </a:r>
            <a:endParaRPr kumimoji="0" lang="en-US" sz="1600" b="0"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idx="1"/>
          </p:nvPr>
        </p:nvSpPr>
        <p:spPr>
          <a:xfrm>
            <a:off x="457200" y="1600200"/>
            <a:ext cx="8077200" cy="4521200"/>
          </a:xfrm>
          <a:prstGeom prst="rect">
            <a:avLst/>
          </a:prstGeom>
        </p:spPr>
        <p:txBody>
          <a:bodyPr lIns="0" tIns="0" rIns="0" bIns="0">
            <a:noAutofit/>
          </a:bodyPr>
          <a:lstStyle/>
          <a:p>
            <a:pPr lvl="0">
              <a:defRPr sz="1800">
                <a:solidFill>
                  <a:srgbClr val="000000"/>
                </a:solidFill>
              </a:defRPr>
            </a:pPr>
            <a:r>
              <a:rPr sz="3600" dirty="0" err="1">
                <a:solidFill>
                  <a:schemeClr val="tx1"/>
                </a:solidFill>
              </a:rPr>
              <a:t>Medigap</a:t>
            </a:r>
            <a:r>
              <a:rPr sz="3600" dirty="0">
                <a:solidFill>
                  <a:schemeClr val="tx1"/>
                </a:solidFill>
              </a:rPr>
              <a:t> Plans</a:t>
            </a:r>
          </a:p>
          <a:p>
            <a:pPr marL="722312" lvl="1" indent="-273050">
              <a:spcBef>
                <a:spcPts val="600"/>
              </a:spcBef>
              <a:defRPr sz="1800">
                <a:solidFill>
                  <a:srgbClr val="000000"/>
                </a:solidFill>
              </a:defRPr>
            </a:pPr>
            <a:r>
              <a:rPr sz="3200">
                <a:solidFill>
                  <a:schemeClr val="tx1"/>
                </a:solidFill>
              </a:rPr>
              <a:t>Supplemental </a:t>
            </a:r>
            <a:r>
              <a:rPr sz="3200" smtClean="0">
                <a:solidFill>
                  <a:schemeClr val="tx1"/>
                </a:solidFill>
              </a:rPr>
              <a:t>coverage </a:t>
            </a:r>
            <a:r>
              <a:rPr sz="3200" dirty="0">
                <a:solidFill>
                  <a:schemeClr val="tx1"/>
                </a:solidFill>
              </a:rPr>
              <a:t>insurance that you can </a:t>
            </a:r>
            <a:r>
              <a:rPr sz="3200" dirty="0" smtClean="0">
                <a:solidFill>
                  <a:schemeClr val="tx1"/>
                </a:solidFill>
              </a:rPr>
              <a:t>purchase</a:t>
            </a:r>
            <a:endParaRPr lang="en-US" sz="3200" dirty="0" smtClean="0">
              <a:solidFill>
                <a:schemeClr val="tx1"/>
              </a:solidFill>
            </a:endParaRPr>
          </a:p>
          <a:p>
            <a:pPr marL="1088072" lvl="2" indent="-273050">
              <a:spcBef>
                <a:spcPts val="600"/>
              </a:spcBef>
              <a:defRPr sz="1800">
                <a:solidFill>
                  <a:srgbClr val="000000"/>
                </a:solidFill>
              </a:defRPr>
            </a:pPr>
            <a:r>
              <a:rPr lang="en-US" sz="3000" dirty="0" smtClean="0"/>
              <a:t>Reduces copays from parts A &amp; B</a:t>
            </a:r>
          </a:p>
          <a:p>
            <a:pPr marL="1088072" lvl="2" indent="-273050">
              <a:spcBef>
                <a:spcPts val="600"/>
              </a:spcBef>
              <a:defRPr sz="1800">
                <a:solidFill>
                  <a:srgbClr val="000000"/>
                </a:solidFill>
              </a:defRPr>
            </a:pPr>
            <a:r>
              <a:rPr lang="en-US" sz="3000" dirty="0" smtClean="0">
                <a:solidFill>
                  <a:schemeClr val="tx1"/>
                </a:solidFill>
              </a:rPr>
              <a:t>Not prescriptions</a:t>
            </a:r>
            <a:endParaRPr sz="3000" dirty="0">
              <a:solidFill>
                <a:schemeClr val="tx1"/>
              </a:solidFill>
            </a:endParaRPr>
          </a:p>
          <a:p>
            <a:pPr marL="722312" lvl="1" indent="-273050">
              <a:spcBef>
                <a:spcPts val="600"/>
              </a:spcBef>
              <a:defRPr sz="1800">
                <a:solidFill>
                  <a:srgbClr val="000000"/>
                </a:solidFill>
              </a:defRPr>
            </a:pPr>
            <a:r>
              <a:rPr sz="3200" dirty="0">
                <a:solidFill>
                  <a:schemeClr val="tx1"/>
                </a:solidFill>
              </a:rPr>
              <a:t>Offered by many </a:t>
            </a:r>
            <a:r>
              <a:rPr sz="3200" dirty="0" smtClean="0">
                <a:solidFill>
                  <a:schemeClr val="tx1"/>
                </a:solidFill>
              </a:rPr>
              <a:t>organization</a:t>
            </a:r>
            <a:r>
              <a:rPr lang="en-US" sz="3200" dirty="0" smtClean="0">
                <a:solidFill>
                  <a:schemeClr val="tx1"/>
                </a:solidFill>
              </a:rPr>
              <a:t>s</a:t>
            </a:r>
          </a:p>
          <a:p>
            <a:pPr marL="1026776" lvl="2" indent="-273050">
              <a:spcBef>
                <a:spcPts val="600"/>
              </a:spcBef>
              <a:defRPr sz="1800">
                <a:solidFill>
                  <a:srgbClr val="000000"/>
                </a:solidFill>
              </a:defRPr>
            </a:pPr>
            <a:r>
              <a:rPr lang="en-US" sz="3200" dirty="0" smtClean="0">
                <a:solidFill>
                  <a:schemeClr val="tx1"/>
                </a:solidFill>
              </a:rPr>
              <a:t>M</a:t>
            </a:r>
            <a:r>
              <a:rPr sz="3200" dirty="0" smtClean="0">
                <a:solidFill>
                  <a:schemeClr val="tx1"/>
                </a:solidFill>
              </a:rPr>
              <a:t>ost </a:t>
            </a:r>
            <a:r>
              <a:rPr sz="3200" dirty="0">
                <a:solidFill>
                  <a:schemeClr val="tx1"/>
                </a:solidFill>
              </a:rPr>
              <a:t>popular is AARP</a:t>
            </a:r>
          </a:p>
          <a:p>
            <a:pPr marL="722312" lvl="1" indent="-273050">
              <a:spcBef>
                <a:spcPts val="600"/>
              </a:spcBef>
              <a:defRPr sz="1800">
                <a:solidFill>
                  <a:srgbClr val="000000"/>
                </a:solidFill>
              </a:defRPr>
            </a:pPr>
            <a:r>
              <a:rPr sz="3200" b="1" dirty="0">
                <a:solidFill>
                  <a:schemeClr val="tx1"/>
                </a:solidFill>
              </a:rPr>
              <a:t>Will help with costs </a:t>
            </a:r>
            <a:r>
              <a:rPr sz="3200" b="1" dirty="0" smtClean="0">
                <a:solidFill>
                  <a:schemeClr val="tx1"/>
                </a:solidFill>
              </a:rPr>
              <a:t>not </a:t>
            </a:r>
            <a:r>
              <a:rPr sz="3200" b="1" dirty="0">
                <a:solidFill>
                  <a:schemeClr val="tx1"/>
                </a:solidFill>
              </a:rPr>
              <a:t>covered by Medicare </a:t>
            </a:r>
            <a:r>
              <a:rPr sz="3200" b="1" dirty="0" smtClean="0">
                <a:solidFill>
                  <a:schemeClr val="tx1"/>
                </a:solidFill>
              </a:rPr>
              <a:t>(</a:t>
            </a:r>
            <a:r>
              <a:rPr sz="3200" b="1" dirty="0">
                <a:solidFill>
                  <a:schemeClr val="tx1"/>
                </a:solidFill>
              </a:rPr>
              <a:t>copays, deductibles)</a:t>
            </a:r>
          </a:p>
        </p:txBody>
      </p:sp>
      <p:sp>
        <p:nvSpPr>
          <p:cNvPr id="192" name="Shape 192"/>
          <p:cNvSpPr/>
          <p:nvPr/>
        </p:nvSpPr>
        <p:spPr>
          <a:xfrm>
            <a:off x="457200" y="538361"/>
            <a:ext cx="8077200"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000" i="1">
                <a:solidFill>
                  <a:srgbClr val="33CC33"/>
                </a:solidFill>
                <a:effectLst>
                  <a:outerShdw blurRad="38100" dist="38100" dir="2700000" rotWithShape="0">
                    <a:srgbClr val="000000"/>
                  </a:outerShdw>
                </a:effectLst>
                <a:latin typeface="Franklin Gothic Book"/>
                <a:ea typeface="Franklin Gothic Book"/>
                <a:cs typeface="Franklin Gothic Book"/>
                <a:sym typeface="Franklin Gothic Book"/>
              </a:defRPr>
            </a:lvl1pPr>
          </a:lstStyle>
          <a:p>
            <a:pPr lvl="0">
              <a:defRPr sz="1800" i="0">
                <a:solidFill>
                  <a:srgbClr val="000000"/>
                </a:solidFill>
                <a:effectLst/>
              </a:defRPr>
            </a:pPr>
            <a:r>
              <a:rPr sz="4000" i="1" dirty="0">
                <a:solidFill>
                  <a:schemeClr val="tx1"/>
                </a:solidFill>
                <a:effectLst>
                  <a:outerShdw blurRad="38100" dist="38100" dir="2700000" rotWithShape="0">
                    <a:srgbClr val="000000"/>
                  </a:outerShdw>
                </a:effectLst>
              </a:rPr>
              <a:t>Programs to Help </a:t>
            </a:r>
            <a:r>
              <a:rPr sz="4000" i="1" dirty="0" smtClean="0">
                <a:solidFill>
                  <a:schemeClr val="tx1"/>
                </a:solidFill>
                <a:effectLst>
                  <a:outerShdw blurRad="38100" dist="38100" dir="2700000" rotWithShape="0">
                    <a:srgbClr val="000000"/>
                  </a:outerShdw>
                </a:effectLst>
              </a:rPr>
              <a:t>With</a:t>
            </a:r>
            <a:r>
              <a:rPr lang="en-US" sz="4000" i="1" dirty="0" smtClean="0">
                <a:solidFill>
                  <a:schemeClr val="tx1"/>
                </a:solidFill>
                <a:effectLst>
                  <a:outerShdw blurRad="38100" dist="38100" dir="2700000" rotWithShape="0">
                    <a:srgbClr val="000000"/>
                  </a:outerShdw>
                </a:effectLst>
              </a:rPr>
              <a:t> Other</a:t>
            </a:r>
            <a:r>
              <a:rPr sz="4000" i="1" dirty="0" smtClean="0">
                <a:solidFill>
                  <a:schemeClr val="tx1"/>
                </a:solidFill>
                <a:effectLst>
                  <a:outerShdw blurRad="38100" dist="38100" dir="2700000" rotWithShape="0">
                    <a:srgbClr val="000000"/>
                  </a:outerShdw>
                </a:effectLst>
              </a:rPr>
              <a:t> </a:t>
            </a:r>
            <a:r>
              <a:rPr sz="4000" i="1" dirty="0">
                <a:solidFill>
                  <a:schemeClr val="tx1"/>
                </a:solidFill>
                <a:effectLst>
                  <a:outerShdw blurRad="38100" dist="38100" dir="2700000" rotWithShape="0">
                    <a:srgbClr val="000000"/>
                  </a:outerShdw>
                </a:effectLst>
              </a:rPr>
              <a:t>Costs</a:t>
            </a:r>
          </a:p>
        </p:txBody>
      </p:sp>
      <p:pic>
        <p:nvPicPr>
          <p:cNvPr id="193" name="image19.png"/>
          <p:cNvPicPr/>
          <p:nvPr/>
        </p:nvPicPr>
        <p:blipFill>
          <a:blip r:embed="rId3">
            <a:extLst/>
          </a:blip>
          <a:stretch>
            <a:fillRect/>
          </a:stretch>
        </p:blipFill>
        <p:spPr>
          <a:xfrm>
            <a:off x="6790551" y="3708643"/>
            <a:ext cx="2133600" cy="1600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idx="1"/>
          </p:nvPr>
        </p:nvSpPr>
        <p:spPr>
          <a:xfrm>
            <a:off x="457200" y="1600200"/>
            <a:ext cx="8077200" cy="4521200"/>
          </a:xfrm>
          <a:prstGeom prst="rect">
            <a:avLst/>
          </a:prstGeom>
        </p:spPr>
        <p:txBody>
          <a:bodyPr lIns="0" tIns="0" rIns="0" bIns="0">
            <a:noAutofit/>
          </a:bodyPr>
          <a:lstStyle/>
          <a:p>
            <a:pPr lvl="0">
              <a:defRPr sz="1800">
                <a:solidFill>
                  <a:srgbClr val="000000"/>
                </a:solidFill>
              </a:defRPr>
            </a:pPr>
            <a:r>
              <a:rPr sz="3600" dirty="0">
                <a:solidFill>
                  <a:schemeClr val="tx1"/>
                </a:solidFill>
              </a:rPr>
              <a:t>For </a:t>
            </a:r>
            <a:r>
              <a:rPr sz="3600" b="1" dirty="0">
                <a:solidFill>
                  <a:schemeClr val="tx1"/>
                </a:solidFill>
              </a:rPr>
              <a:t>Veterans and their spouses</a:t>
            </a:r>
          </a:p>
          <a:p>
            <a:pPr marL="722312" lvl="1" indent="-273050">
              <a:spcBef>
                <a:spcPts val="600"/>
              </a:spcBef>
              <a:defRPr sz="1800">
                <a:solidFill>
                  <a:srgbClr val="000000"/>
                </a:solidFill>
              </a:defRPr>
            </a:pPr>
            <a:r>
              <a:rPr sz="3200" dirty="0">
                <a:solidFill>
                  <a:schemeClr val="tx1"/>
                </a:solidFill>
              </a:rPr>
              <a:t>You may be eligible for these programs:</a:t>
            </a:r>
          </a:p>
          <a:p>
            <a:pPr marL="1004887" lvl="2" indent="-255587">
              <a:spcBef>
                <a:spcPts val="500"/>
              </a:spcBef>
              <a:buClr>
                <a:srgbClr val="CCAF0A"/>
              </a:buClr>
              <a:buFont typeface="Arial"/>
              <a:defRPr sz="1800">
                <a:solidFill>
                  <a:srgbClr val="000000"/>
                </a:solidFill>
              </a:defRPr>
            </a:pPr>
            <a:r>
              <a:rPr sz="3200" dirty="0">
                <a:solidFill>
                  <a:schemeClr val="tx1"/>
                </a:solidFill>
              </a:rPr>
              <a:t>TRICARE for Life </a:t>
            </a:r>
          </a:p>
          <a:p>
            <a:pPr marL="1004887" lvl="2" indent="-255587">
              <a:spcBef>
                <a:spcPts val="500"/>
              </a:spcBef>
              <a:buClr>
                <a:srgbClr val="CCAF0A"/>
              </a:buClr>
              <a:buFont typeface="Arial"/>
              <a:defRPr sz="1800">
                <a:solidFill>
                  <a:srgbClr val="000000"/>
                </a:solidFill>
              </a:defRPr>
            </a:pPr>
            <a:r>
              <a:rPr sz="3200" dirty="0">
                <a:solidFill>
                  <a:schemeClr val="tx1"/>
                </a:solidFill>
              </a:rPr>
              <a:t>TRICARE Senior Pharmacy Program</a:t>
            </a:r>
          </a:p>
          <a:p>
            <a:pPr marL="722312" lvl="1" indent="-273050">
              <a:spcBef>
                <a:spcPts val="600"/>
              </a:spcBef>
              <a:defRPr sz="1800">
                <a:solidFill>
                  <a:srgbClr val="000000"/>
                </a:solidFill>
              </a:defRPr>
            </a:pPr>
            <a:r>
              <a:rPr sz="3200" dirty="0">
                <a:solidFill>
                  <a:schemeClr val="tx1"/>
                </a:solidFill>
              </a:rPr>
              <a:t>You may also be eligible </a:t>
            </a:r>
            <a:r>
              <a:rPr lang="en-US" sz="3200" dirty="0" smtClean="0">
                <a:solidFill>
                  <a:schemeClr val="tx1"/>
                </a:solidFill>
              </a:rPr>
              <a:t/>
            </a:r>
            <a:br>
              <a:rPr lang="en-US" sz="3200" dirty="0" smtClean="0">
                <a:solidFill>
                  <a:schemeClr val="tx1"/>
                </a:solidFill>
              </a:rPr>
            </a:br>
            <a:r>
              <a:rPr sz="3200" dirty="0" smtClean="0">
                <a:solidFill>
                  <a:schemeClr val="tx1"/>
                </a:solidFill>
              </a:rPr>
              <a:t>to </a:t>
            </a:r>
            <a:r>
              <a:rPr sz="3200" dirty="0">
                <a:solidFill>
                  <a:schemeClr val="tx1"/>
                </a:solidFill>
              </a:rPr>
              <a:t>receive meds from </a:t>
            </a:r>
            <a:r>
              <a:rPr lang="en-US" sz="3200" dirty="0" smtClean="0">
                <a:solidFill>
                  <a:schemeClr val="tx1"/>
                </a:solidFill>
              </a:rPr>
              <a:t/>
            </a:r>
            <a:br>
              <a:rPr lang="en-US" sz="3200" dirty="0" smtClean="0">
                <a:solidFill>
                  <a:schemeClr val="tx1"/>
                </a:solidFill>
              </a:rPr>
            </a:br>
            <a:r>
              <a:rPr sz="3200" dirty="0" smtClean="0">
                <a:solidFill>
                  <a:schemeClr val="tx1"/>
                </a:solidFill>
              </a:rPr>
              <a:t>VA </a:t>
            </a:r>
            <a:r>
              <a:rPr sz="3200" dirty="0">
                <a:solidFill>
                  <a:schemeClr val="tx1"/>
                </a:solidFill>
              </a:rPr>
              <a:t>pharmacy clinics</a:t>
            </a:r>
          </a:p>
        </p:txBody>
      </p:sp>
      <p:pic>
        <p:nvPicPr>
          <p:cNvPr id="196" name="image20.png" descr="dvaseal"/>
          <p:cNvPicPr/>
          <p:nvPr/>
        </p:nvPicPr>
        <p:blipFill>
          <a:blip r:embed="rId3">
            <a:extLst/>
          </a:blip>
          <a:stretch>
            <a:fillRect/>
          </a:stretch>
        </p:blipFill>
        <p:spPr>
          <a:xfrm>
            <a:off x="5914868" y="4130842"/>
            <a:ext cx="2514600" cy="2514600"/>
          </a:xfrm>
          <a:prstGeom prst="rect">
            <a:avLst/>
          </a:prstGeom>
          <a:ln w="12700">
            <a:miter lim="400000"/>
          </a:ln>
        </p:spPr>
      </p:pic>
      <p:sp>
        <p:nvSpPr>
          <p:cNvPr id="197" name="Shape 197"/>
          <p:cNvSpPr/>
          <p:nvPr/>
        </p:nvSpPr>
        <p:spPr>
          <a:xfrm>
            <a:off x="457200" y="538361"/>
            <a:ext cx="8077200"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000" i="1">
                <a:solidFill>
                  <a:srgbClr val="33CC33"/>
                </a:solidFill>
                <a:effectLst>
                  <a:outerShdw blurRad="38100" dist="38100" dir="2700000" rotWithShape="0">
                    <a:srgbClr val="000000"/>
                  </a:outerShdw>
                </a:effectLst>
                <a:latin typeface="Franklin Gothic Book"/>
                <a:ea typeface="Franklin Gothic Book"/>
                <a:cs typeface="Franklin Gothic Book"/>
                <a:sym typeface="Franklin Gothic Book"/>
              </a:defRPr>
            </a:lvl1pPr>
          </a:lstStyle>
          <a:p>
            <a:pPr lvl="0">
              <a:defRPr sz="1800" i="0">
                <a:solidFill>
                  <a:srgbClr val="000000"/>
                </a:solidFill>
                <a:effectLst/>
              </a:defRPr>
            </a:pPr>
            <a:r>
              <a:rPr sz="4000" i="1" dirty="0">
                <a:solidFill>
                  <a:schemeClr val="tx1"/>
                </a:solidFill>
                <a:effectLst>
                  <a:outerShdw blurRad="38100" dist="38100" dir="2700000" rotWithShape="0">
                    <a:srgbClr val="000000"/>
                  </a:outerShdw>
                </a:effectLst>
              </a:rPr>
              <a:t>Programs to Help With Drug Costs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idx="1"/>
          </p:nvPr>
        </p:nvSpPr>
        <p:spPr>
          <a:xfrm>
            <a:off x="194872" y="1600199"/>
            <a:ext cx="8094689" cy="4920522"/>
          </a:xfrm>
          <a:prstGeom prst="rect">
            <a:avLst/>
          </a:prstGeom>
        </p:spPr>
        <p:txBody>
          <a:bodyPr lIns="0" tIns="0" rIns="0" bIns="0">
            <a:noAutofit/>
          </a:bodyPr>
          <a:lstStyle/>
          <a:p>
            <a:pPr lvl="0">
              <a:lnSpc>
                <a:spcPct val="80000"/>
              </a:lnSpc>
              <a:defRPr sz="1800">
                <a:solidFill>
                  <a:srgbClr val="000000"/>
                </a:solidFill>
              </a:defRPr>
            </a:pPr>
            <a:r>
              <a:rPr sz="3200" dirty="0">
                <a:solidFill>
                  <a:schemeClr val="tx1"/>
                </a:solidFill>
              </a:rPr>
              <a:t>Medication Discount Cards</a:t>
            </a:r>
          </a:p>
          <a:p>
            <a:pPr marL="722312" lvl="1" indent="-273050">
              <a:lnSpc>
                <a:spcPct val="80000"/>
              </a:lnSpc>
              <a:spcBef>
                <a:spcPts val="600"/>
              </a:spcBef>
              <a:defRPr sz="1800">
                <a:solidFill>
                  <a:srgbClr val="000000"/>
                </a:solidFill>
              </a:defRPr>
            </a:pPr>
            <a:r>
              <a:rPr sz="3200" dirty="0">
                <a:solidFill>
                  <a:schemeClr val="tx1"/>
                </a:solidFill>
              </a:rPr>
              <a:t>20-40% discount on certain </a:t>
            </a:r>
            <a:r>
              <a:rPr sz="3200" b="1" i="1" dirty="0">
                <a:solidFill>
                  <a:schemeClr val="tx1"/>
                </a:solidFill>
              </a:rPr>
              <a:t>brand name </a:t>
            </a:r>
            <a:r>
              <a:rPr sz="3200" dirty="0">
                <a:solidFill>
                  <a:schemeClr val="tx1"/>
                </a:solidFill>
              </a:rPr>
              <a:t>medications offered by </a:t>
            </a:r>
            <a:r>
              <a:rPr sz="3200" dirty="0" smtClean="0">
                <a:solidFill>
                  <a:schemeClr val="tx1"/>
                </a:solidFill>
              </a:rPr>
              <a:t>manufacturers</a:t>
            </a:r>
            <a:endParaRPr lang="en-US" sz="3200" dirty="0">
              <a:solidFill>
                <a:schemeClr val="tx1"/>
              </a:solidFill>
            </a:endParaRPr>
          </a:p>
          <a:p>
            <a:pPr marL="722312" lvl="1" indent="-273050">
              <a:lnSpc>
                <a:spcPct val="80000"/>
              </a:lnSpc>
              <a:spcBef>
                <a:spcPts val="600"/>
              </a:spcBef>
              <a:defRPr sz="1800">
                <a:solidFill>
                  <a:srgbClr val="000000"/>
                </a:solidFill>
              </a:defRPr>
            </a:pPr>
            <a:r>
              <a:rPr sz="3200" dirty="0" smtClean="0">
                <a:solidFill>
                  <a:schemeClr val="tx1"/>
                </a:solidFill>
              </a:rPr>
              <a:t>15</a:t>
            </a:r>
            <a:r>
              <a:rPr sz="3200" dirty="0">
                <a:solidFill>
                  <a:schemeClr val="tx1"/>
                </a:solidFill>
              </a:rPr>
              <a:t>% savings on </a:t>
            </a:r>
            <a:r>
              <a:rPr sz="3200" i="1" dirty="0">
                <a:solidFill>
                  <a:schemeClr val="tx1"/>
                </a:solidFill>
              </a:rPr>
              <a:t>generic </a:t>
            </a:r>
            <a:r>
              <a:rPr sz="3200" b="1" i="1" dirty="0">
                <a:solidFill>
                  <a:schemeClr val="tx1"/>
                </a:solidFill>
              </a:rPr>
              <a:t>medications</a:t>
            </a:r>
            <a:r>
              <a:rPr sz="3200" i="1" dirty="0">
                <a:solidFill>
                  <a:schemeClr val="tx1"/>
                </a:solidFill>
              </a:rPr>
              <a:t> </a:t>
            </a:r>
            <a:r>
              <a:rPr sz="3200" dirty="0">
                <a:solidFill>
                  <a:schemeClr val="tx1"/>
                </a:solidFill>
              </a:rPr>
              <a:t>offered by some pharmacies</a:t>
            </a:r>
          </a:p>
          <a:p>
            <a:pPr marL="722312" lvl="1" indent="-273050">
              <a:lnSpc>
                <a:spcPct val="80000"/>
              </a:lnSpc>
              <a:spcBef>
                <a:spcPts val="600"/>
              </a:spcBef>
              <a:defRPr sz="1800">
                <a:solidFill>
                  <a:srgbClr val="000000"/>
                </a:solidFill>
              </a:defRPr>
            </a:pPr>
            <a:endParaRPr lang="en-US" sz="3200" dirty="0" smtClean="0">
              <a:solidFill>
                <a:schemeClr val="tx1"/>
              </a:solidFill>
              <a:ea typeface="Arial Bold"/>
              <a:cs typeface="Arial Bold"/>
              <a:sym typeface="Arial Bold"/>
            </a:endParaRPr>
          </a:p>
          <a:p>
            <a:pPr marL="722312" lvl="1" indent="-273050">
              <a:lnSpc>
                <a:spcPct val="80000"/>
              </a:lnSpc>
              <a:spcBef>
                <a:spcPts val="600"/>
              </a:spcBef>
              <a:defRPr sz="1800">
                <a:solidFill>
                  <a:srgbClr val="000000"/>
                </a:solidFill>
              </a:defRPr>
            </a:pPr>
            <a:r>
              <a:rPr lang="en-US" sz="3200" dirty="0" smtClean="0">
                <a:solidFill>
                  <a:schemeClr val="tx1"/>
                </a:solidFill>
                <a:ea typeface="Arial Bold"/>
                <a:cs typeface="Arial Bold"/>
                <a:sym typeface="Arial Bold"/>
              </a:rPr>
              <a:t>*</a:t>
            </a:r>
            <a:r>
              <a:rPr sz="3200" dirty="0" smtClean="0">
                <a:solidFill>
                  <a:schemeClr val="tx1"/>
                </a:solidFill>
                <a:ea typeface="Arial Bold"/>
                <a:cs typeface="Arial Bold"/>
                <a:sym typeface="Arial Bold"/>
              </a:rPr>
              <a:t>Only </a:t>
            </a:r>
            <a:r>
              <a:rPr sz="3200" dirty="0">
                <a:solidFill>
                  <a:schemeClr val="tx1"/>
                </a:solidFill>
                <a:ea typeface="Arial Bold"/>
                <a:cs typeface="Arial Bold"/>
                <a:sym typeface="Arial Bold"/>
              </a:rPr>
              <a:t>for people who </a:t>
            </a:r>
            <a:r>
              <a:rPr sz="3200" u="sng" dirty="0">
                <a:solidFill>
                  <a:schemeClr val="tx1"/>
                </a:solidFill>
                <a:ea typeface="Arial Bold"/>
                <a:cs typeface="Arial Bold"/>
                <a:sym typeface="Arial Bold"/>
              </a:rPr>
              <a:t>do not </a:t>
            </a:r>
            <a:r>
              <a:rPr sz="3200" dirty="0">
                <a:solidFill>
                  <a:schemeClr val="tx1"/>
                </a:solidFill>
                <a:ea typeface="Arial Bold"/>
                <a:cs typeface="Arial Bold"/>
                <a:sym typeface="Arial Bold"/>
              </a:rPr>
              <a:t>have prescription drug coverage</a:t>
            </a:r>
            <a:r>
              <a:rPr sz="3200" dirty="0">
                <a:solidFill>
                  <a:schemeClr val="tx1"/>
                </a:solidFill>
              </a:rPr>
              <a:t> </a:t>
            </a:r>
          </a:p>
          <a:p>
            <a:pPr marL="1090083" lvl="2" indent="-340783">
              <a:lnSpc>
                <a:spcPct val="80000"/>
              </a:lnSpc>
              <a:buClr>
                <a:srgbClr val="CCAF0A"/>
              </a:buClr>
              <a:buFont typeface="Arial"/>
              <a:defRPr sz="1800">
                <a:solidFill>
                  <a:srgbClr val="000000"/>
                </a:solidFill>
              </a:defRPr>
            </a:pPr>
            <a:r>
              <a:rPr sz="3200" u="sng" dirty="0">
                <a:solidFill>
                  <a:schemeClr val="tx1"/>
                </a:solidFill>
              </a:rPr>
              <a:t>Not for those that qualify </a:t>
            </a:r>
            <a:r>
              <a:rPr lang="en-US" sz="3200" u="sng" dirty="0" smtClean="0">
                <a:solidFill>
                  <a:schemeClr val="tx1"/>
                </a:solidFill>
              </a:rPr>
              <a:t/>
            </a:r>
            <a:br>
              <a:rPr lang="en-US" sz="3200" u="sng" dirty="0" smtClean="0">
                <a:solidFill>
                  <a:schemeClr val="tx1"/>
                </a:solidFill>
              </a:rPr>
            </a:br>
            <a:r>
              <a:rPr sz="3200" u="sng" dirty="0" smtClean="0">
                <a:solidFill>
                  <a:schemeClr val="tx1"/>
                </a:solidFill>
              </a:rPr>
              <a:t>for </a:t>
            </a:r>
            <a:r>
              <a:rPr sz="3200" u="sng" dirty="0">
                <a:solidFill>
                  <a:schemeClr val="tx1"/>
                </a:solidFill>
              </a:rPr>
              <a:t>Medicaid or </a:t>
            </a:r>
            <a:r>
              <a:rPr sz="3200" u="sng" dirty="0" smtClean="0">
                <a:solidFill>
                  <a:schemeClr val="tx1"/>
                </a:solidFill>
              </a:rPr>
              <a:t>Medicare</a:t>
            </a:r>
            <a:endParaRPr sz="2400" dirty="0">
              <a:solidFill>
                <a:schemeClr val="tx1"/>
              </a:solidFill>
            </a:endParaRPr>
          </a:p>
        </p:txBody>
      </p:sp>
      <p:sp>
        <p:nvSpPr>
          <p:cNvPr id="204" name="Shape 204"/>
          <p:cNvSpPr/>
          <p:nvPr/>
        </p:nvSpPr>
        <p:spPr>
          <a:xfrm>
            <a:off x="224852" y="507584"/>
            <a:ext cx="8199620"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ctr">
              <a:defRPr sz="4000" i="1">
                <a:solidFill>
                  <a:srgbClr val="33CC33"/>
                </a:solidFill>
                <a:effectLst>
                  <a:outerShdw blurRad="38100" dist="38100" dir="2700000" rotWithShape="0">
                    <a:srgbClr val="000000"/>
                  </a:outerShdw>
                </a:effectLst>
                <a:latin typeface="Franklin Gothic Book"/>
                <a:ea typeface="Franklin Gothic Book"/>
                <a:cs typeface="Franklin Gothic Book"/>
                <a:sym typeface="Franklin Gothic Book"/>
              </a:defRPr>
            </a:lvl1pPr>
          </a:lstStyle>
          <a:p>
            <a:pPr lvl="0">
              <a:defRPr sz="1800" i="0">
                <a:solidFill>
                  <a:srgbClr val="000000"/>
                </a:solidFill>
                <a:effectLst/>
              </a:defRPr>
            </a:pPr>
            <a:r>
              <a:rPr sz="4400" i="1" dirty="0">
                <a:solidFill>
                  <a:schemeClr val="tx1"/>
                </a:solidFill>
                <a:effectLst>
                  <a:outerShdw blurRad="38100" dist="38100" dir="2700000" rotWithShape="0">
                    <a:srgbClr val="000000"/>
                  </a:outerShdw>
                </a:effectLst>
              </a:rPr>
              <a:t>Programs to Help With Drug Costs</a:t>
            </a:r>
          </a:p>
        </p:txBody>
      </p:sp>
      <p:pic>
        <p:nvPicPr>
          <p:cNvPr id="205" name="image22.png"/>
          <p:cNvPicPr/>
          <p:nvPr/>
        </p:nvPicPr>
        <p:blipFill>
          <a:blip r:embed="rId3">
            <a:extLst/>
          </a:blip>
          <a:stretch>
            <a:fillRect/>
          </a:stretch>
        </p:blipFill>
        <p:spPr>
          <a:xfrm>
            <a:off x="5999746" y="4933240"/>
            <a:ext cx="2229853" cy="1353052"/>
          </a:xfrm>
          <a:prstGeom prst="round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idx="1"/>
          </p:nvPr>
        </p:nvSpPr>
        <p:spPr>
          <a:xfrm>
            <a:off x="0" y="1600199"/>
            <a:ext cx="8534400" cy="5257801"/>
          </a:xfrm>
          <a:prstGeom prst="rect">
            <a:avLst/>
          </a:prstGeom>
        </p:spPr>
        <p:txBody>
          <a:bodyPr lIns="0" tIns="0" rIns="0" bIns="0">
            <a:noAutofit/>
          </a:bodyPr>
          <a:lstStyle/>
          <a:p>
            <a:pPr marL="368088" lvl="0" indent="-331576">
              <a:lnSpc>
                <a:spcPct val="90000"/>
              </a:lnSpc>
              <a:spcBef>
                <a:spcPts val="600"/>
              </a:spcBef>
              <a:defRPr sz="1800">
                <a:solidFill>
                  <a:srgbClr val="000000"/>
                </a:solidFill>
              </a:defRPr>
            </a:pPr>
            <a:r>
              <a:rPr sz="3200" u="sng" dirty="0">
                <a:solidFill>
                  <a:schemeClr val="tx1"/>
                </a:solidFill>
              </a:rPr>
              <a:t>Partnership for Prescription </a:t>
            </a:r>
            <a:r>
              <a:rPr sz="3200" u="sng" dirty="0" smtClean="0">
                <a:solidFill>
                  <a:schemeClr val="tx1"/>
                </a:solidFill>
              </a:rPr>
              <a:t>Assistance</a:t>
            </a:r>
            <a:endParaRPr lang="en-US" sz="3200" u="sng" dirty="0" smtClean="0">
              <a:solidFill>
                <a:schemeClr val="tx1"/>
              </a:solidFill>
            </a:endParaRPr>
          </a:p>
          <a:p>
            <a:pPr marL="713308" lvl="1" indent="-331576">
              <a:lnSpc>
                <a:spcPct val="90000"/>
              </a:lnSpc>
              <a:spcBef>
                <a:spcPts val="600"/>
              </a:spcBef>
              <a:defRPr sz="1800">
                <a:solidFill>
                  <a:srgbClr val="000000"/>
                </a:solidFill>
              </a:defRPr>
            </a:pPr>
            <a:r>
              <a:rPr sz="3200" dirty="0" smtClean="0">
                <a:solidFill>
                  <a:schemeClr val="tx1"/>
                </a:solidFill>
              </a:rPr>
              <a:t>Help </a:t>
            </a:r>
            <a:r>
              <a:rPr sz="3200" dirty="0">
                <a:solidFill>
                  <a:schemeClr val="tx1"/>
                </a:solidFill>
              </a:rPr>
              <a:t>with more than 2,500 brand-name and generic medications</a:t>
            </a:r>
            <a:endParaRPr sz="3600" dirty="0">
              <a:solidFill>
                <a:schemeClr val="tx1"/>
              </a:solidFill>
            </a:endParaRPr>
          </a:p>
          <a:p>
            <a:pPr marL="926862" lvl="2" indent="-212884">
              <a:lnSpc>
                <a:spcPct val="90000"/>
              </a:lnSpc>
              <a:spcBef>
                <a:spcPts val="400"/>
              </a:spcBef>
              <a:buClr>
                <a:srgbClr val="8D89A4"/>
              </a:buClr>
              <a:defRPr sz="1800">
                <a:solidFill>
                  <a:srgbClr val="000000"/>
                </a:solidFill>
              </a:defRPr>
            </a:pPr>
            <a:r>
              <a:rPr sz="2800" dirty="0">
                <a:solidFill>
                  <a:schemeClr val="tx1"/>
                </a:solidFill>
              </a:rPr>
              <a:t>Free or low cost</a:t>
            </a:r>
            <a:endParaRPr sz="3200" dirty="0">
              <a:solidFill>
                <a:schemeClr val="tx1"/>
              </a:solidFill>
            </a:endParaRPr>
          </a:p>
          <a:p>
            <a:pPr marL="713308" lvl="1" indent="-331576">
              <a:lnSpc>
                <a:spcPct val="90000"/>
              </a:lnSpc>
              <a:spcBef>
                <a:spcPts val="600"/>
              </a:spcBef>
              <a:defRPr sz="1800">
                <a:solidFill>
                  <a:srgbClr val="000000"/>
                </a:solidFill>
              </a:defRPr>
            </a:pPr>
            <a:r>
              <a:rPr sz="3200" dirty="0">
                <a:solidFill>
                  <a:schemeClr val="tx1"/>
                </a:solidFill>
              </a:rPr>
              <a:t>Make sure you know </a:t>
            </a:r>
            <a:r>
              <a:rPr sz="3200" dirty="0" smtClean="0">
                <a:solidFill>
                  <a:schemeClr val="tx1"/>
                </a:solidFill>
              </a:rPr>
              <a:t>the</a:t>
            </a:r>
            <a:r>
              <a:rPr lang="en-US" sz="3200" dirty="0" smtClean="0">
                <a:solidFill>
                  <a:schemeClr val="tx1"/>
                </a:solidFill>
              </a:rPr>
              <a:t>                               </a:t>
            </a:r>
            <a:r>
              <a:rPr sz="3200" dirty="0" smtClean="0">
                <a:solidFill>
                  <a:schemeClr val="tx1"/>
                </a:solidFill>
              </a:rPr>
              <a:t> </a:t>
            </a:r>
            <a:r>
              <a:rPr sz="3200" dirty="0">
                <a:solidFill>
                  <a:schemeClr val="tx1"/>
                </a:solidFill>
              </a:rPr>
              <a:t>names of your </a:t>
            </a:r>
            <a:r>
              <a:rPr sz="3200" dirty="0" smtClean="0">
                <a:solidFill>
                  <a:schemeClr val="tx1"/>
                </a:solidFill>
              </a:rPr>
              <a:t>medication</a:t>
            </a:r>
            <a:r>
              <a:rPr lang="en-US" sz="3200" dirty="0" smtClean="0">
                <a:solidFill>
                  <a:schemeClr val="tx1"/>
                </a:solidFill>
              </a:rPr>
              <a:t>s</a:t>
            </a:r>
          </a:p>
          <a:p>
            <a:pPr marL="1017772" lvl="2" indent="-331576">
              <a:lnSpc>
                <a:spcPct val="90000"/>
              </a:lnSpc>
              <a:spcBef>
                <a:spcPts val="600"/>
              </a:spcBef>
              <a:defRPr sz="1800">
                <a:solidFill>
                  <a:srgbClr val="000000"/>
                </a:solidFill>
              </a:defRPr>
            </a:pPr>
            <a:r>
              <a:rPr sz="2800" dirty="0" smtClean="0">
                <a:solidFill>
                  <a:schemeClr val="tx1"/>
                </a:solidFill>
                <a:latin typeface="Arial Bold"/>
                <a:ea typeface="Arial Bold"/>
                <a:cs typeface="Arial Bold"/>
                <a:sym typeface="Arial Bold"/>
              </a:rPr>
              <a:t>Call 1-888-4PPA-NOW</a:t>
            </a:r>
            <a:endParaRPr lang="en-US" sz="2400" dirty="0">
              <a:solidFill>
                <a:schemeClr val="tx1"/>
              </a:solidFill>
              <a:ea typeface="Arial Bold"/>
            </a:endParaRPr>
          </a:p>
          <a:p>
            <a:pPr marL="1017772" lvl="2" indent="-331576">
              <a:lnSpc>
                <a:spcPct val="90000"/>
              </a:lnSpc>
              <a:spcBef>
                <a:spcPts val="600"/>
              </a:spcBef>
              <a:defRPr sz="1800">
                <a:solidFill>
                  <a:srgbClr val="000000"/>
                </a:solidFill>
              </a:defRPr>
            </a:pPr>
            <a:r>
              <a:rPr sz="2800" dirty="0" smtClean="0">
                <a:solidFill>
                  <a:schemeClr val="tx1"/>
                </a:solidFill>
                <a:latin typeface="Arial Bold"/>
                <a:ea typeface="Arial Bold"/>
                <a:cs typeface="Arial Bold"/>
                <a:sym typeface="Arial Bold"/>
              </a:rPr>
              <a:t>Visit</a:t>
            </a:r>
            <a:r>
              <a:rPr lang="en-US" sz="2800" dirty="0" smtClean="0">
                <a:solidFill>
                  <a:schemeClr val="tx1"/>
                </a:solidFill>
                <a:latin typeface="Arial Bold"/>
                <a:ea typeface="Arial Bold"/>
                <a:cs typeface="Arial Bold"/>
                <a:sym typeface="Arial Bold"/>
              </a:rPr>
              <a:t>: </a:t>
            </a:r>
            <a:r>
              <a:rPr lang="en-US" sz="2400" dirty="0" smtClean="0">
                <a:latin typeface="Arial Bold"/>
                <a:ea typeface="Arial Bold"/>
                <a:cs typeface="Arial Bold"/>
                <a:sym typeface="Arial Bold"/>
              </a:rPr>
              <a:t>www.pparx.org</a:t>
            </a:r>
          </a:p>
          <a:p>
            <a:pPr marL="1017772" lvl="2" indent="-331576">
              <a:lnSpc>
                <a:spcPct val="90000"/>
              </a:lnSpc>
              <a:spcBef>
                <a:spcPts val="600"/>
              </a:spcBef>
              <a:defRPr sz="1800">
                <a:solidFill>
                  <a:srgbClr val="000000"/>
                </a:solidFill>
              </a:defRPr>
            </a:pPr>
            <a:endParaRPr sz="2400" dirty="0">
              <a:solidFill>
                <a:schemeClr val="tx1"/>
              </a:solidFill>
              <a:latin typeface="Arial Bold"/>
              <a:ea typeface="Arial Bold"/>
              <a:cs typeface="Arial Bold"/>
              <a:sym typeface="Arial Bold"/>
            </a:endParaRPr>
          </a:p>
          <a:p>
            <a:pPr marL="368088" lvl="0" indent="-331576">
              <a:lnSpc>
                <a:spcPct val="90000"/>
              </a:lnSpc>
              <a:spcBef>
                <a:spcPts val="600"/>
              </a:spcBef>
              <a:defRPr sz="1800">
                <a:solidFill>
                  <a:srgbClr val="000000"/>
                </a:solidFill>
              </a:defRPr>
            </a:pPr>
            <a:r>
              <a:rPr sz="2800" dirty="0" smtClean="0">
                <a:solidFill>
                  <a:schemeClr val="tx1"/>
                </a:solidFill>
              </a:rPr>
              <a:t>Trained </a:t>
            </a:r>
            <a:r>
              <a:rPr sz="2800" dirty="0">
                <a:solidFill>
                  <a:schemeClr val="tx1"/>
                </a:solidFill>
              </a:rPr>
              <a:t>specialists will answer your questions and help you apply—it is a free service!</a:t>
            </a:r>
          </a:p>
        </p:txBody>
      </p:sp>
      <p:pic>
        <p:nvPicPr>
          <p:cNvPr id="200" name="image21.png" descr="PPARx.org"/>
          <p:cNvPicPr/>
          <p:nvPr/>
        </p:nvPicPr>
        <p:blipFill>
          <a:blip r:embed="rId2">
            <a:extLst/>
          </a:blip>
          <a:stretch>
            <a:fillRect/>
          </a:stretch>
        </p:blipFill>
        <p:spPr>
          <a:xfrm>
            <a:off x="5301914" y="2590035"/>
            <a:ext cx="3842085" cy="1371600"/>
          </a:xfrm>
          <a:prstGeom prst="roundRect">
            <a:avLst/>
          </a:prstGeom>
          <a:ln w="12700">
            <a:miter lim="400000"/>
          </a:ln>
        </p:spPr>
      </p:pic>
      <p:sp>
        <p:nvSpPr>
          <p:cNvPr id="201" name="Shape 201"/>
          <p:cNvSpPr/>
          <p:nvPr/>
        </p:nvSpPr>
        <p:spPr>
          <a:xfrm>
            <a:off x="299803" y="538361"/>
            <a:ext cx="8234597" cy="61555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ctr">
              <a:defRPr sz="4000" i="1">
                <a:solidFill>
                  <a:srgbClr val="33CC33"/>
                </a:solidFill>
                <a:effectLst>
                  <a:outerShdw blurRad="38100" dist="38100" dir="2700000" rotWithShape="0">
                    <a:srgbClr val="000000"/>
                  </a:outerShdw>
                </a:effectLst>
                <a:latin typeface="Franklin Gothic Book"/>
                <a:ea typeface="Franklin Gothic Book"/>
                <a:cs typeface="Franklin Gothic Book"/>
                <a:sym typeface="Franklin Gothic Book"/>
              </a:defRPr>
            </a:lvl1pPr>
          </a:lstStyle>
          <a:p>
            <a:pPr lvl="0">
              <a:defRPr sz="1800" i="0">
                <a:solidFill>
                  <a:srgbClr val="000000"/>
                </a:solidFill>
                <a:effectLst/>
              </a:defRPr>
            </a:pPr>
            <a:r>
              <a:rPr sz="4000" i="1" dirty="0">
                <a:solidFill>
                  <a:schemeClr val="tx1"/>
                </a:solidFill>
                <a:effectLst>
                  <a:outerShdw blurRad="38100" dist="38100" dir="2700000" rotWithShape="0">
                    <a:srgbClr val="000000"/>
                  </a:outerShdw>
                </a:effectLst>
              </a:rPr>
              <a:t>Programs to Help With Drug Costs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idx="1"/>
          </p:nvPr>
        </p:nvSpPr>
        <p:spPr>
          <a:xfrm>
            <a:off x="457199" y="1600199"/>
            <a:ext cx="7967273" cy="5139814"/>
          </a:xfrm>
          <a:prstGeom prst="rect">
            <a:avLst/>
          </a:prstGeom>
        </p:spPr>
        <p:txBody>
          <a:bodyPr lIns="0" tIns="0" rIns="0" bIns="0">
            <a:normAutofit/>
          </a:bodyPr>
          <a:lstStyle/>
          <a:p>
            <a:pPr marL="435713" lvl="0" indent="-399932" defTabSz="896111">
              <a:spcBef>
                <a:spcPts val="500"/>
              </a:spcBef>
              <a:defRPr sz="1800">
                <a:solidFill>
                  <a:srgbClr val="000000"/>
                </a:solidFill>
              </a:defRPr>
            </a:pPr>
            <a:r>
              <a:rPr sz="3136" dirty="0" smtClean="0">
                <a:solidFill>
                  <a:schemeClr val="tx1"/>
                </a:solidFill>
                <a:latin typeface="Arial Bold"/>
                <a:ea typeface="Arial Bold"/>
                <a:cs typeface="Arial Bold"/>
                <a:sym typeface="Arial Bold"/>
              </a:rPr>
              <a:t>www.internetdrugcoupons.com</a:t>
            </a:r>
            <a:endParaRPr sz="3136" dirty="0">
              <a:solidFill>
                <a:schemeClr val="tx1"/>
              </a:solidFill>
              <a:latin typeface="Arial Bold"/>
              <a:ea typeface="Arial Bold"/>
              <a:cs typeface="Arial Bold"/>
              <a:sym typeface="Arial Bold"/>
            </a:endParaRPr>
          </a:p>
          <a:p>
            <a:pPr marL="728450" lvl="1" indent="-288172" defTabSz="896111">
              <a:spcBef>
                <a:spcPts val="500"/>
              </a:spcBef>
              <a:defRPr sz="1800">
                <a:solidFill>
                  <a:srgbClr val="000000"/>
                </a:solidFill>
              </a:defRPr>
            </a:pPr>
            <a:r>
              <a:rPr lang="en-US" sz="2744" dirty="0" smtClean="0">
                <a:solidFill>
                  <a:schemeClr val="tx1"/>
                </a:solidFill>
              </a:rPr>
              <a:t>Manufacturer discounts for brand name drugs</a:t>
            </a:r>
          </a:p>
          <a:p>
            <a:pPr marL="728450" lvl="1" indent="-288172" defTabSz="896111">
              <a:spcBef>
                <a:spcPts val="500"/>
              </a:spcBef>
              <a:defRPr sz="1800">
                <a:solidFill>
                  <a:srgbClr val="000000"/>
                </a:solidFill>
              </a:defRPr>
            </a:pPr>
            <a:r>
              <a:rPr sz="2744" i="1" dirty="0" smtClean="0">
                <a:solidFill>
                  <a:schemeClr val="tx1"/>
                </a:solidFill>
              </a:rPr>
              <a:t>Some </a:t>
            </a:r>
            <a:r>
              <a:rPr sz="2744" i="1" dirty="0">
                <a:solidFill>
                  <a:schemeClr val="tx1"/>
                </a:solidFill>
              </a:rPr>
              <a:t>specify Med Part D or Medicaid patients are ineligible </a:t>
            </a:r>
            <a:endParaRPr sz="2548" i="1" dirty="0">
              <a:solidFill>
                <a:schemeClr val="tx1"/>
              </a:solidFill>
            </a:endParaRPr>
          </a:p>
          <a:p>
            <a:pPr marL="435713" lvl="0" indent="-399932" defTabSz="896111">
              <a:defRPr sz="1800">
                <a:solidFill>
                  <a:srgbClr val="000000"/>
                </a:solidFill>
              </a:defRPr>
            </a:pPr>
            <a:r>
              <a:rPr sz="3136" b="1" dirty="0">
                <a:solidFill>
                  <a:schemeClr val="tx1"/>
                </a:solidFill>
              </a:rPr>
              <a:t>AAA </a:t>
            </a:r>
            <a:r>
              <a:rPr sz="3136" b="1" dirty="0" smtClean="0">
                <a:solidFill>
                  <a:schemeClr val="tx1"/>
                </a:solidFill>
              </a:rPr>
              <a:t>discoun</a:t>
            </a:r>
            <a:r>
              <a:rPr lang="en-US" sz="3136" b="1" dirty="0" smtClean="0">
                <a:solidFill>
                  <a:schemeClr val="tx1"/>
                </a:solidFill>
              </a:rPr>
              <a:t>t!</a:t>
            </a:r>
          </a:p>
          <a:p>
            <a:pPr marL="780933" lvl="1" indent="-399932" defTabSz="896111">
              <a:defRPr sz="1800">
                <a:solidFill>
                  <a:srgbClr val="000000"/>
                </a:solidFill>
              </a:defRPr>
            </a:pPr>
            <a:r>
              <a:rPr lang="en-US" sz="2600" dirty="0" smtClean="0">
                <a:solidFill>
                  <a:schemeClr val="tx1"/>
                </a:solidFill>
              </a:rPr>
              <a:t>Average 24% savings</a:t>
            </a:r>
            <a:br>
              <a:rPr lang="en-US" sz="2600" dirty="0" smtClean="0">
                <a:solidFill>
                  <a:schemeClr val="tx1"/>
                </a:solidFill>
              </a:rPr>
            </a:br>
            <a:r>
              <a:rPr lang="en-US" sz="2600" dirty="0" smtClean="0">
                <a:solidFill>
                  <a:schemeClr val="tx1"/>
                </a:solidFill>
              </a:rPr>
              <a:t>(not for use with other insurance)</a:t>
            </a:r>
            <a:endParaRPr sz="3136" dirty="0">
              <a:solidFill>
                <a:schemeClr val="tx1"/>
              </a:solidFill>
            </a:endParaRPr>
          </a:p>
          <a:p>
            <a:pPr marL="435713" lvl="0" indent="-399932" defTabSz="896111">
              <a:defRPr sz="1800">
                <a:solidFill>
                  <a:srgbClr val="000000"/>
                </a:solidFill>
              </a:defRPr>
            </a:pPr>
            <a:r>
              <a:rPr sz="3136" b="1" i="1" dirty="0">
                <a:solidFill>
                  <a:schemeClr val="tx1"/>
                </a:solidFill>
              </a:rPr>
              <a:t>Senior Citizen discount</a:t>
            </a:r>
            <a:endParaRPr sz="3136" b="1" dirty="0">
              <a:solidFill>
                <a:schemeClr val="tx1"/>
              </a:solidFill>
            </a:endParaRPr>
          </a:p>
          <a:p>
            <a:pPr marL="728450" lvl="1" indent="-288172" defTabSz="896111">
              <a:spcBef>
                <a:spcPts val="600"/>
              </a:spcBef>
              <a:defRPr sz="1800">
                <a:solidFill>
                  <a:srgbClr val="000000"/>
                </a:solidFill>
              </a:defRPr>
            </a:pPr>
            <a:r>
              <a:rPr sz="2744" dirty="0">
                <a:solidFill>
                  <a:schemeClr val="tx1"/>
                </a:solidFill>
              </a:rPr>
              <a:t>Most pharmacies offer a 10% discount on cash prescriptions for seniors</a:t>
            </a:r>
          </a:p>
        </p:txBody>
      </p:sp>
      <p:sp>
        <p:nvSpPr>
          <p:cNvPr id="210" name="Shape 210"/>
          <p:cNvSpPr/>
          <p:nvPr/>
        </p:nvSpPr>
        <p:spPr>
          <a:xfrm>
            <a:off x="457200" y="538361"/>
            <a:ext cx="8077200"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000" i="1">
                <a:solidFill>
                  <a:srgbClr val="33CC33"/>
                </a:solidFill>
                <a:effectLst>
                  <a:outerShdw blurRad="38100" dist="38100" dir="2700000" rotWithShape="0">
                    <a:srgbClr val="000000"/>
                  </a:outerShdw>
                </a:effectLst>
                <a:latin typeface="Franklin Gothic Book"/>
                <a:ea typeface="Franklin Gothic Book"/>
                <a:cs typeface="Franklin Gothic Book"/>
                <a:sym typeface="Franklin Gothic Book"/>
              </a:defRPr>
            </a:lvl1pPr>
          </a:lstStyle>
          <a:p>
            <a:pPr lvl="0">
              <a:defRPr sz="1800" i="0">
                <a:solidFill>
                  <a:srgbClr val="000000"/>
                </a:solidFill>
                <a:effectLst/>
              </a:defRPr>
            </a:pPr>
            <a:r>
              <a:rPr sz="4000" i="1" dirty="0">
                <a:solidFill>
                  <a:schemeClr val="tx1"/>
                </a:solidFill>
                <a:effectLst>
                  <a:outerShdw blurRad="38100" dist="38100" dir="2700000" rotWithShape="0">
                    <a:srgbClr val="000000"/>
                  </a:outerShdw>
                </a:effectLst>
              </a:rPr>
              <a:t>Programs to Help With Drug Costs</a:t>
            </a:r>
          </a:p>
        </p:txBody>
      </p:sp>
      <p:pic>
        <p:nvPicPr>
          <p:cNvPr id="211" name="image23.png"/>
          <p:cNvPicPr/>
          <p:nvPr/>
        </p:nvPicPr>
        <p:blipFill>
          <a:blip r:embed="rId3">
            <a:extLst/>
          </a:blip>
          <a:srcRect r="8434"/>
          <a:stretch>
            <a:fillRect/>
          </a:stretch>
        </p:blipFill>
        <p:spPr>
          <a:xfrm rot="1103652">
            <a:off x="6082038" y="3531666"/>
            <a:ext cx="1848855" cy="1203158"/>
          </a:xfrm>
          <a:prstGeom prst="round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title"/>
          </p:nvPr>
        </p:nvSpPr>
        <p:spPr>
          <a:xfrm>
            <a:off x="762000" y="228600"/>
            <a:ext cx="7467600" cy="1143000"/>
          </a:xfrm>
          <a:prstGeom prst="rect">
            <a:avLst/>
          </a:prstGeom>
        </p:spPr>
        <p:txBody>
          <a:bodyPr lIns="0" tIns="0" rIns="0" bIns="0">
            <a:normAutofit/>
          </a:bodyPr>
          <a:lstStyle>
            <a:lvl1pPr algn="ctr">
              <a:defRPr sz="4000"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4400" i="1" dirty="0">
                <a:solidFill>
                  <a:schemeClr val="tx1"/>
                </a:solidFill>
                <a:effectLst>
                  <a:outerShdw blurRad="38100" dist="38100" dir="2700000" rotWithShape="0">
                    <a:srgbClr val="000000"/>
                  </a:outerShdw>
                </a:effectLst>
              </a:rPr>
              <a:t>Pharmacy Savings Programs</a:t>
            </a:r>
          </a:p>
        </p:txBody>
      </p:sp>
      <p:sp>
        <p:nvSpPr>
          <p:cNvPr id="216" name="Shape 216"/>
          <p:cNvSpPr>
            <a:spLocks noGrp="1"/>
          </p:cNvSpPr>
          <p:nvPr>
            <p:ph idx="1"/>
          </p:nvPr>
        </p:nvSpPr>
        <p:spPr>
          <a:xfrm>
            <a:off x="381000" y="1752600"/>
            <a:ext cx="8382000" cy="4711262"/>
          </a:xfrm>
          <a:prstGeom prst="rect">
            <a:avLst/>
          </a:prstGeom>
        </p:spPr>
        <p:txBody>
          <a:bodyPr lIns="0" tIns="0" rIns="0" bIns="0">
            <a:normAutofit/>
          </a:bodyPr>
          <a:lstStyle/>
          <a:p>
            <a:pPr marL="369978" lvl="0" indent="-335657" defTabSz="859536">
              <a:spcBef>
                <a:spcPts val="600"/>
              </a:spcBef>
              <a:defRPr sz="1800">
                <a:solidFill>
                  <a:srgbClr val="000000"/>
                </a:solidFill>
              </a:defRPr>
            </a:pPr>
            <a:r>
              <a:rPr sz="2800" dirty="0">
                <a:solidFill>
                  <a:schemeClr val="tx1"/>
                </a:solidFill>
              </a:rPr>
              <a:t>Most major chain pharmacies and many smaller independent pharmacies </a:t>
            </a:r>
            <a:r>
              <a:rPr sz="2800" b="1" dirty="0">
                <a:solidFill>
                  <a:schemeClr val="tx1"/>
                </a:solidFill>
              </a:rPr>
              <a:t>may price match—ask</a:t>
            </a:r>
            <a:r>
              <a:rPr sz="2800" dirty="0">
                <a:solidFill>
                  <a:schemeClr val="tx1"/>
                </a:solidFill>
              </a:rPr>
              <a:t>!</a:t>
            </a:r>
          </a:p>
          <a:p>
            <a:pPr marL="369978" lvl="0" indent="-335657" defTabSz="859536">
              <a:spcBef>
                <a:spcPts val="600"/>
              </a:spcBef>
              <a:defRPr sz="1800">
                <a:solidFill>
                  <a:srgbClr val="000000"/>
                </a:solidFill>
              </a:defRPr>
            </a:pPr>
            <a:r>
              <a:rPr sz="2800" b="1" dirty="0" err="1">
                <a:solidFill>
                  <a:schemeClr val="tx1"/>
                </a:solidFill>
              </a:rPr>
              <a:t>Walmart</a:t>
            </a:r>
            <a:r>
              <a:rPr sz="2800" b="1" dirty="0">
                <a:solidFill>
                  <a:schemeClr val="tx1"/>
                </a:solidFill>
              </a:rPr>
              <a:t>, Target, CVS, Rite Aid, Walgreens, Stop &amp; Shop, Kmart</a:t>
            </a:r>
          </a:p>
          <a:p>
            <a:pPr marL="659230" lvl="1" indent="-236923" defTabSz="859536">
              <a:spcBef>
                <a:spcPts val="500"/>
              </a:spcBef>
              <a:defRPr sz="1800">
                <a:solidFill>
                  <a:srgbClr val="000000"/>
                </a:solidFill>
              </a:defRPr>
            </a:pPr>
            <a:r>
              <a:rPr sz="2800" dirty="0">
                <a:solidFill>
                  <a:schemeClr val="tx1"/>
                </a:solidFill>
              </a:rPr>
              <a:t>All have prescription savings plans</a:t>
            </a:r>
            <a:endParaRPr sz="3200" dirty="0">
              <a:solidFill>
                <a:schemeClr val="tx1"/>
              </a:solidFill>
            </a:endParaRPr>
          </a:p>
          <a:p>
            <a:pPr marL="659230" lvl="1" indent="-236923" defTabSz="859536">
              <a:spcBef>
                <a:spcPts val="500"/>
              </a:spcBef>
              <a:defRPr sz="1800">
                <a:solidFill>
                  <a:srgbClr val="000000"/>
                </a:solidFill>
              </a:defRPr>
            </a:pPr>
            <a:r>
              <a:rPr sz="2800" dirty="0">
                <a:solidFill>
                  <a:schemeClr val="tx1"/>
                </a:solidFill>
              </a:rPr>
              <a:t>Some require an enrollment fee</a:t>
            </a:r>
            <a:endParaRPr sz="3200" dirty="0">
              <a:solidFill>
                <a:schemeClr val="tx1"/>
              </a:solidFill>
            </a:endParaRPr>
          </a:p>
          <a:p>
            <a:pPr marL="659230" lvl="1" indent="-236923" defTabSz="859536">
              <a:spcBef>
                <a:spcPts val="500"/>
              </a:spcBef>
              <a:defRPr sz="1800">
                <a:solidFill>
                  <a:srgbClr val="000000"/>
                </a:solidFill>
              </a:defRPr>
            </a:pPr>
            <a:r>
              <a:rPr sz="2800" dirty="0">
                <a:solidFill>
                  <a:schemeClr val="tx1"/>
                </a:solidFill>
              </a:rPr>
              <a:t>Only </a:t>
            </a:r>
            <a:r>
              <a:rPr sz="2800" b="1" dirty="0">
                <a:solidFill>
                  <a:schemeClr val="tx1"/>
                </a:solidFill>
              </a:rPr>
              <a:t>specific generics covered</a:t>
            </a:r>
            <a:endParaRPr sz="3200" b="1" dirty="0">
              <a:solidFill>
                <a:schemeClr val="tx1"/>
              </a:solidFill>
            </a:endParaRPr>
          </a:p>
          <a:p>
            <a:pPr marL="659230" lvl="1" indent="-236923" defTabSz="859536">
              <a:spcBef>
                <a:spcPts val="500"/>
              </a:spcBef>
              <a:defRPr sz="1800">
                <a:solidFill>
                  <a:srgbClr val="000000"/>
                </a:solidFill>
              </a:defRPr>
            </a:pPr>
            <a:r>
              <a:rPr sz="2800" dirty="0">
                <a:solidFill>
                  <a:schemeClr val="tx1"/>
                </a:solidFill>
              </a:rPr>
              <a:t>Some allow a 3 month supply</a:t>
            </a:r>
            <a:endParaRPr sz="3200" dirty="0">
              <a:solidFill>
                <a:schemeClr val="tx1"/>
              </a:solidFill>
            </a:endParaRPr>
          </a:p>
          <a:p>
            <a:pPr marL="924573" lvl="2" indent="-220231" defTabSz="859536">
              <a:spcBef>
                <a:spcPts val="400"/>
              </a:spcBef>
              <a:buClr>
                <a:srgbClr val="CCAF0A"/>
              </a:buClr>
              <a:buFont typeface="Arial"/>
              <a:defRPr sz="1800">
                <a:solidFill>
                  <a:srgbClr val="000000"/>
                </a:solidFill>
              </a:defRPr>
            </a:pPr>
            <a:r>
              <a:rPr sz="2800" dirty="0">
                <a:solidFill>
                  <a:schemeClr val="tx1"/>
                </a:solidFill>
              </a:rPr>
              <a:t>Even greater savings</a:t>
            </a:r>
          </a:p>
          <a:p>
            <a:pPr marL="924573" lvl="2" indent="-220231" defTabSz="859536">
              <a:spcBef>
                <a:spcPts val="400"/>
              </a:spcBef>
              <a:buClr>
                <a:srgbClr val="CCAF0A"/>
              </a:buClr>
              <a:buFont typeface="Arial"/>
              <a:defRPr sz="1800">
                <a:solidFill>
                  <a:srgbClr val="000000"/>
                </a:solidFill>
              </a:defRPr>
            </a:pPr>
            <a:r>
              <a:rPr sz="2800" dirty="0">
                <a:solidFill>
                  <a:schemeClr val="tx1"/>
                </a:solidFill>
              </a:rPr>
              <a:t>More convenient</a:t>
            </a:r>
          </a:p>
        </p:txBody>
      </p:sp>
      <p:sp>
        <p:nvSpPr>
          <p:cNvPr id="2" name="AutoShape 2" descr="Image result for cv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830" y="3728647"/>
            <a:ext cx="1624325" cy="92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Image result for walm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911" y="4828550"/>
            <a:ext cx="2254162" cy="1688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idx="1"/>
          </p:nvPr>
        </p:nvSpPr>
        <p:spPr>
          <a:xfrm>
            <a:off x="314793" y="1117722"/>
            <a:ext cx="7819273" cy="1775380"/>
          </a:xfrm>
          <a:prstGeom prst="rect">
            <a:avLst/>
          </a:prstGeom>
        </p:spPr>
        <p:txBody>
          <a:bodyPr lIns="0" tIns="0" rIns="0" bIns="0">
            <a:normAutofit fontScale="92500"/>
          </a:bodyPr>
          <a:lstStyle>
            <a:lvl1pPr marL="382588" indent="-346076" algn="ctr">
              <a:buSzTx/>
              <a:buNone/>
              <a:defRPr sz="3200"/>
            </a:lvl1pPr>
          </a:lstStyle>
          <a:p>
            <a:pPr lvl="0">
              <a:defRPr sz="1800">
                <a:solidFill>
                  <a:srgbClr val="000000"/>
                </a:solidFill>
              </a:defRPr>
            </a:pPr>
            <a:r>
              <a:rPr sz="4800" b="1" dirty="0">
                <a:solidFill>
                  <a:schemeClr val="tx1"/>
                </a:solidFill>
              </a:rPr>
              <a:t>Does anyone know why </a:t>
            </a:r>
            <a:r>
              <a:rPr lang="en-US" sz="4800" b="1" dirty="0" smtClean="0"/>
              <a:t>medications</a:t>
            </a:r>
            <a:r>
              <a:rPr sz="4800" b="1" dirty="0" smtClean="0">
                <a:solidFill>
                  <a:schemeClr val="tx1"/>
                </a:solidFill>
              </a:rPr>
              <a:t> </a:t>
            </a:r>
            <a:r>
              <a:rPr sz="4800" b="1" dirty="0">
                <a:solidFill>
                  <a:schemeClr val="tx1"/>
                </a:solidFill>
              </a:rPr>
              <a:t>are so expensive?</a:t>
            </a:r>
          </a:p>
        </p:txBody>
      </p:sp>
      <p:pic>
        <p:nvPicPr>
          <p:cNvPr id="78" name="image3.jpg" descr="http://www.takepart.com/sites/default/files/styles/landscape_main_image/public/155292424.jpg"/>
          <p:cNvPicPr/>
          <p:nvPr/>
        </p:nvPicPr>
        <p:blipFill>
          <a:blip r:embed="rId2">
            <a:extLst/>
          </a:blip>
          <a:stretch>
            <a:fillRect/>
          </a:stretch>
        </p:blipFill>
        <p:spPr>
          <a:xfrm>
            <a:off x="2267743" y="3284983"/>
            <a:ext cx="4381501" cy="29241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a:xfrm>
            <a:off x="0" y="304800"/>
            <a:ext cx="8839200" cy="1143000"/>
          </a:xfrm>
          <a:prstGeom prst="rect">
            <a:avLst/>
          </a:prstGeom>
        </p:spPr>
        <p:txBody>
          <a:bodyPr lIns="0" tIns="0" rIns="0" bIns="0">
            <a:normAutofit/>
          </a:bodyPr>
          <a:lstStyle>
            <a:lvl1pPr algn="ctr">
              <a:defRPr sz="4400"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4400" i="1" dirty="0">
                <a:solidFill>
                  <a:schemeClr val="tx1"/>
                </a:solidFill>
                <a:effectLst>
                  <a:outerShdw blurRad="38100" dist="38100" dir="2700000" rotWithShape="0">
                    <a:srgbClr val="000000"/>
                  </a:outerShdw>
                </a:effectLst>
              </a:rPr>
              <a:t>Practical Ways to Save Money</a:t>
            </a:r>
          </a:p>
        </p:txBody>
      </p:sp>
      <p:sp>
        <p:nvSpPr>
          <p:cNvPr id="182" name="Shape 182"/>
          <p:cNvSpPr>
            <a:spLocks noGrp="1"/>
          </p:cNvSpPr>
          <p:nvPr>
            <p:ph idx="1"/>
          </p:nvPr>
        </p:nvSpPr>
        <p:spPr>
          <a:xfrm>
            <a:off x="0" y="1447800"/>
            <a:ext cx="8439462" cy="5029200"/>
          </a:xfrm>
          <a:prstGeom prst="rect">
            <a:avLst/>
          </a:prstGeom>
        </p:spPr>
        <p:txBody>
          <a:bodyPr lIns="0" tIns="0" rIns="0" bIns="0">
            <a:noAutofit/>
          </a:bodyPr>
          <a:lstStyle/>
          <a:p>
            <a:pPr marL="342582" lvl="0" indent="-306070">
              <a:spcBef>
                <a:spcPts val="500"/>
              </a:spcBef>
              <a:defRPr sz="1800">
                <a:solidFill>
                  <a:srgbClr val="000000"/>
                </a:solidFill>
              </a:defRPr>
            </a:pPr>
            <a:r>
              <a:rPr sz="3200" b="1" dirty="0">
                <a:solidFill>
                  <a:schemeClr val="tx1"/>
                </a:solidFill>
              </a:rPr>
              <a:t>Housing and Urban Development (HUD) Residents</a:t>
            </a:r>
          </a:p>
          <a:p>
            <a:pPr marL="701309" lvl="1" indent="-252046">
              <a:spcBef>
                <a:spcPts val="500"/>
              </a:spcBef>
              <a:defRPr sz="1800">
                <a:solidFill>
                  <a:srgbClr val="000000"/>
                </a:solidFill>
              </a:defRPr>
            </a:pPr>
            <a:r>
              <a:rPr sz="3200" i="1" dirty="0">
                <a:solidFill>
                  <a:schemeClr val="tx1"/>
                </a:solidFill>
              </a:rPr>
              <a:t>Save the receipts </a:t>
            </a:r>
            <a:r>
              <a:rPr sz="3200" dirty="0">
                <a:solidFill>
                  <a:schemeClr val="tx1"/>
                </a:solidFill>
              </a:rPr>
              <a:t>from your daily OTC items </a:t>
            </a:r>
            <a:endParaRPr lang="en-US" sz="3200" dirty="0">
              <a:solidFill>
                <a:schemeClr val="tx1"/>
              </a:solidFill>
            </a:endParaRPr>
          </a:p>
          <a:p>
            <a:pPr marL="1005773" lvl="2" indent="-252046">
              <a:spcBef>
                <a:spcPts val="500"/>
              </a:spcBef>
              <a:defRPr sz="1800">
                <a:solidFill>
                  <a:srgbClr val="000000"/>
                </a:solidFill>
              </a:defRPr>
            </a:pPr>
            <a:r>
              <a:rPr lang="en-US" sz="2800" dirty="0" smtClean="0">
                <a:solidFill>
                  <a:schemeClr val="tx1"/>
                </a:solidFill>
              </a:rPr>
              <a:t>V</a:t>
            </a:r>
            <a:r>
              <a:rPr sz="2800" dirty="0" smtClean="0">
                <a:solidFill>
                  <a:schemeClr val="tx1"/>
                </a:solidFill>
              </a:rPr>
              <a:t>itamins</a:t>
            </a:r>
            <a:r>
              <a:rPr sz="2800" dirty="0">
                <a:solidFill>
                  <a:schemeClr val="tx1"/>
                </a:solidFill>
              </a:rPr>
              <a:t>, </a:t>
            </a:r>
            <a:r>
              <a:rPr sz="2800" dirty="0" smtClean="0">
                <a:solidFill>
                  <a:schemeClr val="tx1"/>
                </a:solidFill>
              </a:rPr>
              <a:t>creams</a:t>
            </a:r>
            <a:r>
              <a:rPr sz="2800" dirty="0">
                <a:solidFill>
                  <a:schemeClr val="tx1"/>
                </a:solidFill>
              </a:rPr>
              <a:t>, </a:t>
            </a:r>
            <a:r>
              <a:rPr sz="2800" dirty="0" smtClean="0">
                <a:solidFill>
                  <a:schemeClr val="tx1"/>
                </a:solidFill>
              </a:rPr>
              <a:t>Depend</a:t>
            </a:r>
            <a:r>
              <a:rPr lang="en-US" sz="2800" dirty="0" smtClean="0">
                <a:solidFill>
                  <a:schemeClr val="tx1"/>
                </a:solidFill>
              </a:rPr>
              <a:t>s…</a:t>
            </a:r>
            <a:endParaRPr sz="2800" dirty="0">
              <a:solidFill>
                <a:schemeClr val="tx1"/>
              </a:solidFill>
            </a:endParaRPr>
          </a:p>
          <a:p>
            <a:pPr marL="701309" lvl="1" indent="-252046">
              <a:spcBef>
                <a:spcPts val="500"/>
              </a:spcBef>
              <a:defRPr sz="1800">
                <a:solidFill>
                  <a:srgbClr val="000000"/>
                </a:solidFill>
              </a:defRPr>
            </a:pPr>
            <a:r>
              <a:rPr sz="3200" dirty="0" smtClean="0">
                <a:solidFill>
                  <a:schemeClr val="tx1"/>
                </a:solidFill>
              </a:rPr>
              <a:t>Turn</a:t>
            </a:r>
            <a:r>
              <a:rPr lang="en-US" sz="3200" dirty="0" smtClean="0">
                <a:solidFill>
                  <a:schemeClr val="tx1"/>
                </a:solidFill>
              </a:rPr>
              <a:t> receipts</a:t>
            </a:r>
            <a:r>
              <a:rPr sz="3200" dirty="0" smtClean="0">
                <a:solidFill>
                  <a:schemeClr val="tx1"/>
                </a:solidFill>
              </a:rPr>
              <a:t> in</a:t>
            </a:r>
            <a:r>
              <a:rPr lang="en-US" sz="3200" dirty="0" smtClean="0">
                <a:solidFill>
                  <a:schemeClr val="tx1"/>
                </a:solidFill>
              </a:rPr>
              <a:t> </a:t>
            </a:r>
            <a:r>
              <a:rPr sz="3200" dirty="0" smtClean="0">
                <a:solidFill>
                  <a:schemeClr val="tx1"/>
                </a:solidFill>
              </a:rPr>
              <a:t>to housing </a:t>
            </a:r>
            <a:r>
              <a:rPr sz="3200" dirty="0">
                <a:solidFill>
                  <a:schemeClr val="tx1"/>
                </a:solidFill>
              </a:rPr>
              <a:t>office </a:t>
            </a:r>
            <a:r>
              <a:rPr sz="3200" dirty="0" smtClean="0">
                <a:solidFill>
                  <a:schemeClr val="tx1"/>
                </a:solidFill>
              </a:rPr>
              <a:t>with </a:t>
            </a:r>
            <a:r>
              <a:rPr sz="3200" dirty="0">
                <a:solidFill>
                  <a:schemeClr val="tx1"/>
                </a:solidFill>
              </a:rPr>
              <a:t>a note from your doctor saying that it is necessary for you to use these </a:t>
            </a:r>
            <a:r>
              <a:rPr sz="3200" dirty="0" smtClean="0">
                <a:solidFill>
                  <a:schemeClr val="tx1"/>
                </a:solidFill>
              </a:rPr>
              <a:t>items</a:t>
            </a:r>
            <a:endParaRPr sz="3200" dirty="0">
              <a:solidFill>
                <a:schemeClr val="tx1"/>
              </a:solidFill>
            </a:endParaRPr>
          </a:p>
          <a:p>
            <a:pPr marL="701309" lvl="1" indent="-252046">
              <a:spcBef>
                <a:spcPts val="500"/>
              </a:spcBef>
              <a:defRPr sz="1800">
                <a:solidFill>
                  <a:srgbClr val="000000"/>
                </a:solidFill>
              </a:defRPr>
            </a:pPr>
            <a:r>
              <a:rPr lang="en-US" sz="3200" u="sng" dirty="0" smtClean="0">
                <a:solidFill>
                  <a:schemeClr val="tx1"/>
                </a:solidFill>
              </a:rPr>
              <a:t>Re</a:t>
            </a:r>
            <a:r>
              <a:rPr sz="3200" u="sng" dirty="0" smtClean="0">
                <a:solidFill>
                  <a:schemeClr val="tx1"/>
                </a:solidFill>
              </a:rPr>
              <a:t>ceipts</a:t>
            </a:r>
            <a:r>
              <a:rPr lang="en-US" sz="3200" u="sng" dirty="0" smtClean="0">
                <a:solidFill>
                  <a:schemeClr val="tx1"/>
                </a:solidFill>
              </a:rPr>
              <a:t> count</a:t>
            </a:r>
            <a:r>
              <a:rPr sz="3200" u="sng" dirty="0" smtClean="0">
                <a:solidFill>
                  <a:schemeClr val="tx1"/>
                </a:solidFill>
              </a:rPr>
              <a:t> toward</a:t>
            </a:r>
            <a:r>
              <a:rPr lang="en-US" sz="3200" u="sng" dirty="0">
                <a:solidFill>
                  <a:schemeClr val="tx1"/>
                </a:solidFill>
              </a:rPr>
              <a:t/>
            </a:r>
            <a:br>
              <a:rPr lang="en-US" sz="3200" u="sng" dirty="0">
                <a:solidFill>
                  <a:schemeClr val="tx1"/>
                </a:solidFill>
              </a:rPr>
            </a:br>
            <a:r>
              <a:rPr sz="3200" u="sng" dirty="0" smtClean="0">
                <a:solidFill>
                  <a:schemeClr val="tx1"/>
                </a:solidFill>
              </a:rPr>
              <a:t>your </a:t>
            </a:r>
            <a:r>
              <a:rPr sz="3200" u="sng" dirty="0">
                <a:solidFill>
                  <a:schemeClr val="tx1"/>
                </a:solidFill>
              </a:rPr>
              <a:t>annual rent </a:t>
            </a:r>
            <a:r>
              <a:rPr sz="3200" u="sng" dirty="0" smtClean="0">
                <a:solidFill>
                  <a:schemeClr val="tx1"/>
                </a:solidFill>
              </a:rPr>
              <a:t>deductions</a:t>
            </a:r>
            <a:r>
              <a:rPr lang="en-US" sz="3200" u="sng" dirty="0" smtClean="0">
                <a:solidFill>
                  <a:schemeClr val="tx1"/>
                </a:solidFill>
              </a:rPr>
              <a:t>!</a:t>
            </a:r>
            <a:endParaRPr sz="3200" u="sng" dirty="0">
              <a:solidFill>
                <a:schemeClr val="tx1"/>
              </a:solidFill>
            </a:endParaRPr>
          </a:p>
        </p:txBody>
      </p:sp>
      <p:pic>
        <p:nvPicPr>
          <p:cNvPr id="7174" name="Picture 6" descr="http://francestrombly.com/wp-content/uploads/2008/06/ft-2008-0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301" y="4532468"/>
            <a:ext cx="3267856" cy="21763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914400" y="304800"/>
            <a:ext cx="7467600" cy="1143000"/>
          </a:xfrm>
          <a:prstGeom prst="rect">
            <a:avLst/>
          </a:prstGeom>
        </p:spPr>
        <p:txBody>
          <a:bodyPr lIns="0" tIns="0" rIns="0" bIns="0">
            <a:normAutofit/>
          </a:bodyPr>
          <a:lstStyle>
            <a:lvl1pPr algn="ctr">
              <a:defRPr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4600" i="1" dirty="0">
                <a:solidFill>
                  <a:schemeClr val="tx1"/>
                </a:solidFill>
                <a:effectLst>
                  <a:outerShdw blurRad="38100" dist="38100" dir="2700000" rotWithShape="0">
                    <a:srgbClr val="000000"/>
                  </a:outerShdw>
                </a:effectLst>
              </a:rPr>
              <a:t>Summary and Key Points</a:t>
            </a:r>
          </a:p>
        </p:txBody>
      </p:sp>
      <p:sp>
        <p:nvSpPr>
          <p:cNvPr id="219" name="Shape 219"/>
          <p:cNvSpPr>
            <a:spLocks noGrp="1"/>
          </p:cNvSpPr>
          <p:nvPr>
            <p:ph idx="1"/>
          </p:nvPr>
        </p:nvSpPr>
        <p:spPr>
          <a:xfrm>
            <a:off x="533400" y="1447800"/>
            <a:ext cx="7848600" cy="5105400"/>
          </a:xfrm>
          <a:prstGeom prst="rect">
            <a:avLst/>
          </a:prstGeom>
        </p:spPr>
        <p:txBody>
          <a:bodyPr lIns="0" tIns="0" rIns="0" bIns="0">
            <a:normAutofit/>
          </a:bodyPr>
          <a:lstStyle/>
          <a:p>
            <a:pPr lvl="0">
              <a:defRPr sz="1800">
                <a:solidFill>
                  <a:srgbClr val="000000"/>
                </a:solidFill>
              </a:defRPr>
            </a:pPr>
            <a:r>
              <a:rPr sz="3000" dirty="0">
                <a:solidFill>
                  <a:schemeClr val="tx1"/>
                </a:solidFill>
                <a:latin typeface="Arial Bold"/>
                <a:ea typeface="Arial Bold"/>
                <a:cs typeface="Arial Bold"/>
                <a:sym typeface="Arial Bold"/>
              </a:rPr>
              <a:t>Be your own advocate!</a:t>
            </a:r>
          </a:p>
          <a:p>
            <a:pPr lvl="0">
              <a:defRPr sz="1800">
                <a:solidFill>
                  <a:srgbClr val="000000"/>
                </a:solidFill>
              </a:defRPr>
            </a:pPr>
            <a:r>
              <a:rPr sz="3000" dirty="0" smtClean="0">
                <a:solidFill>
                  <a:schemeClr val="tx1"/>
                </a:solidFill>
              </a:rPr>
              <a:t>Look </a:t>
            </a:r>
            <a:r>
              <a:rPr sz="3000" dirty="0">
                <a:solidFill>
                  <a:schemeClr val="tx1"/>
                </a:solidFill>
              </a:rPr>
              <a:t>at each medication you are taking &amp; evaluate its </a:t>
            </a:r>
            <a:r>
              <a:rPr sz="3000" dirty="0" smtClean="0">
                <a:solidFill>
                  <a:schemeClr val="tx1"/>
                </a:solidFill>
              </a:rPr>
              <a:t>cost</a:t>
            </a:r>
            <a:endParaRPr lang="en-US" sz="3000" dirty="0" smtClean="0">
              <a:solidFill>
                <a:schemeClr val="tx1"/>
              </a:solidFill>
            </a:endParaRPr>
          </a:p>
          <a:p>
            <a:pPr>
              <a:defRPr sz="1800">
                <a:solidFill>
                  <a:srgbClr val="000000"/>
                </a:solidFill>
              </a:defRPr>
            </a:pPr>
            <a:r>
              <a:rPr lang="en-US" sz="3000" b="1" dirty="0"/>
              <a:t>Communicate with your Doctor and your </a:t>
            </a:r>
            <a:r>
              <a:rPr lang="en-US" sz="3000" b="1" dirty="0" smtClean="0"/>
              <a:t>Pharmacist</a:t>
            </a:r>
            <a:endParaRPr sz="3000" b="1" dirty="0">
              <a:solidFill>
                <a:schemeClr val="tx1"/>
              </a:solidFill>
            </a:endParaRPr>
          </a:p>
          <a:p>
            <a:pPr lvl="0">
              <a:defRPr sz="1800">
                <a:solidFill>
                  <a:srgbClr val="000000"/>
                </a:solidFill>
              </a:defRPr>
            </a:pPr>
            <a:r>
              <a:rPr sz="3000" dirty="0">
                <a:solidFill>
                  <a:schemeClr val="tx1"/>
                </a:solidFill>
              </a:rPr>
              <a:t>Research which programs can benefit you</a:t>
            </a:r>
          </a:p>
          <a:p>
            <a:pPr lvl="0">
              <a:defRPr sz="1800">
                <a:solidFill>
                  <a:srgbClr val="000000"/>
                </a:solidFill>
              </a:defRPr>
            </a:pPr>
            <a:r>
              <a:rPr sz="3000" dirty="0">
                <a:solidFill>
                  <a:schemeClr val="tx1"/>
                </a:solidFill>
              </a:rPr>
              <a:t>Be an informed consumer &amp; patient</a:t>
            </a:r>
          </a:p>
          <a:p>
            <a:pPr lvl="0">
              <a:defRPr sz="1800">
                <a:solidFill>
                  <a:srgbClr val="000000"/>
                </a:solidFill>
              </a:defRPr>
            </a:pPr>
            <a:r>
              <a:rPr sz="3000" dirty="0">
                <a:solidFill>
                  <a:schemeClr val="tx1"/>
                </a:solidFill>
              </a:rPr>
              <a:t>Take your medications </a:t>
            </a:r>
            <a:r>
              <a:rPr sz="3000" u="sng" dirty="0">
                <a:solidFill>
                  <a:schemeClr val="tx1"/>
                </a:solidFill>
              </a:rPr>
              <a:t>exactly as your physician prescribes</a:t>
            </a: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975" y="5563146"/>
            <a:ext cx="2138289" cy="129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idx="1"/>
          </p:nvPr>
        </p:nvSpPr>
        <p:spPr>
          <a:xfrm>
            <a:off x="457200" y="1600200"/>
            <a:ext cx="7924800" cy="4876800"/>
          </a:xfrm>
          <a:prstGeom prst="rect">
            <a:avLst/>
          </a:prstGeom>
        </p:spPr>
        <p:txBody>
          <a:bodyPr lIns="0" tIns="0" rIns="0" bIns="0">
            <a:normAutofit/>
          </a:bodyPr>
          <a:lstStyle/>
          <a:p>
            <a:pPr lvl="0">
              <a:lnSpc>
                <a:spcPct val="90000"/>
              </a:lnSpc>
              <a:defRPr sz="1800">
                <a:solidFill>
                  <a:srgbClr val="000000"/>
                </a:solidFill>
              </a:defRPr>
            </a:pPr>
            <a:r>
              <a:rPr sz="3200" dirty="0">
                <a:solidFill>
                  <a:schemeClr val="tx1"/>
                </a:solidFill>
                <a:latin typeface="Arial Bold"/>
                <a:ea typeface="Arial Bold"/>
                <a:cs typeface="Arial Bold"/>
                <a:sym typeface="Arial Bold"/>
              </a:rPr>
              <a:t>Pharmacy Outreach Program</a:t>
            </a:r>
          </a:p>
          <a:p>
            <a:pPr marL="722312" lvl="1" indent="-273050">
              <a:lnSpc>
                <a:spcPct val="90000"/>
              </a:lnSpc>
              <a:spcBef>
                <a:spcPts val="600"/>
              </a:spcBef>
              <a:defRPr sz="1800">
                <a:solidFill>
                  <a:srgbClr val="000000"/>
                </a:solidFill>
              </a:defRPr>
            </a:pPr>
            <a:r>
              <a:rPr sz="2800" dirty="0">
                <a:solidFill>
                  <a:schemeClr val="tx1"/>
                </a:solidFill>
              </a:rPr>
              <a:t>Acts as a resource for medication assistance programs, both State and National</a:t>
            </a:r>
          </a:p>
          <a:p>
            <a:pPr marL="722312" lvl="1" indent="-273050">
              <a:lnSpc>
                <a:spcPct val="90000"/>
              </a:lnSpc>
              <a:spcBef>
                <a:spcPts val="600"/>
              </a:spcBef>
              <a:defRPr sz="1800">
                <a:solidFill>
                  <a:srgbClr val="000000"/>
                </a:solidFill>
              </a:defRPr>
            </a:pPr>
            <a:r>
              <a:rPr sz="2800" dirty="0">
                <a:solidFill>
                  <a:schemeClr val="tx1"/>
                </a:solidFill>
              </a:rPr>
              <a:t>Answers common medication questions</a:t>
            </a:r>
          </a:p>
          <a:p>
            <a:pPr marL="1004887" lvl="2" indent="-255587">
              <a:lnSpc>
                <a:spcPct val="90000"/>
              </a:lnSpc>
              <a:spcBef>
                <a:spcPts val="500"/>
              </a:spcBef>
              <a:buClr>
                <a:srgbClr val="CCAF0A"/>
              </a:buClr>
              <a:buFont typeface="Arial"/>
              <a:defRPr sz="1800">
                <a:solidFill>
                  <a:srgbClr val="000000"/>
                </a:solidFill>
              </a:defRPr>
            </a:pPr>
            <a:r>
              <a:rPr sz="2800" dirty="0">
                <a:solidFill>
                  <a:schemeClr val="tx1"/>
                </a:solidFill>
              </a:rPr>
              <a:t>Generic vs. brand name drugs</a:t>
            </a:r>
          </a:p>
          <a:p>
            <a:pPr marL="1004887" lvl="2" indent="-255587">
              <a:lnSpc>
                <a:spcPct val="90000"/>
              </a:lnSpc>
              <a:spcBef>
                <a:spcPts val="500"/>
              </a:spcBef>
              <a:buClr>
                <a:srgbClr val="CCAF0A"/>
              </a:buClr>
              <a:buFont typeface="Arial"/>
              <a:defRPr sz="1800">
                <a:solidFill>
                  <a:srgbClr val="000000"/>
                </a:solidFill>
              </a:defRPr>
            </a:pPr>
            <a:r>
              <a:rPr sz="2800" dirty="0">
                <a:solidFill>
                  <a:schemeClr val="tx1"/>
                </a:solidFill>
              </a:rPr>
              <a:t>Drug formularies</a:t>
            </a:r>
          </a:p>
          <a:p>
            <a:pPr marL="1004887" lvl="2" indent="-255587">
              <a:lnSpc>
                <a:spcPct val="90000"/>
              </a:lnSpc>
              <a:spcBef>
                <a:spcPts val="500"/>
              </a:spcBef>
              <a:buClr>
                <a:srgbClr val="CCAF0A"/>
              </a:buClr>
              <a:buFont typeface="Arial"/>
              <a:defRPr sz="1800">
                <a:solidFill>
                  <a:srgbClr val="000000"/>
                </a:solidFill>
              </a:defRPr>
            </a:pPr>
            <a:r>
              <a:rPr sz="2800" dirty="0">
                <a:solidFill>
                  <a:schemeClr val="tx1"/>
                </a:solidFill>
              </a:rPr>
              <a:t>Therapeutic substitutions</a:t>
            </a:r>
          </a:p>
          <a:p>
            <a:pPr marL="722312" lvl="1" indent="-273050">
              <a:lnSpc>
                <a:spcPct val="90000"/>
              </a:lnSpc>
              <a:spcBef>
                <a:spcPts val="600"/>
              </a:spcBef>
              <a:defRPr sz="1800">
                <a:solidFill>
                  <a:srgbClr val="000000"/>
                </a:solidFill>
              </a:defRPr>
            </a:pPr>
            <a:r>
              <a:rPr sz="2800" dirty="0">
                <a:solidFill>
                  <a:schemeClr val="tx1"/>
                </a:solidFill>
              </a:rPr>
              <a:t>Medication Information Line</a:t>
            </a:r>
          </a:p>
          <a:p>
            <a:pPr marL="1004887" lvl="2" indent="-255587">
              <a:lnSpc>
                <a:spcPct val="90000"/>
              </a:lnSpc>
              <a:spcBef>
                <a:spcPts val="500"/>
              </a:spcBef>
              <a:buClr>
                <a:srgbClr val="CCAF0A"/>
              </a:buClr>
              <a:buFont typeface="Arial"/>
              <a:defRPr sz="1800">
                <a:solidFill>
                  <a:srgbClr val="000000"/>
                </a:solidFill>
              </a:defRPr>
            </a:pPr>
            <a:r>
              <a:rPr sz="2800" dirty="0">
                <a:solidFill>
                  <a:schemeClr val="tx1"/>
                </a:solidFill>
              </a:rPr>
              <a:t>Toll free number: </a:t>
            </a:r>
            <a:r>
              <a:rPr sz="2800" dirty="0">
                <a:solidFill>
                  <a:schemeClr val="tx1"/>
                </a:solidFill>
                <a:latin typeface="Arial Bold"/>
                <a:ea typeface="Arial Bold"/>
                <a:cs typeface="Arial Bold"/>
                <a:sym typeface="Arial Bold"/>
              </a:rPr>
              <a:t>1-800-215-9001</a:t>
            </a:r>
          </a:p>
        </p:txBody>
      </p:sp>
      <p:sp>
        <p:nvSpPr>
          <p:cNvPr id="188" name="Shape 188"/>
          <p:cNvSpPr/>
          <p:nvPr/>
        </p:nvSpPr>
        <p:spPr>
          <a:xfrm>
            <a:off x="457200" y="538361"/>
            <a:ext cx="8077200"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000" i="1">
                <a:solidFill>
                  <a:srgbClr val="33CC33"/>
                </a:solidFill>
                <a:effectLst>
                  <a:outerShdw blurRad="38100" dist="38100" dir="2700000" rotWithShape="0">
                    <a:srgbClr val="000000"/>
                  </a:outerShdw>
                </a:effectLst>
                <a:latin typeface="Franklin Gothic Book"/>
                <a:ea typeface="Franklin Gothic Book"/>
                <a:cs typeface="Franklin Gothic Book"/>
                <a:sym typeface="Franklin Gothic Book"/>
              </a:defRPr>
            </a:lvl1pPr>
          </a:lstStyle>
          <a:p>
            <a:pPr lvl="0">
              <a:defRPr sz="1800" i="0">
                <a:solidFill>
                  <a:srgbClr val="000000"/>
                </a:solidFill>
                <a:effectLst/>
              </a:defRPr>
            </a:pPr>
            <a:r>
              <a:rPr sz="4000" i="1" dirty="0">
                <a:solidFill>
                  <a:schemeClr val="tx1"/>
                </a:solidFill>
                <a:effectLst>
                  <a:outerShdw blurRad="38100" dist="38100" dir="2700000" rotWithShape="0">
                    <a:srgbClr val="000000"/>
                  </a:outerShdw>
                </a:effectLst>
              </a:rPr>
              <a:t>Programs to Help With Drug Costs</a:t>
            </a:r>
          </a:p>
        </p:txBody>
      </p:sp>
      <p:pic>
        <p:nvPicPr>
          <p:cNvPr id="189" name="image18.png" descr="Think Big We Do"/>
          <p:cNvPicPr/>
          <p:nvPr/>
        </p:nvPicPr>
        <p:blipFill>
          <a:blip r:embed="rId2">
            <a:extLst/>
          </a:blip>
          <a:stretch>
            <a:fillRect/>
          </a:stretch>
        </p:blipFill>
        <p:spPr>
          <a:xfrm>
            <a:off x="2786330" y="5788702"/>
            <a:ext cx="2667000" cy="1219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p:nvPr/>
        </p:nvSpPr>
        <p:spPr>
          <a:xfrm>
            <a:off x="533400" y="990600"/>
            <a:ext cx="7876082" cy="600164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defRPr sz="1800"/>
            </a:pPr>
            <a:r>
              <a:rPr sz="7200" dirty="0">
                <a:solidFill>
                  <a:srgbClr val="33CC33"/>
                </a:solidFill>
                <a:effectLst>
                  <a:outerShdw blurRad="38100" dist="38100" dir="2700000" rotWithShape="0">
                    <a:srgbClr val="000000"/>
                  </a:outerShdw>
                </a:effectLst>
                <a:latin typeface="Arial Bold"/>
                <a:ea typeface="Arial Bold"/>
                <a:cs typeface="Arial Bold"/>
                <a:sym typeface="Arial Bold"/>
              </a:rPr>
              <a:t>Thank You!!</a:t>
            </a:r>
            <a:endParaRPr sz="4000" dirty="0">
              <a:solidFill>
                <a:srgbClr val="FFFFFF"/>
              </a:solidFill>
              <a:latin typeface="Times New Roman"/>
              <a:ea typeface="Times New Roman"/>
              <a:cs typeface="Times New Roman"/>
              <a:sym typeface="Times New Roman"/>
            </a:endParaRPr>
          </a:p>
          <a:p>
            <a:pPr lvl="0" algn="ctr">
              <a:defRPr sz="1800"/>
            </a:pPr>
            <a:endParaRPr lang="en-US" sz="4800" dirty="0" smtClean="0">
              <a:solidFill>
                <a:srgbClr val="33CC33"/>
              </a:solidFill>
              <a:effectLst>
                <a:outerShdw blurRad="38100" dist="38100" dir="2700000" rotWithShape="0">
                  <a:srgbClr val="000000"/>
                </a:outerShdw>
              </a:effectLst>
              <a:latin typeface="Arial Bold"/>
              <a:ea typeface="Arial Bold"/>
              <a:cs typeface="Arial Bold"/>
              <a:sym typeface="Arial Bold"/>
            </a:endParaRPr>
          </a:p>
          <a:p>
            <a:pPr lvl="0" algn="ctr">
              <a:defRPr sz="1800"/>
            </a:pPr>
            <a:endParaRPr sz="4800" dirty="0">
              <a:solidFill>
                <a:srgbClr val="33CC33"/>
              </a:solidFill>
              <a:effectLst>
                <a:outerShdw blurRad="38100" dist="38100" dir="2700000" rotWithShape="0">
                  <a:srgbClr val="000000"/>
                </a:outerShdw>
              </a:effectLst>
              <a:latin typeface="Arial Bold"/>
              <a:ea typeface="Arial Bold"/>
              <a:cs typeface="Arial Bold"/>
              <a:sym typeface="Arial Bold"/>
            </a:endParaRPr>
          </a:p>
          <a:p>
            <a:pPr lvl="0" algn="ctr">
              <a:defRPr sz="1800"/>
            </a:pPr>
            <a:r>
              <a:rPr sz="3600" i="1" dirty="0">
                <a:solidFill>
                  <a:schemeClr val="tx1"/>
                </a:solidFill>
                <a:effectLst>
                  <a:outerShdw blurRad="38100" dist="38100" dir="2700000" rotWithShape="0">
                    <a:srgbClr val="000000"/>
                  </a:outerShdw>
                </a:effectLst>
                <a:latin typeface="+mj-lt"/>
                <a:ea typeface="Arial Bold"/>
                <a:cs typeface="Arial Bold"/>
                <a:sym typeface="Arial Bold"/>
              </a:rPr>
              <a:t>Pharmacy Outreach Program</a:t>
            </a:r>
            <a:endParaRPr sz="1800" i="1" dirty="0">
              <a:solidFill>
                <a:schemeClr val="tx1"/>
              </a:solidFill>
              <a:latin typeface="+mj-lt"/>
              <a:ea typeface="Times New Roman"/>
              <a:cs typeface="Times New Roman"/>
              <a:sym typeface="Times New Roman"/>
            </a:endParaRPr>
          </a:p>
          <a:p>
            <a:pPr lvl="0" algn="ctr">
              <a:defRPr sz="1800"/>
            </a:pPr>
            <a:r>
              <a:rPr sz="3600" dirty="0">
                <a:solidFill>
                  <a:schemeClr val="tx1"/>
                </a:solidFill>
                <a:effectLst>
                  <a:outerShdw blurRad="38100" dist="38100" dir="2700000" rotWithShape="0">
                    <a:srgbClr val="000000"/>
                  </a:outerShdw>
                </a:effectLst>
                <a:latin typeface="+mj-lt"/>
                <a:ea typeface="Arial Bold"/>
                <a:cs typeface="Arial Bold"/>
                <a:sym typeface="Arial Bold"/>
              </a:rPr>
              <a:t>The University of Rhode Island</a:t>
            </a:r>
            <a:endParaRPr sz="1800" dirty="0">
              <a:solidFill>
                <a:schemeClr val="tx1"/>
              </a:solidFill>
              <a:latin typeface="+mj-lt"/>
              <a:ea typeface="Times New Roman"/>
              <a:cs typeface="Times New Roman"/>
              <a:sym typeface="Times New Roman"/>
            </a:endParaRPr>
          </a:p>
          <a:p>
            <a:pPr lvl="0" algn="ctr">
              <a:defRPr sz="1800"/>
            </a:pPr>
            <a:r>
              <a:rPr sz="3600" dirty="0">
                <a:solidFill>
                  <a:schemeClr val="tx1"/>
                </a:solidFill>
                <a:effectLst>
                  <a:outerShdw blurRad="38100" dist="38100" dir="2700000" rotWithShape="0">
                    <a:srgbClr val="000000"/>
                  </a:outerShdw>
                </a:effectLst>
                <a:latin typeface="+mj-lt"/>
                <a:ea typeface="Arial Bold"/>
                <a:cs typeface="Arial Bold"/>
                <a:sym typeface="Arial Bold"/>
              </a:rPr>
              <a:t>College of Pharmacy </a:t>
            </a:r>
            <a:endParaRPr lang="en-US" sz="1800" dirty="0" smtClean="0">
              <a:solidFill>
                <a:schemeClr val="tx1"/>
              </a:solidFill>
              <a:latin typeface="+mj-lt"/>
              <a:ea typeface="Times New Roman"/>
              <a:cs typeface="Times New Roman"/>
              <a:sym typeface="Times New Roman"/>
            </a:endParaRPr>
          </a:p>
          <a:p>
            <a:pPr algn="ctr">
              <a:defRPr sz="1800"/>
            </a:pPr>
            <a:r>
              <a:rPr lang="en-US" sz="3600" dirty="0">
                <a:solidFill>
                  <a:srgbClr val="33CC33"/>
                </a:solidFill>
                <a:effectLst>
                  <a:outerShdw blurRad="38100" dist="38100" dir="2700000" rotWithShape="0">
                    <a:srgbClr val="000000"/>
                  </a:outerShdw>
                </a:effectLst>
                <a:latin typeface="Arial Bold"/>
                <a:ea typeface="Arial Bold"/>
                <a:cs typeface="Arial Bold"/>
                <a:sym typeface="Arial Bold"/>
              </a:rPr>
              <a:t>1-800-215-9001</a:t>
            </a:r>
          </a:p>
          <a:p>
            <a:pPr lvl="0" algn="ctr">
              <a:defRPr sz="1800"/>
            </a:pPr>
            <a:r>
              <a:rPr sz="3600" u="sng" dirty="0" smtClean="0">
                <a:solidFill>
                  <a:schemeClr val="tx1"/>
                </a:solidFill>
                <a:effectLst>
                  <a:outerShdw blurRad="38100" dist="38100" dir="2700000" rotWithShape="0">
                    <a:srgbClr val="000000"/>
                  </a:outerShdw>
                </a:effectLst>
                <a:latin typeface="Arial Bold"/>
                <a:ea typeface="Arial Bold"/>
                <a:cs typeface="Arial Bold"/>
                <a:sym typeface="Arial Bold"/>
              </a:rPr>
              <a:t>www.uri.edu/pharmacy/outreac</a:t>
            </a:r>
            <a:r>
              <a:rPr lang="en-US" sz="3600" u="sng" dirty="0" smtClean="0">
                <a:solidFill>
                  <a:schemeClr val="tx1"/>
                </a:solidFill>
                <a:effectLst>
                  <a:outerShdw blurRad="38100" dist="38100" dir="2700000" rotWithShape="0">
                    <a:srgbClr val="000000"/>
                  </a:outerShdw>
                </a:effectLst>
                <a:latin typeface="Arial Bold"/>
                <a:ea typeface="Arial Bold"/>
                <a:cs typeface="Arial Bold"/>
                <a:sym typeface="Arial Bold"/>
              </a:rPr>
              <a:t>h</a:t>
            </a:r>
            <a:endParaRPr sz="3600" u="sng" dirty="0">
              <a:solidFill>
                <a:schemeClr val="tx1"/>
              </a:solidFill>
              <a:effectLst>
                <a:outerShdw blurRad="38100" dist="38100" dir="2700000" rotWithShape="0">
                  <a:srgbClr val="000000"/>
                </a:outerShdw>
              </a:effectLst>
              <a:latin typeface="Arial Bold"/>
              <a:ea typeface="Arial Bold"/>
              <a:cs typeface="Arial Bold"/>
              <a:sym typeface="Arial Bold"/>
            </a:endParaRPr>
          </a:p>
          <a:p>
            <a:pPr lvl="0" algn="ctr">
              <a:defRPr sz="1800"/>
            </a:pPr>
            <a:endParaRPr sz="3600" dirty="0">
              <a:solidFill>
                <a:srgbClr val="FFFFFF"/>
              </a:solidFill>
              <a:effectLst>
                <a:outerShdw blurRad="38100" dist="38100" dir="2700000" rotWithShape="0">
                  <a:srgbClr val="000000"/>
                </a:outerShdw>
              </a:effectLst>
              <a:latin typeface="Arial Bold"/>
              <a:ea typeface="Arial Bold"/>
              <a:cs typeface="Arial Bold"/>
              <a:sym typeface="Arial Bo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457200" y="274638"/>
            <a:ext cx="7787207" cy="1143001"/>
          </a:xfrm>
          <a:prstGeom prst="rect">
            <a:avLst/>
          </a:prstGeom>
        </p:spPr>
        <p:txBody>
          <a:bodyPr lIns="0" tIns="0" rIns="0" bIns="0">
            <a:normAutofit/>
          </a:bodyPr>
          <a:lstStyle>
            <a:lvl1pPr algn="ctr" defTabSz="886968">
              <a:defRPr sz="4462" i="1">
                <a:solidFill>
                  <a:srgbClr val="33CC33"/>
                </a:solidFill>
                <a:effectLst>
                  <a:outerShdw blurRad="36957" dist="36957" dir="2700000" rotWithShape="0">
                    <a:srgbClr val="000000"/>
                  </a:outerShdw>
                </a:effectLst>
              </a:defRPr>
            </a:lvl1pPr>
          </a:lstStyle>
          <a:p>
            <a:pPr lvl="0">
              <a:defRPr sz="1800" i="0">
                <a:solidFill>
                  <a:srgbClr val="000000"/>
                </a:solidFill>
                <a:effectLst/>
              </a:defRPr>
            </a:pPr>
            <a:r>
              <a:rPr sz="4462" i="1" dirty="0" smtClean="0">
                <a:solidFill>
                  <a:schemeClr val="tx1"/>
                </a:solidFill>
                <a:effectLst>
                  <a:outerShdw blurRad="36957" dist="36957" dir="2700000" rotWithShape="0">
                    <a:srgbClr val="000000"/>
                  </a:outerShdw>
                </a:effectLst>
              </a:rPr>
              <a:t>Why</a:t>
            </a:r>
            <a:r>
              <a:rPr lang="en-US" sz="4462" i="1" dirty="0" smtClean="0">
                <a:solidFill>
                  <a:schemeClr val="tx1"/>
                </a:solidFill>
                <a:effectLst>
                  <a:outerShdw blurRad="36957" dist="36957" dir="2700000" rotWithShape="0">
                    <a:srgbClr val="000000"/>
                  </a:outerShdw>
                </a:effectLst>
              </a:rPr>
              <a:t> Are Meds</a:t>
            </a:r>
            <a:r>
              <a:rPr sz="4462" i="1" dirty="0" smtClean="0">
                <a:solidFill>
                  <a:schemeClr val="tx1"/>
                </a:solidFill>
                <a:effectLst>
                  <a:outerShdw blurRad="36957" dist="36957" dir="2700000" rotWithShape="0">
                    <a:srgbClr val="000000"/>
                  </a:outerShdw>
                </a:effectLst>
              </a:rPr>
              <a:t> </a:t>
            </a:r>
            <a:r>
              <a:rPr sz="4462" i="1" dirty="0">
                <a:solidFill>
                  <a:schemeClr val="tx1"/>
                </a:solidFill>
                <a:effectLst>
                  <a:outerShdw blurRad="36957" dist="36957" dir="2700000" rotWithShape="0">
                    <a:srgbClr val="000000"/>
                  </a:outerShdw>
                </a:effectLst>
              </a:rPr>
              <a:t>So Expensive?</a:t>
            </a:r>
          </a:p>
        </p:txBody>
      </p:sp>
      <p:sp>
        <p:nvSpPr>
          <p:cNvPr id="82" name="Shape 82"/>
          <p:cNvSpPr>
            <a:spLocks noGrp="1"/>
          </p:cNvSpPr>
          <p:nvPr>
            <p:ph idx="1"/>
          </p:nvPr>
        </p:nvSpPr>
        <p:spPr>
          <a:xfrm>
            <a:off x="457199" y="1447800"/>
            <a:ext cx="7963469" cy="5410200"/>
          </a:xfrm>
          <a:prstGeom prst="rect">
            <a:avLst/>
          </a:prstGeom>
        </p:spPr>
        <p:txBody>
          <a:bodyPr lIns="0" tIns="0" rIns="0" bIns="0">
            <a:normAutofit/>
          </a:bodyPr>
          <a:lstStyle/>
          <a:p>
            <a:pPr lvl="0">
              <a:defRPr sz="1800">
                <a:solidFill>
                  <a:srgbClr val="000000"/>
                </a:solidFill>
              </a:defRPr>
            </a:pPr>
            <a:r>
              <a:rPr sz="3200" b="1" dirty="0">
                <a:solidFill>
                  <a:schemeClr val="tx1"/>
                </a:solidFill>
              </a:rPr>
              <a:t>Research &amp; Development</a:t>
            </a:r>
          </a:p>
          <a:p>
            <a:pPr marL="742950" lvl="1" indent="-285750">
              <a:spcBef>
                <a:spcPts val="600"/>
              </a:spcBef>
              <a:defRPr sz="1800">
                <a:solidFill>
                  <a:srgbClr val="000000"/>
                </a:solidFill>
              </a:defRPr>
            </a:pPr>
            <a:r>
              <a:rPr sz="2800" dirty="0">
                <a:solidFill>
                  <a:schemeClr val="tx1"/>
                </a:solidFill>
              </a:rPr>
              <a:t>Usually takes over </a:t>
            </a:r>
            <a:r>
              <a:rPr lang="en-US" sz="3200" b="1" u="sng" dirty="0" smtClean="0">
                <a:solidFill>
                  <a:schemeClr val="tx1"/>
                </a:solidFill>
              </a:rPr>
              <a:t>10 years </a:t>
            </a:r>
            <a:r>
              <a:rPr sz="2800" dirty="0" smtClean="0">
                <a:solidFill>
                  <a:schemeClr val="tx1"/>
                </a:solidFill>
              </a:rPr>
              <a:t>for </a:t>
            </a:r>
            <a:r>
              <a:rPr sz="2800" dirty="0">
                <a:solidFill>
                  <a:schemeClr val="tx1"/>
                </a:solidFill>
              </a:rPr>
              <a:t>one drug</a:t>
            </a:r>
          </a:p>
          <a:p>
            <a:pPr marL="742950" lvl="1" indent="-285750">
              <a:spcBef>
                <a:spcPts val="600"/>
              </a:spcBef>
              <a:defRPr sz="1800">
                <a:solidFill>
                  <a:srgbClr val="000000"/>
                </a:solidFill>
              </a:defRPr>
            </a:pPr>
            <a:r>
              <a:rPr sz="2800" dirty="0">
                <a:solidFill>
                  <a:schemeClr val="tx1"/>
                </a:solidFill>
              </a:rPr>
              <a:t>Not every drug reaches the market</a:t>
            </a:r>
          </a:p>
          <a:p>
            <a:pPr marL="742950" lvl="1" indent="-285750">
              <a:spcBef>
                <a:spcPts val="600"/>
              </a:spcBef>
              <a:defRPr sz="1800">
                <a:solidFill>
                  <a:srgbClr val="000000"/>
                </a:solidFill>
              </a:defRPr>
            </a:pPr>
            <a:r>
              <a:rPr sz="2800" dirty="0">
                <a:solidFill>
                  <a:schemeClr val="tx1"/>
                </a:solidFill>
              </a:rPr>
              <a:t>Clinical trials!</a:t>
            </a:r>
          </a:p>
          <a:p>
            <a:pPr lvl="0">
              <a:defRPr sz="1800">
                <a:solidFill>
                  <a:srgbClr val="000000"/>
                </a:solidFill>
              </a:defRPr>
            </a:pPr>
            <a:r>
              <a:rPr sz="3200" b="1" dirty="0">
                <a:solidFill>
                  <a:schemeClr val="tx1"/>
                </a:solidFill>
              </a:rPr>
              <a:t>Cost of production and manufacturing</a:t>
            </a:r>
          </a:p>
          <a:p>
            <a:pPr lvl="0">
              <a:defRPr sz="1800">
                <a:solidFill>
                  <a:srgbClr val="000000"/>
                </a:solidFill>
              </a:defRPr>
            </a:pPr>
            <a:r>
              <a:rPr sz="3200" b="1" dirty="0">
                <a:solidFill>
                  <a:schemeClr val="tx1"/>
                </a:solidFill>
              </a:rPr>
              <a:t>Advertising</a:t>
            </a:r>
          </a:p>
          <a:p>
            <a:pPr marL="742950" lvl="1" indent="-285750">
              <a:spcBef>
                <a:spcPts val="600"/>
              </a:spcBef>
              <a:defRPr sz="1800">
                <a:solidFill>
                  <a:srgbClr val="000000"/>
                </a:solidFill>
              </a:defRPr>
            </a:pPr>
            <a:r>
              <a:rPr sz="2800" dirty="0" smtClean="0">
                <a:solidFill>
                  <a:schemeClr val="tx1"/>
                </a:solidFill>
              </a:rPr>
              <a:t>$</a:t>
            </a:r>
            <a:r>
              <a:rPr lang="en-US" sz="2800" dirty="0" smtClean="0">
                <a:solidFill>
                  <a:schemeClr val="tx1"/>
                </a:solidFill>
              </a:rPr>
              <a:t>3.1 b</a:t>
            </a:r>
            <a:r>
              <a:rPr sz="2800" dirty="0" smtClean="0">
                <a:solidFill>
                  <a:schemeClr val="tx1"/>
                </a:solidFill>
              </a:rPr>
              <a:t>illion </a:t>
            </a:r>
            <a:r>
              <a:rPr sz="2800" dirty="0">
                <a:solidFill>
                  <a:schemeClr val="tx1"/>
                </a:solidFill>
              </a:rPr>
              <a:t>each </a:t>
            </a:r>
            <a:r>
              <a:rPr sz="2800" dirty="0" smtClean="0">
                <a:solidFill>
                  <a:schemeClr val="tx1"/>
                </a:solidFill>
              </a:rPr>
              <a:t>year</a:t>
            </a:r>
            <a:r>
              <a:rPr lang="en-US" sz="2800" dirty="0" smtClean="0">
                <a:solidFill>
                  <a:schemeClr val="tx1"/>
                </a:solidFill>
              </a:rPr>
              <a:t> (2012)</a:t>
            </a:r>
            <a:endParaRPr sz="2800" dirty="0">
              <a:solidFill>
                <a:schemeClr val="tx1"/>
              </a:solidFill>
            </a:endParaRPr>
          </a:p>
          <a:p>
            <a:pPr lvl="0">
              <a:defRPr sz="1800">
                <a:solidFill>
                  <a:srgbClr val="000000"/>
                </a:solidFill>
              </a:defRPr>
            </a:pPr>
            <a:r>
              <a:rPr sz="3200" b="1" dirty="0">
                <a:solidFill>
                  <a:schemeClr val="tx1"/>
                </a:solidFill>
              </a:rPr>
              <a:t>Demand</a:t>
            </a:r>
          </a:p>
          <a:p>
            <a:pPr marL="742950" lvl="1" indent="-285750">
              <a:spcBef>
                <a:spcPts val="600"/>
              </a:spcBef>
              <a:defRPr sz="1800">
                <a:solidFill>
                  <a:srgbClr val="000000"/>
                </a:solidFill>
              </a:defRPr>
            </a:pPr>
            <a:r>
              <a:rPr sz="2800" dirty="0">
                <a:solidFill>
                  <a:schemeClr val="tx1"/>
                </a:solidFill>
              </a:rPr>
              <a:t>Drugs not in high demand often cost more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000">
                <a:solidFill>
                  <a:srgbClr val="9B9A98"/>
                </a:solidFill>
              </a:rPr>
              <a:t>5</a:t>
            </a:fld>
            <a:endParaRPr sz="1000">
              <a:solidFill>
                <a:srgbClr val="9B9A98"/>
              </a:solidFill>
            </a:endParaRPr>
          </a:p>
        </p:txBody>
      </p:sp>
      <p:sp>
        <p:nvSpPr>
          <p:cNvPr id="87" name="Shape 87"/>
          <p:cNvSpPr/>
          <p:nvPr/>
        </p:nvSpPr>
        <p:spPr>
          <a:xfrm rot="16200000">
            <a:off x="-1206783" y="3110380"/>
            <a:ext cx="3417760"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a:solidFill>
                  <a:srgbClr val="FFFFFF"/>
                </a:solidFill>
              </a:defRPr>
            </a:lvl1pPr>
          </a:lstStyle>
          <a:p>
            <a:pPr lvl="0">
              <a:defRPr sz="1800">
                <a:solidFill>
                  <a:srgbClr val="000000"/>
                </a:solidFill>
              </a:defRPr>
            </a:pPr>
            <a:r>
              <a:rPr sz="3200" dirty="0">
                <a:solidFill>
                  <a:schemeClr val="tx1"/>
                </a:solidFill>
              </a:rPr>
              <a:t>Cost (in dollars)</a:t>
            </a:r>
          </a:p>
        </p:txBody>
      </p:sp>
      <p:graphicFrame>
        <p:nvGraphicFramePr>
          <p:cNvPr id="88" name="Chart 88"/>
          <p:cNvGraphicFramePr/>
          <p:nvPr>
            <p:extLst>
              <p:ext uri="{D42A27DB-BD31-4B8C-83A1-F6EECF244321}">
                <p14:modId xmlns:p14="http://schemas.microsoft.com/office/powerpoint/2010/main" val="1010927532"/>
              </p:ext>
            </p:extLst>
          </p:nvPr>
        </p:nvGraphicFramePr>
        <p:xfrm>
          <a:off x="784048" y="1148221"/>
          <a:ext cx="7575904" cy="4561558"/>
        </p:xfrm>
        <a:graphic>
          <a:graphicData uri="http://schemas.openxmlformats.org/drawingml/2006/chart">
            <c:chart xmlns:c="http://schemas.openxmlformats.org/drawingml/2006/chart" xmlns:r="http://schemas.openxmlformats.org/officeDocument/2006/relationships" r:id="rId3"/>
          </a:graphicData>
        </a:graphic>
      </p:graphicFrame>
      <p:sp>
        <p:nvSpPr>
          <p:cNvPr id="89" name="Shape 89"/>
          <p:cNvSpPr/>
          <p:nvPr/>
        </p:nvSpPr>
        <p:spPr>
          <a:xfrm>
            <a:off x="1705362" y="6106352"/>
            <a:ext cx="6650216" cy="58477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pPr lvl="0">
              <a:defRPr sz="1800">
                <a:solidFill>
                  <a:srgbClr val="000000"/>
                </a:solidFill>
              </a:defRPr>
            </a:pPr>
            <a:r>
              <a:rPr sz="3200" dirty="0">
                <a:solidFill>
                  <a:schemeClr val="tx1"/>
                </a:solidFill>
              </a:rPr>
              <a:t>Number of people taking medication</a:t>
            </a:r>
          </a:p>
        </p:txBody>
      </p:sp>
      <p:sp>
        <p:nvSpPr>
          <p:cNvPr id="90" name="Shape 90"/>
          <p:cNvSpPr/>
          <p:nvPr/>
        </p:nvSpPr>
        <p:spPr>
          <a:xfrm>
            <a:off x="3128906" y="909551"/>
            <a:ext cx="4253727" cy="7078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700" b="1">
                <a:solidFill>
                  <a:srgbClr val="FFFFFF"/>
                </a:solidFill>
              </a:defRPr>
            </a:lvl1pPr>
          </a:lstStyle>
          <a:p>
            <a:pPr lvl="0">
              <a:defRPr sz="1800" b="0">
                <a:solidFill>
                  <a:srgbClr val="000000"/>
                </a:solidFill>
              </a:defRPr>
            </a:pPr>
            <a:r>
              <a:rPr sz="4000" b="1" dirty="0">
                <a:solidFill>
                  <a:schemeClr val="tx1"/>
                </a:solidFill>
              </a:rPr>
              <a:t>Cost vs. Demand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57199" y="274638"/>
            <a:ext cx="7329490" cy="1143001"/>
          </a:xfrm>
          <a:prstGeom prst="rect">
            <a:avLst/>
          </a:prstGeom>
        </p:spPr>
        <p:txBody>
          <a:bodyPr lIns="0" tIns="0" rIns="0" bIns="0">
            <a:normAutofit/>
          </a:bodyPr>
          <a:lstStyle>
            <a:lvl1pPr algn="ctr" defTabSz="841247">
              <a:defRPr sz="4232" i="1">
                <a:solidFill>
                  <a:srgbClr val="33CC33"/>
                </a:solidFill>
                <a:effectLst>
                  <a:outerShdw blurRad="35052" dist="35052" dir="2700000" rotWithShape="0">
                    <a:srgbClr val="000000"/>
                  </a:outerShdw>
                </a:effectLst>
              </a:defRPr>
            </a:lvl1pPr>
          </a:lstStyle>
          <a:p>
            <a:pPr lvl="0">
              <a:defRPr sz="1800" i="0">
                <a:solidFill>
                  <a:srgbClr val="000000"/>
                </a:solidFill>
                <a:effectLst/>
              </a:defRPr>
            </a:pPr>
            <a:r>
              <a:rPr sz="4232" i="1" dirty="0">
                <a:solidFill>
                  <a:schemeClr val="tx1"/>
                </a:solidFill>
                <a:effectLst>
                  <a:outerShdw blurRad="35052" dist="35052" dir="2700000" rotWithShape="0">
                    <a:srgbClr val="000000"/>
                  </a:outerShdw>
                </a:effectLst>
              </a:rPr>
              <a:t>Practical Ways to Save Money</a:t>
            </a:r>
          </a:p>
        </p:txBody>
      </p:sp>
      <p:sp>
        <p:nvSpPr>
          <p:cNvPr id="93" name="Shape 93"/>
          <p:cNvSpPr>
            <a:spLocks noGrp="1"/>
          </p:cNvSpPr>
          <p:nvPr>
            <p:ph idx="1"/>
          </p:nvPr>
        </p:nvSpPr>
        <p:spPr>
          <a:xfrm>
            <a:off x="457200" y="1371600"/>
            <a:ext cx="8153400" cy="4525963"/>
          </a:xfrm>
          <a:prstGeom prst="rect">
            <a:avLst/>
          </a:prstGeom>
        </p:spPr>
        <p:txBody>
          <a:bodyPr lIns="0" tIns="0" rIns="0" bIns="0">
            <a:normAutofit/>
          </a:bodyPr>
          <a:lstStyle/>
          <a:p>
            <a:pPr lvl="0">
              <a:defRPr sz="1800">
                <a:solidFill>
                  <a:srgbClr val="000000"/>
                </a:solidFill>
              </a:defRPr>
            </a:pPr>
            <a:r>
              <a:rPr sz="3000" dirty="0">
                <a:solidFill>
                  <a:schemeClr val="tx1"/>
                </a:solidFill>
              </a:rPr>
              <a:t>Be your own advocate!</a:t>
            </a:r>
          </a:p>
          <a:p>
            <a:pPr marL="722312" lvl="1" indent="-273050">
              <a:spcBef>
                <a:spcPts val="600"/>
              </a:spcBef>
              <a:defRPr sz="1800">
                <a:solidFill>
                  <a:srgbClr val="000000"/>
                </a:solidFill>
              </a:defRPr>
            </a:pPr>
            <a:r>
              <a:rPr sz="2600" dirty="0" smtClean="0">
                <a:solidFill>
                  <a:schemeClr val="tx1"/>
                </a:solidFill>
              </a:rPr>
              <a:t>Communicate </a:t>
            </a:r>
            <a:r>
              <a:rPr sz="2600" dirty="0">
                <a:solidFill>
                  <a:schemeClr val="tx1"/>
                </a:solidFill>
              </a:rPr>
              <a:t>with your doctor and ask questions</a:t>
            </a:r>
          </a:p>
          <a:p>
            <a:pPr marL="722312" lvl="1" indent="-273050">
              <a:spcBef>
                <a:spcPts val="600"/>
              </a:spcBef>
              <a:defRPr sz="1800">
                <a:solidFill>
                  <a:srgbClr val="000000"/>
                </a:solidFill>
              </a:defRPr>
            </a:pPr>
            <a:r>
              <a:rPr sz="2600" dirty="0">
                <a:solidFill>
                  <a:schemeClr val="tx1"/>
                </a:solidFill>
                <a:latin typeface="Arial Bold"/>
                <a:ea typeface="Arial Bold"/>
                <a:cs typeface="Arial Bold"/>
                <a:sym typeface="Arial Bold"/>
              </a:rPr>
              <a:t>Ask your Pharmacist!</a:t>
            </a:r>
            <a:endParaRPr sz="2600" dirty="0">
              <a:solidFill>
                <a:schemeClr val="tx1"/>
              </a:solidFill>
            </a:endParaRPr>
          </a:p>
          <a:p>
            <a:pPr marL="1004887" lvl="2" indent="-255587">
              <a:spcBef>
                <a:spcPts val="500"/>
              </a:spcBef>
              <a:buClr>
                <a:srgbClr val="CCAF0A"/>
              </a:buClr>
              <a:buFont typeface="Arial"/>
              <a:defRPr sz="1800">
                <a:solidFill>
                  <a:srgbClr val="000000"/>
                </a:solidFill>
              </a:defRPr>
            </a:pPr>
            <a:r>
              <a:rPr sz="2400" dirty="0">
                <a:solidFill>
                  <a:schemeClr val="tx1"/>
                </a:solidFill>
              </a:rPr>
              <a:t>Best resource for prescription </a:t>
            </a:r>
            <a:r>
              <a:rPr sz="2400" dirty="0" smtClean="0">
                <a:solidFill>
                  <a:schemeClr val="tx1"/>
                </a:solidFill>
              </a:rPr>
              <a:t>related </a:t>
            </a:r>
            <a:r>
              <a:rPr sz="2400" dirty="0">
                <a:solidFill>
                  <a:schemeClr val="tx1"/>
                </a:solidFill>
              </a:rPr>
              <a:t>information</a:t>
            </a:r>
          </a:p>
          <a:p>
            <a:pPr marL="1004887" lvl="2" indent="-255587">
              <a:spcBef>
                <a:spcPts val="500"/>
              </a:spcBef>
              <a:buClr>
                <a:srgbClr val="CCAF0A"/>
              </a:buClr>
              <a:buFont typeface="Arial"/>
              <a:defRPr sz="1800">
                <a:solidFill>
                  <a:srgbClr val="000000"/>
                </a:solidFill>
              </a:defRPr>
            </a:pPr>
            <a:r>
              <a:rPr sz="2400" dirty="0">
                <a:solidFill>
                  <a:schemeClr val="tx1"/>
                </a:solidFill>
              </a:rPr>
              <a:t>Some pharmacies have coupon cards on hand</a:t>
            </a:r>
          </a:p>
          <a:p>
            <a:pPr marL="722312" lvl="1" indent="-273050">
              <a:spcBef>
                <a:spcPts val="600"/>
              </a:spcBef>
              <a:defRPr sz="1800">
                <a:solidFill>
                  <a:srgbClr val="000000"/>
                </a:solidFill>
              </a:defRPr>
            </a:pPr>
            <a:r>
              <a:rPr sz="2600" dirty="0">
                <a:solidFill>
                  <a:schemeClr val="tx1"/>
                </a:solidFill>
              </a:rPr>
              <a:t>Research different assistance programs</a:t>
            </a:r>
          </a:p>
          <a:p>
            <a:pPr marL="722312" lvl="1" indent="-273050">
              <a:spcBef>
                <a:spcPts val="600"/>
              </a:spcBef>
              <a:defRPr sz="1800">
                <a:solidFill>
                  <a:srgbClr val="000000"/>
                </a:solidFill>
              </a:defRPr>
            </a:pPr>
            <a:r>
              <a:rPr sz="2600" dirty="0">
                <a:solidFill>
                  <a:schemeClr val="tx1"/>
                </a:solidFill>
                <a:latin typeface="Arial Bold"/>
                <a:ea typeface="Arial Bold"/>
                <a:cs typeface="Arial Bold"/>
                <a:sym typeface="Arial Bold"/>
              </a:rPr>
              <a:t>Don’t be embarrassed to tell your doctor you can’t afford your medications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457200" y="274638"/>
            <a:ext cx="7467600" cy="1143001"/>
          </a:xfrm>
          <a:prstGeom prst="rect">
            <a:avLst/>
          </a:prstGeom>
        </p:spPr>
        <p:txBody>
          <a:bodyPr lIns="0" tIns="0" rIns="0" bIns="0">
            <a:normAutofit/>
          </a:bodyPr>
          <a:lstStyle>
            <a:lvl1pPr algn="ctr" defTabSz="859536">
              <a:defRPr sz="4324" i="1">
                <a:solidFill>
                  <a:srgbClr val="33CC33"/>
                </a:solidFill>
                <a:effectLst>
                  <a:outerShdw blurRad="35814" dist="35814" dir="2700000" rotWithShape="0">
                    <a:srgbClr val="000000"/>
                  </a:outerShdw>
                </a:effectLst>
              </a:defRPr>
            </a:lvl1pPr>
          </a:lstStyle>
          <a:p>
            <a:pPr lvl="0">
              <a:defRPr sz="1800" i="0">
                <a:solidFill>
                  <a:srgbClr val="000000"/>
                </a:solidFill>
                <a:effectLst/>
              </a:defRPr>
            </a:pPr>
            <a:r>
              <a:rPr sz="4324" i="1" dirty="0">
                <a:solidFill>
                  <a:schemeClr val="tx1"/>
                </a:solidFill>
                <a:effectLst>
                  <a:outerShdw blurRad="35814" dist="35814" dir="2700000" rotWithShape="0">
                    <a:srgbClr val="000000"/>
                  </a:outerShdw>
                </a:effectLst>
              </a:rPr>
              <a:t>Practical Ways to Save Money</a:t>
            </a:r>
          </a:p>
        </p:txBody>
      </p:sp>
      <p:sp>
        <p:nvSpPr>
          <p:cNvPr id="98" name="Shape 98"/>
          <p:cNvSpPr>
            <a:spLocks noGrp="1"/>
          </p:cNvSpPr>
          <p:nvPr>
            <p:ph idx="1"/>
          </p:nvPr>
        </p:nvSpPr>
        <p:spPr>
          <a:xfrm>
            <a:off x="457200" y="1371600"/>
            <a:ext cx="8087193" cy="4864308"/>
          </a:xfrm>
          <a:prstGeom prst="rect">
            <a:avLst/>
          </a:prstGeom>
        </p:spPr>
        <p:txBody>
          <a:bodyPr lIns="0" tIns="0" rIns="0" bIns="0">
            <a:normAutofit/>
          </a:bodyPr>
          <a:lstStyle/>
          <a:p>
            <a:pPr marL="393594" lvl="0" indent="-357082">
              <a:spcBef>
                <a:spcPts val="600"/>
              </a:spcBef>
              <a:defRPr sz="1800">
                <a:solidFill>
                  <a:srgbClr val="000000"/>
                </a:solidFill>
              </a:defRPr>
            </a:pPr>
            <a:r>
              <a:rPr sz="2800" dirty="0">
                <a:solidFill>
                  <a:schemeClr val="tx1"/>
                </a:solidFill>
              </a:rPr>
              <a:t>Request formulary medications only</a:t>
            </a:r>
          </a:p>
          <a:p>
            <a:pPr marL="743316" lvl="1" indent="-294053">
              <a:spcBef>
                <a:spcPts val="600"/>
              </a:spcBef>
              <a:defRPr sz="1800">
                <a:solidFill>
                  <a:srgbClr val="000000"/>
                </a:solidFill>
              </a:defRPr>
            </a:pPr>
            <a:r>
              <a:rPr sz="2800" dirty="0">
                <a:solidFill>
                  <a:schemeClr val="tx1"/>
                </a:solidFill>
              </a:rPr>
              <a:t>Formulary: list of drugs </a:t>
            </a:r>
            <a:r>
              <a:rPr sz="2800" b="1" u="sng" dirty="0">
                <a:solidFill>
                  <a:schemeClr val="tx1"/>
                </a:solidFill>
              </a:rPr>
              <a:t>covered by insurance</a:t>
            </a:r>
            <a:endParaRPr sz="2600" b="1" u="sng" dirty="0">
              <a:solidFill>
                <a:schemeClr val="tx1"/>
              </a:solidFill>
            </a:endParaRPr>
          </a:p>
          <a:p>
            <a:pPr marL="743316" lvl="1" indent="-294053">
              <a:spcBef>
                <a:spcPts val="600"/>
              </a:spcBef>
              <a:defRPr sz="1800">
                <a:solidFill>
                  <a:srgbClr val="000000"/>
                </a:solidFill>
              </a:defRPr>
            </a:pPr>
            <a:r>
              <a:rPr sz="2800" dirty="0">
                <a:solidFill>
                  <a:schemeClr val="tx1"/>
                </a:solidFill>
              </a:rPr>
              <a:t>Bring your drug formulary list </a:t>
            </a:r>
            <a:r>
              <a:rPr lang="en-US" sz="2800" dirty="0" smtClean="0">
                <a:solidFill>
                  <a:schemeClr val="tx1"/>
                </a:solidFill>
              </a:rPr>
              <a:t>to the doctor</a:t>
            </a:r>
            <a:endParaRPr sz="2600" dirty="0">
              <a:solidFill>
                <a:schemeClr val="tx1"/>
              </a:solidFill>
            </a:endParaRPr>
          </a:p>
          <a:p>
            <a:pPr marL="393594" lvl="0" indent="-357082">
              <a:spcBef>
                <a:spcPts val="600"/>
              </a:spcBef>
              <a:defRPr sz="1800">
                <a:solidFill>
                  <a:srgbClr val="000000"/>
                </a:solidFill>
              </a:defRPr>
            </a:pPr>
            <a:r>
              <a:rPr sz="2800" dirty="0">
                <a:solidFill>
                  <a:schemeClr val="tx1"/>
                </a:solidFill>
              </a:rPr>
              <a:t>Ask your doctor about less expensive therapeutic alternatives</a:t>
            </a:r>
          </a:p>
          <a:p>
            <a:pPr marL="393594" lvl="0" indent="-357082">
              <a:spcBef>
                <a:spcPts val="600"/>
              </a:spcBef>
              <a:defRPr sz="1800">
                <a:solidFill>
                  <a:srgbClr val="000000"/>
                </a:solidFill>
              </a:defRPr>
            </a:pPr>
            <a:r>
              <a:rPr sz="2800" dirty="0">
                <a:solidFill>
                  <a:schemeClr val="tx1"/>
                </a:solidFill>
              </a:rPr>
              <a:t>Ask your doctor for </a:t>
            </a:r>
            <a:r>
              <a:rPr sz="2800" b="1" dirty="0">
                <a:solidFill>
                  <a:schemeClr val="tx1"/>
                </a:solidFill>
              </a:rPr>
              <a:t>samples or coupons</a:t>
            </a:r>
          </a:p>
          <a:p>
            <a:pPr marL="701309" lvl="1" indent="-252046">
              <a:spcBef>
                <a:spcPts val="500"/>
              </a:spcBef>
              <a:defRPr sz="1800">
                <a:solidFill>
                  <a:srgbClr val="000000"/>
                </a:solidFill>
              </a:defRPr>
            </a:pPr>
            <a:r>
              <a:rPr sz="2800" u="sng" dirty="0">
                <a:solidFill>
                  <a:schemeClr val="tx1"/>
                </a:solidFill>
              </a:rPr>
              <a:t>Samples may not have directions </a:t>
            </a:r>
            <a:r>
              <a:rPr sz="2800" dirty="0">
                <a:solidFill>
                  <a:schemeClr val="tx1"/>
                </a:solidFill>
              </a:rPr>
              <a:t>on them, be sure to check with doctor about how to take them!</a:t>
            </a:r>
          </a:p>
          <a:p>
            <a:pPr marL="701309" lvl="1" indent="-252046">
              <a:spcBef>
                <a:spcPts val="500"/>
              </a:spcBef>
              <a:defRPr sz="1800">
                <a:solidFill>
                  <a:srgbClr val="000000"/>
                </a:solidFill>
              </a:defRPr>
            </a:pPr>
            <a:r>
              <a:rPr sz="2800" i="1" dirty="0">
                <a:solidFill>
                  <a:schemeClr val="tx1"/>
                </a:solidFill>
              </a:rPr>
              <a:t>Let pharmacy know to check for </a:t>
            </a:r>
            <a:r>
              <a:rPr lang="en-US" sz="2800" i="1" dirty="0"/>
              <a:t> </a:t>
            </a:r>
            <a:r>
              <a:rPr lang="en-US" sz="2800" i="1" dirty="0" smtClean="0"/>
              <a:t>           </a:t>
            </a:r>
            <a:r>
              <a:rPr sz="2800" i="1" dirty="0" smtClean="0">
                <a:solidFill>
                  <a:schemeClr val="tx1"/>
                </a:solidFill>
              </a:rPr>
              <a:t>interactions</a:t>
            </a:r>
            <a:r>
              <a:rPr sz="2800" i="1" dirty="0">
                <a:solidFill>
                  <a:schemeClr val="tx1"/>
                </a:solidFill>
              </a:rPr>
              <a:t>!</a:t>
            </a:r>
          </a:p>
        </p:txBody>
      </p:sp>
      <p:sp>
        <p:nvSpPr>
          <p:cNvPr id="2" name="AutoShape 2" descr="Image result for sample medic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908" y="5371164"/>
            <a:ext cx="1982449" cy="148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idx="1"/>
          </p:nvPr>
        </p:nvSpPr>
        <p:spPr>
          <a:xfrm>
            <a:off x="170596" y="1600200"/>
            <a:ext cx="8276897" cy="1043109"/>
          </a:xfrm>
          <a:prstGeom prst="rect">
            <a:avLst/>
          </a:prstGeom>
        </p:spPr>
        <p:txBody>
          <a:bodyPr lIns="0" tIns="0" rIns="0" bIns="0">
            <a:normAutofit/>
          </a:bodyPr>
          <a:lstStyle>
            <a:lvl1pPr marL="382588" indent="-346076" algn="ctr">
              <a:buSzTx/>
              <a:buNone/>
            </a:lvl1pPr>
          </a:lstStyle>
          <a:p>
            <a:pPr lvl="0">
              <a:defRPr sz="1800">
                <a:solidFill>
                  <a:srgbClr val="000000"/>
                </a:solidFill>
              </a:defRPr>
            </a:pPr>
            <a:r>
              <a:rPr sz="4400" b="1" dirty="0">
                <a:solidFill>
                  <a:schemeClr val="tx1"/>
                </a:solidFill>
              </a:rPr>
              <a:t>Who knows what a generic drug is?</a:t>
            </a:r>
          </a:p>
        </p:txBody>
      </p:sp>
      <p:pic>
        <p:nvPicPr>
          <p:cNvPr id="104" name="image4.gif" descr="http://sexualhealthblog.files.wordpress.com/2013/01/generic-vs-brand-drugs_hib.gif"/>
          <p:cNvPicPr/>
          <p:nvPr/>
        </p:nvPicPr>
        <p:blipFill>
          <a:blip r:embed="rId2">
            <a:extLst/>
          </a:blip>
          <a:stretch>
            <a:fillRect/>
          </a:stretch>
        </p:blipFill>
        <p:spPr>
          <a:xfrm>
            <a:off x="1731038" y="2523387"/>
            <a:ext cx="5973905" cy="421469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762000" y="304800"/>
            <a:ext cx="7467600" cy="1143000"/>
          </a:xfrm>
          <a:prstGeom prst="rect">
            <a:avLst/>
          </a:prstGeom>
        </p:spPr>
        <p:txBody>
          <a:bodyPr lIns="0" tIns="0" rIns="0" bIns="0">
            <a:normAutofit/>
          </a:bodyPr>
          <a:lstStyle>
            <a:lvl1pPr algn="ctr">
              <a:defRPr i="1">
                <a:solidFill>
                  <a:srgbClr val="33CC33"/>
                </a:solidFill>
                <a:effectLst>
                  <a:outerShdw blurRad="38100" dist="38100" dir="2700000" rotWithShape="0">
                    <a:srgbClr val="000000"/>
                  </a:outerShdw>
                </a:effectLst>
              </a:defRPr>
            </a:lvl1pPr>
          </a:lstStyle>
          <a:p>
            <a:pPr lvl="0">
              <a:defRPr sz="1800" i="0">
                <a:solidFill>
                  <a:srgbClr val="000000"/>
                </a:solidFill>
                <a:effectLst/>
              </a:defRPr>
            </a:pPr>
            <a:r>
              <a:rPr sz="4600" i="1" dirty="0">
                <a:solidFill>
                  <a:schemeClr val="tx1"/>
                </a:solidFill>
                <a:effectLst>
                  <a:outerShdw blurRad="38100" dist="38100" dir="2700000" rotWithShape="0">
                    <a:srgbClr val="000000"/>
                  </a:outerShdw>
                </a:effectLst>
              </a:rPr>
              <a:t>Generic vs. Brand Drugs</a:t>
            </a:r>
          </a:p>
        </p:txBody>
      </p:sp>
      <p:sp>
        <p:nvSpPr>
          <p:cNvPr id="107" name="Shape 107"/>
          <p:cNvSpPr>
            <a:spLocks noGrp="1"/>
          </p:cNvSpPr>
          <p:nvPr>
            <p:ph type="body" idx="1"/>
          </p:nvPr>
        </p:nvSpPr>
        <p:spPr>
          <a:xfrm>
            <a:off x="194873" y="1600200"/>
            <a:ext cx="8239444" cy="5025452"/>
          </a:xfrm>
          <a:prstGeom prst="rect">
            <a:avLst/>
          </a:prstGeom>
        </p:spPr>
        <p:txBody>
          <a:bodyPr lIns="0" tIns="0" rIns="0" bIns="0">
            <a:normAutofit/>
          </a:bodyPr>
          <a:lstStyle/>
          <a:p>
            <a:pPr marL="393594" lvl="0" indent="-357082">
              <a:lnSpc>
                <a:spcPct val="80000"/>
              </a:lnSpc>
              <a:spcBef>
                <a:spcPts val="600"/>
              </a:spcBef>
              <a:defRPr sz="1800">
                <a:solidFill>
                  <a:srgbClr val="000000"/>
                </a:solidFill>
              </a:defRPr>
            </a:pPr>
            <a:r>
              <a:rPr sz="2800" dirty="0" smtClean="0">
                <a:solidFill>
                  <a:schemeClr val="tx1"/>
                </a:solidFill>
                <a:latin typeface="Arial Bold"/>
                <a:ea typeface="Arial Bold"/>
                <a:cs typeface="Arial Bold"/>
                <a:sym typeface="Arial Bold"/>
              </a:rPr>
              <a:t>Generic </a:t>
            </a:r>
            <a:r>
              <a:rPr sz="2800" dirty="0">
                <a:solidFill>
                  <a:schemeClr val="tx1"/>
                </a:solidFill>
                <a:latin typeface="Arial Bold"/>
                <a:ea typeface="Arial Bold"/>
                <a:cs typeface="Arial Bold"/>
                <a:sym typeface="Arial Bold"/>
              </a:rPr>
              <a:t>drugs are copies of brand drugs</a:t>
            </a:r>
          </a:p>
          <a:p>
            <a:pPr marL="680305" lvl="1" indent="-231042">
              <a:spcBef>
                <a:spcPts val="500"/>
              </a:spcBef>
              <a:defRPr sz="1800">
                <a:solidFill>
                  <a:srgbClr val="000000"/>
                </a:solidFill>
              </a:defRPr>
            </a:pPr>
            <a:r>
              <a:rPr sz="2800" dirty="0">
                <a:solidFill>
                  <a:schemeClr val="tx1"/>
                </a:solidFill>
              </a:rPr>
              <a:t>Generic drugs are just as safe as brand drugs and work the same!!</a:t>
            </a:r>
            <a:endParaRPr sz="3200" dirty="0">
              <a:solidFill>
                <a:schemeClr val="tx1"/>
              </a:solidFill>
            </a:endParaRPr>
          </a:p>
          <a:p>
            <a:pPr marL="680305" lvl="1" indent="-231042">
              <a:spcBef>
                <a:spcPts val="500"/>
              </a:spcBef>
              <a:defRPr sz="1800">
                <a:solidFill>
                  <a:srgbClr val="000000"/>
                </a:solidFill>
              </a:defRPr>
            </a:pPr>
            <a:r>
              <a:rPr sz="2800" dirty="0">
                <a:solidFill>
                  <a:schemeClr val="tx1"/>
                </a:solidFill>
              </a:rPr>
              <a:t>Both </a:t>
            </a:r>
            <a:r>
              <a:rPr sz="2800" u="sng" dirty="0" smtClean="0">
                <a:solidFill>
                  <a:schemeClr val="tx1"/>
                </a:solidFill>
              </a:rPr>
              <a:t>have </a:t>
            </a:r>
            <a:r>
              <a:rPr sz="2800" u="sng" dirty="0">
                <a:solidFill>
                  <a:schemeClr val="tx1"/>
                </a:solidFill>
              </a:rPr>
              <a:t>the </a:t>
            </a:r>
            <a:r>
              <a:rPr sz="2800" u="sng" dirty="0" smtClean="0">
                <a:solidFill>
                  <a:schemeClr val="tx1"/>
                </a:solidFill>
              </a:rPr>
              <a:t>same</a:t>
            </a:r>
            <a:r>
              <a:rPr lang="en-US" sz="2800" dirty="0" smtClean="0">
                <a:solidFill>
                  <a:schemeClr val="tx1"/>
                </a:solidFill>
              </a:rPr>
              <a:t>:</a:t>
            </a:r>
          </a:p>
          <a:p>
            <a:pPr marL="984769" lvl="2" indent="-231042">
              <a:spcBef>
                <a:spcPts val="500"/>
              </a:spcBef>
              <a:defRPr sz="1800">
                <a:solidFill>
                  <a:srgbClr val="000000"/>
                </a:solidFill>
              </a:defRPr>
            </a:pPr>
            <a:r>
              <a:rPr lang="en-US" sz="2800" dirty="0" smtClean="0">
                <a:solidFill>
                  <a:schemeClr val="tx1"/>
                </a:solidFill>
              </a:rPr>
              <a:t>Ma</a:t>
            </a:r>
            <a:r>
              <a:rPr sz="2800" dirty="0" smtClean="0">
                <a:solidFill>
                  <a:schemeClr val="tx1"/>
                </a:solidFill>
              </a:rPr>
              <a:t>nufacturing </a:t>
            </a:r>
            <a:r>
              <a:rPr sz="2800" dirty="0">
                <a:solidFill>
                  <a:schemeClr val="tx1"/>
                </a:solidFill>
              </a:rPr>
              <a:t>procedures </a:t>
            </a:r>
            <a:endParaRPr lang="en-US" sz="2800" dirty="0" smtClean="0">
              <a:solidFill>
                <a:schemeClr val="tx1"/>
              </a:solidFill>
            </a:endParaRPr>
          </a:p>
          <a:p>
            <a:pPr marL="984769" lvl="2" indent="-231042">
              <a:spcBef>
                <a:spcPts val="500"/>
              </a:spcBef>
              <a:defRPr sz="1800">
                <a:solidFill>
                  <a:srgbClr val="000000"/>
                </a:solidFill>
              </a:defRPr>
            </a:pPr>
            <a:r>
              <a:rPr lang="en-US" sz="2800" dirty="0" smtClean="0">
                <a:solidFill>
                  <a:schemeClr val="tx1"/>
                </a:solidFill>
              </a:rPr>
              <a:t>S</a:t>
            </a:r>
            <a:r>
              <a:rPr sz="2800" dirty="0" smtClean="0">
                <a:solidFill>
                  <a:schemeClr val="tx1"/>
                </a:solidFill>
              </a:rPr>
              <a:t>afety profiles</a:t>
            </a:r>
            <a:endParaRPr lang="en-US" sz="2800" dirty="0" smtClean="0">
              <a:solidFill>
                <a:schemeClr val="tx1"/>
              </a:solidFill>
            </a:endParaRPr>
          </a:p>
          <a:p>
            <a:pPr marL="984769" lvl="2" indent="-231042">
              <a:spcBef>
                <a:spcPts val="500"/>
              </a:spcBef>
              <a:defRPr sz="1800">
                <a:solidFill>
                  <a:srgbClr val="000000"/>
                </a:solidFill>
              </a:defRPr>
            </a:pPr>
            <a:r>
              <a:rPr lang="en-US" sz="2800" dirty="0" smtClean="0">
                <a:solidFill>
                  <a:schemeClr val="tx1"/>
                </a:solidFill>
              </a:rPr>
              <a:t>E</a:t>
            </a:r>
            <a:r>
              <a:rPr sz="2800" dirty="0" smtClean="0">
                <a:solidFill>
                  <a:schemeClr val="tx1"/>
                </a:solidFill>
              </a:rPr>
              <a:t>qually </a:t>
            </a:r>
            <a:r>
              <a:rPr sz="2800" dirty="0">
                <a:solidFill>
                  <a:schemeClr val="tx1"/>
                </a:solidFill>
              </a:rPr>
              <a:t>regulated by the </a:t>
            </a:r>
            <a:r>
              <a:rPr sz="2800" dirty="0" smtClean="0">
                <a:solidFill>
                  <a:schemeClr val="tx1"/>
                </a:solidFill>
              </a:rPr>
              <a:t>FDA</a:t>
            </a:r>
            <a:endParaRPr lang="en-US" sz="2800" dirty="0" smtClean="0">
              <a:solidFill>
                <a:schemeClr val="tx1"/>
              </a:solidFill>
            </a:endParaRPr>
          </a:p>
          <a:p>
            <a:pPr marL="335085" lvl="0" indent="-231042">
              <a:spcBef>
                <a:spcPts val="500"/>
              </a:spcBef>
              <a:defRPr sz="1800">
                <a:solidFill>
                  <a:srgbClr val="000000"/>
                </a:solidFill>
              </a:defRPr>
            </a:pPr>
            <a:r>
              <a:rPr lang="en-US" sz="2400" dirty="0">
                <a:solidFill>
                  <a:schemeClr val="tx1"/>
                </a:solidFill>
                <a:latin typeface="Arial Bold"/>
                <a:ea typeface="Arial Bold"/>
                <a:cs typeface="Arial Bold"/>
                <a:sym typeface="Arial Bold"/>
              </a:rPr>
              <a:t>Use generic medications whenever possible</a:t>
            </a:r>
            <a:r>
              <a:rPr lang="en-US" sz="2400" dirty="0" smtClean="0">
                <a:solidFill>
                  <a:schemeClr val="tx1"/>
                </a:solidFill>
                <a:latin typeface="Arial Bold"/>
                <a:ea typeface="Arial Bold"/>
                <a:cs typeface="Arial Bold"/>
                <a:sym typeface="Arial Bold"/>
              </a:rPr>
              <a:t>!</a:t>
            </a:r>
            <a:endParaRPr sz="2600" dirty="0">
              <a:solidFill>
                <a:schemeClr val="tx1"/>
              </a:solidFill>
            </a:endParaRPr>
          </a:p>
          <a:p>
            <a:pPr marL="368088" lvl="0" indent="-331576">
              <a:spcBef>
                <a:spcPts val="600"/>
              </a:spcBef>
              <a:defRPr sz="1800">
                <a:solidFill>
                  <a:srgbClr val="000000"/>
                </a:solidFill>
              </a:defRPr>
            </a:pPr>
            <a:r>
              <a:rPr sz="2800" dirty="0">
                <a:solidFill>
                  <a:schemeClr val="tx1"/>
                </a:solidFill>
              </a:rPr>
              <a:t>By R.I. law, </a:t>
            </a:r>
            <a:r>
              <a:rPr sz="2800" i="1" dirty="0">
                <a:solidFill>
                  <a:schemeClr val="tx1"/>
                </a:solidFill>
              </a:rPr>
              <a:t>generics are automatically substituted </a:t>
            </a:r>
            <a:r>
              <a:rPr sz="2800" dirty="0">
                <a:solidFill>
                  <a:schemeClr val="tx1"/>
                </a:solidFill>
              </a:rPr>
              <a:t>for brand name medications unless specified by Dr. or patient</a:t>
            </a:r>
          </a:p>
        </p:txBody>
      </p:sp>
      <p:sp>
        <p:nvSpPr>
          <p:cNvPr id="2" name="AutoShape 2" descr="Image result for pil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Image result for pil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768" y="279730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6EA0B0"/>
      </a:accent1>
      <a:accent2>
        <a:srgbClr val="CCAF0A"/>
      </a:accent2>
      <a:accent3>
        <a:srgbClr val="8D89A4"/>
      </a:accent3>
      <a:accent4>
        <a:srgbClr val="748560"/>
      </a:accent4>
      <a:accent5>
        <a:srgbClr val="9E9273"/>
      </a:accent5>
      <a:accent6>
        <a:srgbClr val="7E848D"/>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6EA0B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6EA0B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2077</TotalTime>
  <Words>1904</Words>
  <Application>Microsoft Office PowerPoint</Application>
  <PresentationFormat>On-screen Show (4:3)</PresentationFormat>
  <Paragraphs>306</Paragraphs>
  <Slides>33</Slides>
  <Notes>21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Adjacency</vt:lpstr>
      <vt:lpstr>How To Cut Rx Costs</vt:lpstr>
      <vt:lpstr>         Statistics     </vt:lpstr>
      <vt:lpstr>PowerPoint Presentation</vt:lpstr>
      <vt:lpstr>Why Are Meds So Expensive?</vt:lpstr>
      <vt:lpstr>PowerPoint Presentation</vt:lpstr>
      <vt:lpstr>Practical Ways to Save Money</vt:lpstr>
      <vt:lpstr>Practical Ways to Save Money</vt:lpstr>
      <vt:lpstr>PowerPoint Presentation</vt:lpstr>
      <vt:lpstr>Generic vs. Brand Drugs</vt:lpstr>
      <vt:lpstr>New Generic Drugs for 2014-2015</vt:lpstr>
      <vt:lpstr>Practical Ways to Save Money</vt:lpstr>
      <vt:lpstr>Practical Ways to Save Money</vt:lpstr>
      <vt:lpstr>Practical Ways to Save Money</vt:lpstr>
      <vt:lpstr>Internet Pharmacies</vt:lpstr>
      <vt:lpstr>Importing Medications From Abroad</vt:lpstr>
      <vt:lpstr>MEDICARE </vt:lpstr>
      <vt:lpstr>PowerPoint Presentation</vt:lpstr>
      <vt:lpstr>MEDICARE Part D</vt:lpstr>
      <vt:lpstr>Programs to Help With Drug Costs</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Pharmacy Savings Programs</vt:lpstr>
      <vt:lpstr>Practical Ways to Save Money</vt:lpstr>
      <vt:lpstr>Summary and Key Points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Cut Rx Costs</dc:title>
  <dc:creator>Amanda Mazzu</dc:creator>
  <cp:lastModifiedBy>Nancy</cp:lastModifiedBy>
  <cp:revision>64</cp:revision>
  <dcterms:modified xsi:type="dcterms:W3CDTF">2016-01-04T18:29:58Z</dcterms:modified>
</cp:coreProperties>
</file>