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5" r:id="rId1"/>
  </p:sldMasterIdLst>
  <p:notesMasterIdLst>
    <p:notesMasterId r:id="rId33"/>
  </p:notesMasterIdLst>
  <p:handoutMasterIdLst>
    <p:handoutMasterId r:id="rId34"/>
  </p:handoutMasterIdLst>
  <p:sldIdLst>
    <p:sldId id="257" r:id="rId2"/>
    <p:sldId id="280" r:id="rId3"/>
    <p:sldId id="269" r:id="rId4"/>
    <p:sldId id="282" r:id="rId5"/>
    <p:sldId id="285" r:id="rId6"/>
    <p:sldId id="295" r:id="rId7"/>
    <p:sldId id="284" r:id="rId8"/>
    <p:sldId id="293" r:id="rId9"/>
    <p:sldId id="291" r:id="rId10"/>
    <p:sldId id="309" r:id="rId11"/>
    <p:sldId id="277" r:id="rId12"/>
    <p:sldId id="294" r:id="rId13"/>
    <p:sldId id="265" r:id="rId14"/>
    <p:sldId id="292" r:id="rId15"/>
    <p:sldId id="290" r:id="rId16"/>
    <p:sldId id="298" r:id="rId17"/>
    <p:sldId id="297" r:id="rId18"/>
    <p:sldId id="299" r:id="rId19"/>
    <p:sldId id="302" r:id="rId20"/>
    <p:sldId id="304" r:id="rId21"/>
    <p:sldId id="305" r:id="rId22"/>
    <p:sldId id="308" r:id="rId23"/>
    <p:sldId id="303" r:id="rId24"/>
    <p:sldId id="296" r:id="rId25"/>
    <p:sldId id="300" r:id="rId26"/>
    <p:sldId id="283" r:id="rId27"/>
    <p:sldId id="268" r:id="rId28"/>
    <p:sldId id="274" r:id="rId29"/>
    <p:sldId id="271" r:id="rId30"/>
    <p:sldId id="275" r:id="rId31"/>
    <p:sldId id="287" r:id="rId3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S Pゴシック" pitchFamily="-92"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ゴシック" pitchFamily="-92"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ゴシック" pitchFamily="-92"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ゴシック" pitchFamily="-92"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ゴシック" pitchFamily="-92" charset="-128"/>
        <a:cs typeface="+mn-cs"/>
      </a:defRPr>
    </a:lvl5pPr>
    <a:lvl6pPr marL="2286000" algn="l" defTabSz="914400" rtl="0" eaLnBrk="1" latinLnBrk="0" hangingPunct="1">
      <a:defRPr sz="2400" kern="1200">
        <a:solidFill>
          <a:schemeClr val="tx1"/>
        </a:solidFill>
        <a:latin typeface="Arial" charset="0"/>
        <a:ea typeface="MS Pゴシック" pitchFamily="-92" charset="-128"/>
        <a:cs typeface="+mn-cs"/>
      </a:defRPr>
    </a:lvl6pPr>
    <a:lvl7pPr marL="2743200" algn="l" defTabSz="914400" rtl="0" eaLnBrk="1" latinLnBrk="0" hangingPunct="1">
      <a:defRPr sz="2400" kern="1200">
        <a:solidFill>
          <a:schemeClr val="tx1"/>
        </a:solidFill>
        <a:latin typeface="Arial" charset="0"/>
        <a:ea typeface="MS Pゴシック" pitchFamily="-92" charset="-128"/>
        <a:cs typeface="+mn-cs"/>
      </a:defRPr>
    </a:lvl7pPr>
    <a:lvl8pPr marL="3200400" algn="l" defTabSz="914400" rtl="0" eaLnBrk="1" latinLnBrk="0" hangingPunct="1">
      <a:defRPr sz="2400" kern="1200">
        <a:solidFill>
          <a:schemeClr val="tx1"/>
        </a:solidFill>
        <a:latin typeface="Arial" charset="0"/>
        <a:ea typeface="MS Pゴシック" pitchFamily="-92" charset="-128"/>
        <a:cs typeface="+mn-cs"/>
      </a:defRPr>
    </a:lvl8pPr>
    <a:lvl9pPr marL="3657600" algn="l" defTabSz="914400" rtl="0" eaLnBrk="1" latinLnBrk="0" hangingPunct="1">
      <a:defRPr sz="2400" kern="1200">
        <a:solidFill>
          <a:schemeClr val="tx1"/>
        </a:solidFill>
        <a:latin typeface="Arial" charset="0"/>
        <a:ea typeface="MS Pゴシック" pitchFamily="-9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64" autoAdjust="0"/>
  </p:normalViewPr>
  <p:slideViewPr>
    <p:cSldViewPr>
      <p:cViewPr varScale="1">
        <p:scale>
          <a:sx n="68" d="100"/>
          <a:sy n="68" d="100"/>
        </p:scale>
        <p:origin x="122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67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5E01BC-FE82-4F77-8BC8-26890EEDFCA8}" type="doc">
      <dgm:prSet loTypeId="urn:microsoft.com/office/officeart/2005/8/layout/venn1" loCatId="relationship" qsTypeId="urn:microsoft.com/office/officeart/2005/8/quickstyle/simple1" qsCatId="simple" csTypeId="urn:microsoft.com/office/officeart/2005/8/colors/colorful5" csCatId="colorful"/>
      <dgm:spPr/>
    </dgm:pt>
    <dgm:pt modelId="{CBC9503B-E50F-46EA-8313-28F9CE4CE4D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charset="0"/>
            <a:cs typeface="Arial" charset="0"/>
          </a:endParaRPr>
        </a:p>
      </dgm:t>
    </dgm:pt>
    <dgm:pt modelId="{8F1C485E-C436-4C23-8EF9-A6175852F7EF}" type="parTrans" cxnId="{F33E5028-A39F-4056-BD89-824313DBB651}">
      <dgm:prSet/>
      <dgm:spPr/>
      <dgm:t>
        <a:bodyPr/>
        <a:lstStyle/>
        <a:p>
          <a:endParaRPr lang="en-US"/>
        </a:p>
      </dgm:t>
    </dgm:pt>
    <dgm:pt modelId="{94648A7C-02B3-4FC5-8958-572C4EC9D5D3}" type="sibTrans" cxnId="{F33E5028-A39F-4056-BD89-824313DBB651}">
      <dgm:prSet/>
      <dgm:spPr/>
      <dgm:t>
        <a:bodyPr/>
        <a:lstStyle/>
        <a:p>
          <a:endParaRPr lang="en-US"/>
        </a:p>
      </dgm:t>
    </dgm:pt>
    <dgm:pt modelId="{58750BFB-8183-4D8D-B5B4-4A1C1B1A824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charset="0"/>
            <a:cs typeface="Arial" charset="0"/>
          </a:endParaRPr>
        </a:p>
      </dgm:t>
    </dgm:pt>
    <dgm:pt modelId="{9CFAD5EC-C407-4294-A5F0-33151BFBFDB2}" type="parTrans" cxnId="{4912B9A2-EF1E-4F8A-BBD9-09812AE60BE9}">
      <dgm:prSet/>
      <dgm:spPr/>
      <dgm:t>
        <a:bodyPr/>
        <a:lstStyle/>
        <a:p>
          <a:endParaRPr lang="en-US"/>
        </a:p>
      </dgm:t>
    </dgm:pt>
    <dgm:pt modelId="{7C997E70-B749-4A1B-BEDF-BBD6B16619DF}" type="sibTrans" cxnId="{4912B9A2-EF1E-4F8A-BBD9-09812AE60BE9}">
      <dgm:prSet/>
      <dgm:spPr/>
      <dgm:t>
        <a:bodyPr/>
        <a:lstStyle/>
        <a:p>
          <a:endParaRPr lang="en-US"/>
        </a:p>
      </dgm:t>
    </dgm:pt>
    <dgm:pt modelId="{C3FBA12A-D6EF-491A-BAA8-882C2C4B51C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charset="0"/>
            <a:cs typeface="Arial" charset="0"/>
          </a:endParaRPr>
        </a:p>
      </dgm:t>
    </dgm:pt>
    <dgm:pt modelId="{0D806303-166B-4C94-A06B-A3AD2917A368}" type="parTrans" cxnId="{FDD1081F-21D2-44E0-BA1D-8308ACB496D7}">
      <dgm:prSet/>
      <dgm:spPr/>
      <dgm:t>
        <a:bodyPr/>
        <a:lstStyle/>
        <a:p>
          <a:endParaRPr lang="en-US"/>
        </a:p>
      </dgm:t>
    </dgm:pt>
    <dgm:pt modelId="{BAFF4765-7FEE-4E1E-94FA-91E7D2CADC44}" type="sibTrans" cxnId="{FDD1081F-21D2-44E0-BA1D-8308ACB496D7}">
      <dgm:prSet/>
      <dgm:spPr/>
      <dgm:t>
        <a:bodyPr/>
        <a:lstStyle/>
        <a:p>
          <a:endParaRPr lang="en-US"/>
        </a:p>
      </dgm:t>
    </dgm:pt>
    <dgm:pt modelId="{06F02E8E-C0F7-4C57-91F7-555413321F73}" type="pres">
      <dgm:prSet presAssocID="{6E5E01BC-FE82-4F77-8BC8-26890EEDFCA8}" presName="compositeShape" presStyleCnt="0">
        <dgm:presLayoutVars>
          <dgm:chMax val="7"/>
          <dgm:dir/>
          <dgm:resizeHandles val="exact"/>
        </dgm:presLayoutVars>
      </dgm:prSet>
      <dgm:spPr/>
    </dgm:pt>
    <dgm:pt modelId="{35929DE8-1EF4-4732-81E0-7C10B3506223}" type="pres">
      <dgm:prSet presAssocID="{CBC9503B-E50F-46EA-8313-28F9CE4CE4DD}" presName="circ1" presStyleLbl="vennNode1" presStyleIdx="0" presStyleCnt="3"/>
      <dgm:spPr/>
      <dgm:t>
        <a:bodyPr/>
        <a:lstStyle/>
        <a:p>
          <a:endParaRPr lang="en-US"/>
        </a:p>
      </dgm:t>
    </dgm:pt>
    <dgm:pt modelId="{C50942BC-A989-49A9-8730-ECDE761AF158}" type="pres">
      <dgm:prSet presAssocID="{CBC9503B-E50F-46EA-8313-28F9CE4CE4DD}" presName="circ1Tx" presStyleLbl="revTx" presStyleIdx="0" presStyleCnt="0">
        <dgm:presLayoutVars>
          <dgm:chMax val="0"/>
          <dgm:chPref val="0"/>
          <dgm:bulletEnabled val="1"/>
        </dgm:presLayoutVars>
      </dgm:prSet>
      <dgm:spPr/>
      <dgm:t>
        <a:bodyPr/>
        <a:lstStyle/>
        <a:p>
          <a:endParaRPr lang="en-US"/>
        </a:p>
      </dgm:t>
    </dgm:pt>
    <dgm:pt modelId="{ADA88310-6B1D-4A7A-9F88-60419979463D}" type="pres">
      <dgm:prSet presAssocID="{58750BFB-8183-4D8D-B5B4-4A1C1B1A8249}" presName="circ2" presStyleLbl="vennNode1" presStyleIdx="1" presStyleCnt="3"/>
      <dgm:spPr/>
      <dgm:t>
        <a:bodyPr/>
        <a:lstStyle/>
        <a:p>
          <a:endParaRPr lang="en-US"/>
        </a:p>
      </dgm:t>
    </dgm:pt>
    <dgm:pt modelId="{276566A3-9EE6-4D90-B3E9-54B094EEB62C}" type="pres">
      <dgm:prSet presAssocID="{58750BFB-8183-4D8D-B5B4-4A1C1B1A8249}" presName="circ2Tx" presStyleLbl="revTx" presStyleIdx="0" presStyleCnt="0">
        <dgm:presLayoutVars>
          <dgm:chMax val="0"/>
          <dgm:chPref val="0"/>
          <dgm:bulletEnabled val="1"/>
        </dgm:presLayoutVars>
      </dgm:prSet>
      <dgm:spPr/>
      <dgm:t>
        <a:bodyPr/>
        <a:lstStyle/>
        <a:p>
          <a:endParaRPr lang="en-US"/>
        </a:p>
      </dgm:t>
    </dgm:pt>
    <dgm:pt modelId="{79200F39-8187-447F-8AC9-CA850851CB50}" type="pres">
      <dgm:prSet presAssocID="{C3FBA12A-D6EF-491A-BAA8-882C2C4B51C2}" presName="circ3" presStyleLbl="vennNode1" presStyleIdx="2" presStyleCnt="3"/>
      <dgm:spPr/>
      <dgm:t>
        <a:bodyPr/>
        <a:lstStyle/>
        <a:p>
          <a:endParaRPr lang="en-US"/>
        </a:p>
      </dgm:t>
    </dgm:pt>
    <dgm:pt modelId="{2103A602-F9F2-4E61-A0B4-0580BE428918}" type="pres">
      <dgm:prSet presAssocID="{C3FBA12A-D6EF-491A-BAA8-882C2C4B51C2}" presName="circ3Tx" presStyleLbl="revTx" presStyleIdx="0" presStyleCnt="0">
        <dgm:presLayoutVars>
          <dgm:chMax val="0"/>
          <dgm:chPref val="0"/>
          <dgm:bulletEnabled val="1"/>
        </dgm:presLayoutVars>
      </dgm:prSet>
      <dgm:spPr/>
      <dgm:t>
        <a:bodyPr/>
        <a:lstStyle/>
        <a:p>
          <a:endParaRPr lang="en-US"/>
        </a:p>
      </dgm:t>
    </dgm:pt>
  </dgm:ptLst>
  <dgm:cxnLst>
    <dgm:cxn modelId="{FDD1081F-21D2-44E0-BA1D-8308ACB496D7}" srcId="{6E5E01BC-FE82-4F77-8BC8-26890EEDFCA8}" destId="{C3FBA12A-D6EF-491A-BAA8-882C2C4B51C2}" srcOrd="2" destOrd="0" parTransId="{0D806303-166B-4C94-A06B-A3AD2917A368}" sibTransId="{BAFF4765-7FEE-4E1E-94FA-91E7D2CADC44}"/>
    <dgm:cxn modelId="{4912B9A2-EF1E-4F8A-BBD9-09812AE60BE9}" srcId="{6E5E01BC-FE82-4F77-8BC8-26890EEDFCA8}" destId="{58750BFB-8183-4D8D-B5B4-4A1C1B1A8249}" srcOrd="1" destOrd="0" parTransId="{9CFAD5EC-C407-4294-A5F0-33151BFBFDB2}" sibTransId="{7C997E70-B749-4A1B-BEDF-BBD6B16619DF}"/>
    <dgm:cxn modelId="{771382DB-EF5C-4E31-A516-8C779D1F4CFF}" type="presOf" srcId="{CBC9503B-E50F-46EA-8313-28F9CE4CE4DD}" destId="{C50942BC-A989-49A9-8730-ECDE761AF158}" srcOrd="1" destOrd="0" presId="urn:microsoft.com/office/officeart/2005/8/layout/venn1"/>
    <dgm:cxn modelId="{82D7BBE3-EB0F-4CC8-9999-B45D34E2A313}" type="presOf" srcId="{C3FBA12A-D6EF-491A-BAA8-882C2C4B51C2}" destId="{79200F39-8187-447F-8AC9-CA850851CB50}" srcOrd="0" destOrd="0" presId="urn:microsoft.com/office/officeart/2005/8/layout/venn1"/>
    <dgm:cxn modelId="{F33E5028-A39F-4056-BD89-824313DBB651}" srcId="{6E5E01BC-FE82-4F77-8BC8-26890EEDFCA8}" destId="{CBC9503B-E50F-46EA-8313-28F9CE4CE4DD}" srcOrd="0" destOrd="0" parTransId="{8F1C485E-C436-4C23-8EF9-A6175852F7EF}" sibTransId="{94648A7C-02B3-4FC5-8958-572C4EC9D5D3}"/>
    <dgm:cxn modelId="{AD5810F1-AEAF-4CB9-8E44-6B06E0B7CCA5}" type="presOf" srcId="{C3FBA12A-D6EF-491A-BAA8-882C2C4B51C2}" destId="{2103A602-F9F2-4E61-A0B4-0580BE428918}" srcOrd="1" destOrd="0" presId="urn:microsoft.com/office/officeart/2005/8/layout/venn1"/>
    <dgm:cxn modelId="{46C91038-B3BE-4708-A28F-FDE8C5BB1B73}" type="presOf" srcId="{58750BFB-8183-4D8D-B5B4-4A1C1B1A8249}" destId="{ADA88310-6B1D-4A7A-9F88-60419979463D}" srcOrd="0" destOrd="0" presId="urn:microsoft.com/office/officeart/2005/8/layout/venn1"/>
    <dgm:cxn modelId="{7CD88830-D0E7-4416-8A97-66A6EADFA6F3}" type="presOf" srcId="{CBC9503B-E50F-46EA-8313-28F9CE4CE4DD}" destId="{35929DE8-1EF4-4732-81E0-7C10B3506223}" srcOrd="0" destOrd="0" presId="urn:microsoft.com/office/officeart/2005/8/layout/venn1"/>
    <dgm:cxn modelId="{3BEAE622-E81D-4DC7-95F3-1C89DEFB2B45}" type="presOf" srcId="{58750BFB-8183-4D8D-B5B4-4A1C1B1A8249}" destId="{276566A3-9EE6-4D90-B3E9-54B094EEB62C}" srcOrd="1" destOrd="0" presId="urn:microsoft.com/office/officeart/2005/8/layout/venn1"/>
    <dgm:cxn modelId="{8D0DE679-AFD1-410B-9C3F-433193AE7500}" type="presOf" srcId="{6E5E01BC-FE82-4F77-8BC8-26890EEDFCA8}" destId="{06F02E8E-C0F7-4C57-91F7-555413321F73}" srcOrd="0" destOrd="0" presId="urn:microsoft.com/office/officeart/2005/8/layout/venn1"/>
    <dgm:cxn modelId="{6194F50D-C67D-4F3B-9654-BB15BBAB2EB5}" type="presParOf" srcId="{06F02E8E-C0F7-4C57-91F7-555413321F73}" destId="{35929DE8-1EF4-4732-81E0-7C10B3506223}" srcOrd="0" destOrd="0" presId="urn:microsoft.com/office/officeart/2005/8/layout/venn1"/>
    <dgm:cxn modelId="{5A29FE81-B827-4B9C-AE00-FCD2603F6692}" type="presParOf" srcId="{06F02E8E-C0F7-4C57-91F7-555413321F73}" destId="{C50942BC-A989-49A9-8730-ECDE761AF158}" srcOrd="1" destOrd="0" presId="urn:microsoft.com/office/officeart/2005/8/layout/venn1"/>
    <dgm:cxn modelId="{C17F015A-58F7-4AE9-B9B5-9D19BD3EB3DA}" type="presParOf" srcId="{06F02E8E-C0F7-4C57-91F7-555413321F73}" destId="{ADA88310-6B1D-4A7A-9F88-60419979463D}" srcOrd="2" destOrd="0" presId="urn:microsoft.com/office/officeart/2005/8/layout/venn1"/>
    <dgm:cxn modelId="{759E2D19-EC7A-4BD3-AB01-ABC38D1917B1}" type="presParOf" srcId="{06F02E8E-C0F7-4C57-91F7-555413321F73}" destId="{276566A3-9EE6-4D90-B3E9-54B094EEB62C}" srcOrd="3" destOrd="0" presId="urn:microsoft.com/office/officeart/2005/8/layout/venn1"/>
    <dgm:cxn modelId="{7F613C66-3333-4CBA-AC5E-90D500051F2D}" type="presParOf" srcId="{06F02E8E-C0F7-4C57-91F7-555413321F73}" destId="{79200F39-8187-447F-8AC9-CA850851CB50}" srcOrd="4" destOrd="0" presId="urn:microsoft.com/office/officeart/2005/8/layout/venn1"/>
    <dgm:cxn modelId="{A0F1FC89-EEA4-4B0B-BBD8-F380023033E4}" type="presParOf" srcId="{06F02E8E-C0F7-4C57-91F7-555413321F73}" destId="{2103A602-F9F2-4E61-A0B4-0580BE428918}"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3038475" cy="465138"/>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defTabSz="931811">
              <a:defRPr sz="1200">
                <a:latin typeface="Times New Roman" pitchFamily="18" charset="0"/>
              </a:defRPr>
            </a:lvl1pPr>
          </a:lstStyle>
          <a:p>
            <a:r>
              <a:rPr lang="en-US"/>
              <a:t>KU Writing Center</a:t>
            </a:r>
          </a:p>
        </p:txBody>
      </p:sp>
      <p:sp>
        <p:nvSpPr>
          <p:cNvPr id="8195" name="Rectangle 3"/>
          <p:cNvSpPr>
            <a:spLocks noGrp="1" noChangeArrowheads="1"/>
          </p:cNvSpPr>
          <p:nvPr>
            <p:ph type="dt" sz="quarter" idx="1"/>
          </p:nvPr>
        </p:nvSpPr>
        <p:spPr bwMode="auto">
          <a:xfrm>
            <a:off x="3971926" y="1"/>
            <a:ext cx="3038475" cy="465138"/>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algn="r" defTabSz="931811">
              <a:defRPr sz="1200">
                <a:latin typeface="Times New Roman" pitchFamily="18" charset="0"/>
              </a:defRPr>
            </a:lvl1pPr>
          </a:lstStyle>
          <a:p>
            <a:endParaRPr lang="en-US"/>
          </a:p>
        </p:txBody>
      </p:sp>
      <p:sp>
        <p:nvSpPr>
          <p:cNvPr id="8196" name="Rectangle 4"/>
          <p:cNvSpPr>
            <a:spLocks noGrp="1" noChangeArrowheads="1"/>
          </p:cNvSpPr>
          <p:nvPr>
            <p:ph type="ftr" sz="quarter" idx="2"/>
          </p:nvPr>
        </p:nvSpPr>
        <p:spPr bwMode="auto">
          <a:xfrm>
            <a:off x="1" y="8831264"/>
            <a:ext cx="3038475" cy="465137"/>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defTabSz="931811">
              <a:defRPr sz="1200">
                <a:latin typeface="Times New Roman" pitchFamily="18" charset="0"/>
              </a:defRPr>
            </a:lvl1pPr>
          </a:lstStyle>
          <a:p>
            <a:r>
              <a:rPr lang="en-US"/>
              <a:t>www.ukans.edu/~writing</a:t>
            </a:r>
          </a:p>
        </p:txBody>
      </p:sp>
      <p:sp>
        <p:nvSpPr>
          <p:cNvPr id="8197" name="Rectangle 5"/>
          <p:cNvSpPr>
            <a:spLocks noGrp="1" noChangeArrowheads="1"/>
          </p:cNvSpPr>
          <p:nvPr>
            <p:ph type="sldNum" sz="quarter" idx="3"/>
          </p:nvPr>
        </p:nvSpPr>
        <p:spPr bwMode="auto">
          <a:xfrm>
            <a:off x="3971926" y="8831264"/>
            <a:ext cx="3038475" cy="465137"/>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lgn="r" defTabSz="931811">
              <a:defRPr sz="1200">
                <a:latin typeface="Times New Roman" pitchFamily="18" charset="0"/>
              </a:defRPr>
            </a:lvl1pPr>
          </a:lstStyle>
          <a:p>
            <a:fld id="{7B734F82-9539-4294-9BD0-B7E7A7547CAA}" type="slidenum">
              <a:rPr lang="en-US"/>
              <a:pPr/>
              <a:t>‹#›</a:t>
            </a:fld>
            <a:endParaRPr lang="en-US"/>
          </a:p>
        </p:txBody>
      </p:sp>
    </p:spTree>
    <p:extLst>
      <p:ext uri="{BB962C8B-B14F-4D97-AF65-F5344CB8AC3E}">
        <p14:creationId xmlns:p14="http://schemas.microsoft.com/office/powerpoint/2010/main" val="3390301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1"/>
            <a:ext cx="3038475" cy="465138"/>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defTabSz="931811">
              <a:defRPr sz="1200">
                <a:latin typeface="Times New Roman" pitchFamily="18" charset="0"/>
              </a:defRPr>
            </a:lvl1pPr>
          </a:lstStyle>
          <a:p>
            <a:r>
              <a:rPr lang="en-US"/>
              <a:t>KU Writing Center</a:t>
            </a:r>
          </a:p>
        </p:txBody>
      </p:sp>
      <p:sp>
        <p:nvSpPr>
          <p:cNvPr id="6147" name="Rectangle 3"/>
          <p:cNvSpPr>
            <a:spLocks noGrp="1" noChangeArrowheads="1"/>
          </p:cNvSpPr>
          <p:nvPr>
            <p:ph type="dt" idx="1"/>
          </p:nvPr>
        </p:nvSpPr>
        <p:spPr bwMode="auto">
          <a:xfrm>
            <a:off x="3971926" y="1"/>
            <a:ext cx="3038475" cy="465138"/>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algn="r" defTabSz="931811">
              <a:defRPr sz="1200">
                <a:latin typeface="Times New Roman" pitchFamily="18" charset="0"/>
              </a:defRPr>
            </a:lvl1pPr>
          </a:lstStyle>
          <a:p>
            <a:endParaRPr lang="en-US"/>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35039" y="4416425"/>
            <a:ext cx="5140325" cy="4183063"/>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1" y="8831264"/>
            <a:ext cx="3038475" cy="465137"/>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defTabSz="931811">
              <a:defRPr sz="1200">
                <a:latin typeface="Times New Roman" pitchFamily="18" charset="0"/>
              </a:defRPr>
            </a:lvl1pPr>
          </a:lstStyle>
          <a:p>
            <a:r>
              <a:rPr lang="en-US"/>
              <a:t>www.ukans.edu/~writing</a:t>
            </a:r>
          </a:p>
        </p:txBody>
      </p:sp>
      <p:sp>
        <p:nvSpPr>
          <p:cNvPr id="6151" name="Rectangle 7"/>
          <p:cNvSpPr>
            <a:spLocks noGrp="1" noChangeArrowheads="1"/>
          </p:cNvSpPr>
          <p:nvPr>
            <p:ph type="sldNum" sz="quarter" idx="5"/>
          </p:nvPr>
        </p:nvSpPr>
        <p:spPr bwMode="auto">
          <a:xfrm>
            <a:off x="3971926" y="8831264"/>
            <a:ext cx="3038475" cy="465137"/>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lgn="r" defTabSz="931811">
              <a:defRPr sz="1200">
                <a:latin typeface="Times New Roman" pitchFamily="18" charset="0"/>
              </a:defRPr>
            </a:lvl1pPr>
          </a:lstStyle>
          <a:p>
            <a:fld id="{5B84CF1D-651D-4A1C-A1BD-3E2EEE77BB17}" type="slidenum">
              <a:rPr lang="en-US"/>
              <a:pPr/>
              <a:t>‹#›</a:t>
            </a:fld>
            <a:endParaRPr lang="en-US"/>
          </a:p>
        </p:txBody>
      </p:sp>
    </p:spTree>
    <p:extLst>
      <p:ext uri="{BB962C8B-B14F-4D97-AF65-F5344CB8AC3E}">
        <p14:creationId xmlns:p14="http://schemas.microsoft.com/office/powerpoint/2010/main" val="1891396428"/>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kumimoji="1"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KU Writing Center</a:t>
            </a:r>
          </a:p>
        </p:txBody>
      </p:sp>
      <p:sp>
        <p:nvSpPr>
          <p:cNvPr id="5" name="Rectangle 6"/>
          <p:cNvSpPr>
            <a:spLocks noGrp="1" noChangeArrowheads="1"/>
          </p:cNvSpPr>
          <p:nvPr>
            <p:ph type="ftr" sz="quarter" idx="4"/>
          </p:nvPr>
        </p:nvSpPr>
        <p:spPr>
          <a:ln/>
        </p:spPr>
        <p:txBody>
          <a:bodyPr/>
          <a:lstStyle/>
          <a:p>
            <a:r>
              <a:rPr lang="en-US"/>
              <a:t>www.ukans.edu/~writing</a:t>
            </a:r>
          </a:p>
        </p:txBody>
      </p:sp>
      <p:sp>
        <p:nvSpPr>
          <p:cNvPr id="6" name="Rectangle 7"/>
          <p:cNvSpPr>
            <a:spLocks noGrp="1" noChangeArrowheads="1"/>
          </p:cNvSpPr>
          <p:nvPr>
            <p:ph type="sldNum" sz="quarter" idx="5"/>
          </p:nvPr>
        </p:nvSpPr>
        <p:spPr>
          <a:ln/>
        </p:spPr>
        <p:txBody>
          <a:bodyPr/>
          <a:lstStyle/>
          <a:p>
            <a:fld id="{33B47EB7-2E13-4CD8-874D-5AC7AFFE1CF1}" type="slidenum">
              <a:rPr lang="en-US"/>
              <a:pPr/>
              <a:t>1</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28992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KU Writing Center</a:t>
            </a:r>
            <a:endParaRPr lang="en-US"/>
          </a:p>
        </p:txBody>
      </p:sp>
      <p:sp>
        <p:nvSpPr>
          <p:cNvPr id="5" name="Footer Placeholder 4"/>
          <p:cNvSpPr>
            <a:spLocks noGrp="1"/>
          </p:cNvSpPr>
          <p:nvPr>
            <p:ph type="ftr" sz="quarter" idx="11"/>
          </p:nvPr>
        </p:nvSpPr>
        <p:spPr/>
        <p:txBody>
          <a:bodyPr/>
          <a:lstStyle/>
          <a:p>
            <a:r>
              <a:rPr lang="en-US" smtClean="0"/>
              <a:t>www.ukans.edu/~writing</a:t>
            </a:r>
            <a:endParaRPr lang="en-US"/>
          </a:p>
        </p:txBody>
      </p:sp>
      <p:sp>
        <p:nvSpPr>
          <p:cNvPr id="6" name="Slide Number Placeholder 5"/>
          <p:cNvSpPr>
            <a:spLocks noGrp="1"/>
          </p:cNvSpPr>
          <p:nvPr>
            <p:ph type="sldNum" sz="quarter" idx="12"/>
          </p:nvPr>
        </p:nvSpPr>
        <p:spPr/>
        <p:txBody>
          <a:bodyPr/>
          <a:lstStyle/>
          <a:p>
            <a:fld id="{5B84CF1D-651D-4A1C-A1BD-3E2EEE77BB17}" type="slidenum">
              <a:rPr lang="en-US" smtClean="0"/>
              <a:pPr/>
              <a:t>14</a:t>
            </a:fld>
            <a:endParaRPr lang="en-US"/>
          </a:p>
        </p:txBody>
      </p:sp>
    </p:spTree>
    <p:extLst>
      <p:ext uri="{BB962C8B-B14F-4D97-AF65-F5344CB8AC3E}">
        <p14:creationId xmlns:p14="http://schemas.microsoft.com/office/powerpoint/2010/main" val="2719500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KU Writing Center</a:t>
            </a:r>
            <a:endParaRPr lang="en-US"/>
          </a:p>
        </p:txBody>
      </p:sp>
      <p:sp>
        <p:nvSpPr>
          <p:cNvPr id="5" name="Footer Placeholder 4"/>
          <p:cNvSpPr>
            <a:spLocks noGrp="1"/>
          </p:cNvSpPr>
          <p:nvPr>
            <p:ph type="ftr" sz="quarter" idx="11"/>
          </p:nvPr>
        </p:nvSpPr>
        <p:spPr/>
        <p:txBody>
          <a:bodyPr/>
          <a:lstStyle/>
          <a:p>
            <a:r>
              <a:rPr lang="en-US" smtClean="0"/>
              <a:t>www.ukans.edu/~writing</a:t>
            </a:r>
            <a:endParaRPr lang="en-US"/>
          </a:p>
        </p:txBody>
      </p:sp>
      <p:sp>
        <p:nvSpPr>
          <p:cNvPr id="6" name="Slide Number Placeholder 5"/>
          <p:cNvSpPr>
            <a:spLocks noGrp="1"/>
          </p:cNvSpPr>
          <p:nvPr>
            <p:ph type="sldNum" sz="quarter" idx="12"/>
          </p:nvPr>
        </p:nvSpPr>
        <p:spPr/>
        <p:txBody>
          <a:bodyPr/>
          <a:lstStyle/>
          <a:p>
            <a:fld id="{5B84CF1D-651D-4A1C-A1BD-3E2EEE77BB17}" type="slidenum">
              <a:rPr lang="en-US" smtClean="0"/>
              <a:pPr/>
              <a:t>15</a:t>
            </a:fld>
            <a:endParaRPr lang="en-US"/>
          </a:p>
        </p:txBody>
      </p:sp>
    </p:spTree>
    <p:extLst>
      <p:ext uri="{BB962C8B-B14F-4D97-AF65-F5344CB8AC3E}">
        <p14:creationId xmlns:p14="http://schemas.microsoft.com/office/powerpoint/2010/main" val="931300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KU Writing Center</a:t>
            </a:r>
            <a:endParaRPr lang="en-US"/>
          </a:p>
        </p:txBody>
      </p:sp>
      <p:sp>
        <p:nvSpPr>
          <p:cNvPr id="5" name="Footer Placeholder 4"/>
          <p:cNvSpPr>
            <a:spLocks noGrp="1"/>
          </p:cNvSpPr>
          <p:nvPr>
            <p:ph type="ftr" sz="quarter" idx="11"/>
          </p:nvPr>
        </p:nvSpPr>
        <p:spPr/>
        <p:txBody>
          <a:bodyPr/>
          <a:lstStyle/>
          <a:p>
            <a:r>
              <a:rPr lang="en-US" smtClean="0"/>
              <a:t>www.ukans.edu/~writing</a:t>
            </a:r>
            <a:endParaRPr lang="en-US"/>
          </a:p>
        </p:txBody>
      </p:sp>
      <p:sp>
        <p:nvSpPr>
          <p:cNvPr id="6" name="Slide Number Placeholder 5"/>
          <p:cNvSpPr>
            <a:spLocks noGrp="1"/>
          </p:cNvSpPr>
          <p:nvPr>
            <p:ph type="sldNum" sz="quarter" idx="12"/>
          </p:nvPr>
        </p:nvSpPr>
        <p:spPr/>
        <p:txBody>
          <a:bodyPr/>
          <a:lstStyle/>
          <a:p>
            <a:fld id="{5B84CF1D-651D-4A1C-A1BD-3E2EEE77BB17}" type="slidenum">
              <a:rPr lang="en-US" smtClean="0"/>
              <a:pPr/>
              <a:t>22</a:t>
            </a:fld>
            <a:endParaRPr lang="en-US"/>
          </a:p>
        </p:txBody>
      </p:sp>
    </p:spTree>
    <p:extLst>
      <p:ext uri="{BB962C8B-B14F-4D97-AF65-F5344CB8AC3E}">
        <p14:creationId xmlns:p14="http://schemas.microsoft.com/office/powerpoint/2010/main" val="1788238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KU Writing Center</a:t>
            </a:r>
            <a:endParaRPr lang="en-US"/>
          </a:p>
        </p:txBody>
      </p:sp>
      <p:sp>
        <p:nvSpPr>
          <p:cNvPr id="5" name="Footer Placeholder 4"/>
          <p:cNvSpPr>
            <a:spLocks noGrp="1"/>
          </p:cNvSpPr>
          <p:nvPr>
            <p:ph type="ftr" sz="quarter" idx="11"/>
          </p:nvPr>
        </p:nvSpPr>
        <p:spPr/>
        <p:txBody>
          <a:bodyPr/>
          <a:lstStyle/>
          <a:p>
            <a:r>
              <a:rPr lang="en-US" smtClean="0"/>
              <a:t>www.ukans.edu/~writing</a:t>
            </a:r>
            <a:endParaRPr lang="en-US"/>
          </a:p>
        </p:txBody>
      </p:sp>
      <p:sp>
        <p:nvSpPr>
          <p:cNvPr id="6" name="Slide Number Placeholder 5"/>
          <p:cNvSpPr>
            <a:spLocks noGrp="1"/>
          </p:cNvSpPr>
          <p:nvPr>
            <p:ph type="sldNum" sz="quarter" idx="12"/>
          </p:nvPr>
        </p:nvSpPr>
        <p:spPr/>
        <p:txBody>
          <a:bodyPr/>
          <a:lstStyle/>
          <a:p>
            <a:fld id="{5B84CF1D-651D-4A1C-A1BD-3E2EEE77BB17}" type="slidenum">
              <a:rPr lang="en-US" smtClean="0"/>
              <a:pPr/>
              <a:t>26</a:t>
            </a:fld>
            <a:endParaRPr lang="en-US"/>
          </a:p>
        </p:txBody>
      </p:sp>
    </p:spTree>
    <p:extLst>
      <p:ext uri="{BB962C8B-B14F-4D97-AF65-F5344CB8AC3E}">
        <p14:creationId xmlns:p14="http://schemas.microsoft.com/office/powerpoint/2010/main" val="2362822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KU Writing Center</a:t>
            </a:r>
          </a:p>
        </p:txBody>
      </p:sp>
      <p:sp>
        <p:nvSpPr>
          <p:cNvPr id="5" name="Rectangle 6"/>
          <p:cNvSpPr>
            <a:spLocks noGrp="1" noChangeArrowheads="1"/>
          </p:cNvSpPr>
          <p:nvPr>
            <p:ph type="ftr" sz="quarter" idx="4"/>
          </p:nvPr>
        </p:nvSpPr>
        <p:spPr>
          <a:ln/>
        </p:spPr>
        <p:txBody>
          <a:bodyPr/>
          <a:lstStyle/>
          <a:p>
            <a:r>
              <a:rPr lang="en-US"/>
              <a:t>www.ukans.edu/~writing</a:t>
            </a:r>
          </a:p>
        </p:txBody>
      </p:sp>
      <p:sp>
        <p:nvSpPr>
          <p:cNvPr id="6" name="Rectangle 7"/>
          <p:cNvSpPr>
            <a:spLocks noGrp="1" noChangeArrowheads="1"/>
          </p:cNvSpPr>
          <p:nvPr>
            <p:ph type="sldNum" sz="quarter" idx="5"/>
          </p:nvPr>
        </p:nvSpPr>
        <p:spPr>
          <a:ln/>
        </p:spPr>
        <p:txBody>
          <a:bodyPr/>
          <a:lstStyle/>
          <a:p>
            <a:fld id="{5B1A6C45-69DB-4806-8EFD-25EC2D9C9466}" type="slidenum">
              <a:rPr lang="en-US"/>
              <a:pPr/>
              <a:t>27</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52128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KU Writing Center</a:t>
            </a:r>
            <a:endParaRPr lang="en-US"/>
          </a:p>
        </p:txBody>
      </p:sp>
      <p:sp>
        <p:nvSpPr>
          <p:cNvPr id="5" name="Footer Placeholder 4"/>
          <p:cNvSpPr>
            <a:spLocks noGrp="1"/>
          </p:cNvSpPr>
          <p:nvPr>
            <p:ph type="ftr" sz="quarter" idx="11"/>
          </p:nvPr>
        </p:nvSpPr>
        <p:spPr/>
        <p:txBody>
          <a:bodyPr/>
          <a:lstStyle/>
          <a:p>
            <a:r>
              <a:rPr lang="en-US" smtClean="0"/>
              <a:t>www.ukans.edu/~writing</a:t>
            </a:r>
            <a:endParaRPr lang="en-US"/>
          </a:p>
        </p:txBody>
      </p:sp>
      <p:sp>
        <p:nvSpPr>
          <p:cNvPr id="6" name="Slide Number Placeholder 5"/>
          <p:cNvSpPr>
            <a:spLocks noGrp="1"/>
          </p:cNvSpPr>
          <p:nvPr>
            <p:ph type="sldNum" sz="quarter" idx="12"/>
          </p:nvPr>
        </p:nvSpPr>
        <p:spPr/>
        <p:txBody>
          <a:bodyPr/>
          <a:lstStyle/>
          <a:p>
            <a:fld id="{5B84CF1D-651D-4A1C-A1BD-3E2EEE77BB17}" type="slidenum">
              <a:rPr lang="en-US" smtClean="0"/>
              <a:pPr/>
              <a:t>28</a:t>
            </a:fld>
            <a:endParaRPr lang="en-US"/>
          </a:p>
        </p:txBody>
      </p:sp>
    </p:spTree>
    <p:extLst>
      <p:ext uri="{BB962C8B-B14F-4D97-AF65-F5344CB8AC3E}">
        <p14:creationId xmlns:p14="http://schemas.microsoft.com/office/powerpoint/2010/main" val="520335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KU Writing Center</a:t>
            </a:r>
            <a:endParaRPr lang="en-US"/>
          </a:p>
        </p:txBody>
      </p:sp>
      <p:sp>
        <p:nvSpPr>
          <p:cNvPr id="5" name="Footer Placeholder 4"/>
          <p:cNvSpPr>
            <a:spLocks noGrp="1"/>
          </p:cNvSpPr>
          <p:nvPr>
            <p:ph type="ftr" sz="quarter" idx="11"/>
          </p:nvPr>
        </p:nvSpPr>
        <p:spPr/>
        <p:txBody>
          <a:bodyPr/>
          <a:lstStyle/>
          <a:p>
            <a:r>
              <a:rPr lang="en-US" smtClean="0"/>
              <a:t>www.ukans.edu/~writing</a:t>
            </a:r>
            <a:endParaRPr lang="en-US"/>
          </a:p>
        </p:txBody>
      </p:sp>
      <p:sp>
        <p:nvSpPr>
          <p:cNvPr id="6" name="Slide Number Placeholder 5"/>
          <p:cNvSpPr>
            <a:spLocks noGrp="1"/>
          </p:cNvSpPr>
          <p:nvPr>
            <p:ph type="sldNum" sz="quarter" idx="12"/>
          </p:nvPr>
        </p:nvSpPr>
        <p:spPr/>
        <p:txBody>
          <a:bodyPr/>
          <a:lstStyle/>
          <a:p>
            <a:fld id="{5B84CF1D-651D-4A1C-A1BD-3E2EEE77BB17}" type="slidenum">
              <a:rPr lang="en-US" smtClean="0"/>
              <a:pPr/>
              <a:t>29</a:t>
            </a:fld>
            <a:endParaRPr lang="en-US"/>
          </a:p>
        </p:txBody>
      </p:sp>
    </p:spTree>
    <p:extLst>
      <p:ext uri="{BB962C8B-B14F-4D97-AF65-F5344CB8AC3E}">
        <p14:creationId xmlns:p14="http://schemas.microsoft.com/office/powerpoint/2010/main" val="1405863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KU Writing Center</a:t>
            </a:r>
            <a:endParaRPr lang="en-US"/>
          </a:p>
        </p:txBody>
      </p:sp>
      <p:sp>
        <p:nvSpPr>
          <p:cNvPr id="5" name="Footer Placeholder 4"/>
          <p:cNvSpPr>
            <a:spLocks noGrp="1"/>
          </p:cNvSpPr>
          <p:nvPr>
            <p:ph type="ftr" sz="quarter" idx="11"/>
          </p:nvPr>
        </p:nvSpPr>
        <p:spPr/>
        <p:txBody>
          <a:bodyPr/>
          <a:lstStyle/>
          <a:p>
            <a:r>
              <a:rPr lang="en-US" smtClean="0"/>
              <a:t>www.ukans.edu/~writing</a:t>
            </a:r>
            <a:endParaRPr lang="en-US"/>
          </a:p>
        </p:txBody>
      </p:sp>
      <p:sp>
        <p:nvSpPr>
          <p:cNvPr id="6" name="Slide Number Placeholder 5"/>
          <p:cNvSpPr>
            <a:spLocks noGrp="1"/>
          </p:cNvSpPr>
          <p:nvPr>
            <p:ph type="sldNum" sz="quarter" idx="12"/>
          </p:nvPr>
        </p:nvSpPr>
        <p:spPr/>
        <p:txBody>
          <a:bodyPr/>
          <a:lstStyle/>
          <a:p>
            <a:fld id="{5B84CF1D-651D-4A1C-A1BD-3E2EEE77BB17}" type="slidenum">
              <a:rPr lang="en-US" smtClean="0"/>
              <a:pPr/>
              <a:t>30</a:t>
            </a:fld>
            <a:endParaRPr lang="en-US"/>
          </a:p>
        </p:txBody>
      </p:sp>
    </p:spTree>
    <p:extLst>
      <p:ext uri="{BB962C8B-B14F-4D97-AF65-F5344CB8AC3E}">
        <p14:creationId xmlns:p14="http://schemas.microsoft.com/office/powerpoint/2010/main" val="4038723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KU Writing Center</a:t>
            </a:r>
            <a:endParaRPr lang="en-US"/>
          </a:p>
        </p:txBody>
      </p:sp>
      <p:sp>
        <p:nvSpPr>
          <p:cNvPr id="5" name="Footer Placeholder 4"/>
          <p:cNvSpPr>
            <a:spLocks noGrp="1"/>
          </p:cNvSpPr>
          <p:nvPr>
            <p:ph type="ftr" sz="quarter" idx="11"/>
          </p:nvPr>
        </p:nvSpPr>
        <p:spPr/>
        <p:txBody>
          <a:bodyPr/>
          <a:lstStyle/>
          <a:p>
            <a:r>
              <a:rPr lang="en-US" smtClean="0"/>
              <a:t>www.ukans.edu/~writing</a:t>
            </a:r>
            <a:endParaRPr lang="en-US"/>
          </a:p>
        </p:txBody>
      </p:sp>
      <p:sp>
        <p:nvSpPr>
          <p:cNvPr id="6" name="Slide Number Placeholder 5"/>
          <p:cNvSpPr>
            <a:spLocks noGrp="1"/>
          </p:cNvSpPr>
          <p:nvPr>
            <p:ph type="sldNum" sz="quarter" idx="12"/>
          </p:nvPr>
        </p:nvSpPr>
        <p:spPr/>
        <p:txBody>
          <a:bodyPr/>
          <a:lstStyle/>
          <a:p>
            <a:fld id="{5B84CF1D-651D-4A1C-A1BD-3E2EEE77BB17}" type="slidenum">
              <a:rPr lang="en-US" smtClean="0"/>
              <a:pPr/>
              <a:t>31</a:t>
            </a:fld>
            <a:endParaRPr lang="en-US"/>
          </a:p>
        </p:txBody>
      </p:sp>
    </p:spTree>
    <p:extLst>
      <p:ext uri="{BB962C8B-B14F-4D97-AF65-F5344CB8AC3E}">
        <p14:creationId xmlns:p14="http://schemas.microsoft.com/office/powerpoint/2010/main" val="1035010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KU Writing Center</a:t>
            </a:r>
          </a:p>
        </p:txBody>
      </p:sp>
      <p:sp>
        <p:nvSpPr>
          <p:cNvPr id="5" name="Rectangle 6"/>
          <p:cNvSpPr>
            <a:spLocks noGrp="1" noChangeArrowheads="1"/>
          </p:cNvSpPr>
          <p:nvPr>
            <p:ph type="ftr" sz="quarter" idx="4"/>
          </p:nvPr>
        </p:nvSpPr>
        <p:spPr>
          <a:ln/>
        </p:spPr>
        <p:txBody>
          <a:bodyPr/>
          <a:lstStyle/>
          <a:p>
            <a:r>
              <a:rPr lang="en-US"/>
              <a:t>www.ukans.edu/~writing</a:t>
            </a:r>
          </a:p>
        </p:txBody>
      </p:sp>
      <p:sp>
        <p:nvSpPr>
          <p:cNvPr id="6" name="Rectangle 7"/>
          <p:cNvSpPr>
            <a:spLocks noGrp="1" noChangeArrowheads="1"/>
          </p:cNvSpPr>
          <p:nvPr>
            <p:ph type="sldNum" sz="quarter" idx="5"/>
          </p:nvPr>
        </p:nvSpPr>
        <p:spPr>
          <a:ln/>
        </p:spPr>
        <p:txBody>
          <a:bodyPr/>
          <a:lstStyle/>
          <a:p>
            <a:fld id="{59D0DBC9-A62B-4BFE-8FAA-0DE972BC46EC}" type="slidenum">
              <a:rPr lang="en-US"/>
              <a:pPr/>
              <a:t>2</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94245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KU Writing Center</a:t>
            </a:r>
          </a:p>
        </p:txBody>
      </p:sp>
      <p:sp>
        <p:nvSpPr>
          <p:cNvPr id="5" name="Rectangle 6"/>
          <p:cNvSpPr>
            <a:spLocks noGrp="1" noChangeArrowheads="1"/>
          </p:cNvSpPr>
          <p:nvPr>
            <p:ph type="ftr" sz="quarter" idx="4"/>
          </p:nvPr>
        </p:nvSpPr>
        <p:spPr>
          <a:ln/>
        </p:spPr>
        <p:txBody>
          <a:bodyPr/>
          <a:lstStyle/>
          <a:p>
            <a:r>
              <a:rPr lang="en-US"/>
              <a:t>www.ukans.edu/~writing</a:t>
            </a:r>
          </a:p>
        </p:txBody>
      </p:sp>
      <p:sp>
        <p:nvSpPr>
          <p:cNvPr id="6" name="Rectangle 7"/>
          <p:cNvSpPr>
            <a:spLocks noGrp="1" noChangeArrowheads="1"/>
          </p:cNvSpPr>
          <p:nvPr>
            <p:ph type="sldNum" sz="quarter" idx="5"/>
          </p:nvPr>
        </p:nvSpPr>
        <p:spPr>
          <a:ln/>
        </p:spPr>
        <p:txBody>
          <a:bodyPr/>
          <a:lstStyle/>
          <a:p>
            <a:fld id="{C4394B95-51B2-4AC7-AE66-7AB0E920E30C}" type="slidenum">
              <a:rPr lang="en-US"/>
              <a:pPr/>
              <a:t>3</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3677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KU Writing Center</a:t>
            </a:r>
          </a:p>
        </p:txBody>
      </p:sp>
      <p:sp>
        <p:nvSpPr>
          <p:cNvPr id="5" name="Rectangle 6"/>
          <p:cNvSpPr>
            <a:spLocks noGrp="1" noChangeArrowheads="1"/>
          </p:cNvSpPr>
          <p:nvPr>
            <p:ph type="ftr" sz="quarter" idx="4"/>
          </p:nvPr>
        </p:nvSpPr>
        <p:spPr>
          <a:ln/>
        </p:spPr>
        <p:txBody>
          <a:bodyPr/>
          <a:lstStyle/>
          <a:p>
            <a:r>
              <a:rPr lang="en-US"/>
              <a:t>www.ukans.edu/~writing</a:t>
            </a:r>
          </a:p>
        </p:txBody>
      </p:sp>
      <p:sp>
        <p:nvSpPr>
          <p:cNvPr id="6" name="Rectangle 7"/>
          <p:cNvSpPr>
            <a:spLocks noGrp="1" noChangeArrowheads="1"/>
          </p:cNvSpPr>
          <p:nvPr>
            <p:ph type="sldNum" sz="quarter" idx="5"/>
          </p:nvPr>
        </p:nvSpPr>
        <p:spPr>
          <a:ln/>
        </p:spPr>
        <p:txBody>
          <a:bodyPr/>
          <a:lstStyle/>
          <a:p>
            <a:fld id="{B0F6CDB4-7D44-43B3-8321-AC7C86AC7181}" type="slidenum">
              <a:rPr lang="en-US"/>
              <a:pPr/>
              <a:t>4</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5493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KU Writing Center</a:t>
            </a:r>
          </a:p>
        </p:txBody>
      </p:sp>
      <p:sp>
        <p:nvSpPr>
          <p:cNvPr id="5" name="Rectangle 6"/>
          <p:cNvSpPr>
            <a:spLocks noGrp="1" noChangeArrowheads="1"/>
          </p:cNvSpPr>
          <p:nvPr>
            <p:ph type="ftr" sz="quarter" idx="4"/>
          </p:nvPr>
        </p:nvSpPr>
        <p:spPr>
          <a:ln/>
        </p:spPr>
        <p:txBody>
          <a:bodyPr/>
          <a:lstStyle/>
          <a:p>
            <a:r>
              <a:rPr lang="en-US"/>
              <a:t>www.ukans.edu/~writing</a:t>
            </a:r>
          </a:p>
        </p:txBody>
      </p:sp>
      <p:sp>
        <p:nvSpPr>
          <p:cNvPr id="6" name="Rectangle 7"/>
          <p:cNvSpPr>
            <a:spLocks noGrp="1" noChangeArrowheads="1"/>
          </p:cNvSpPr>
          <p:nvPr>
            <p:ph type="sldNum" sz="quarter" idx="5"/>
          </p:nvPr>
        </p:nvSpPr>
        <p:spPr>
          <a:ln/>
        </p:spPr>
        <p:txBody>
          <a:bodyPr/>
          <a:lstStyle/>
          <a:p>
            <a:fld id="{A84A749E-6520-4488-A82E-E3A655E3CC80}" type="slidenum">
              <a:rPr lang="en-US"/>
              <a:pPr/>
              <a:t>5</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73565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KU Writing Center</a:t>
            </a:r>
          </a:p>
        </p:txBody>
      </p:sp>
      <p:sp>
        <p:nvSpPr>
          <p:cNvPr id="5" name="Rectangle 6"/>
          <p:cNvSpPr>
            <a:spLocks noGrp="1" noChangeArrowheads="1"/>
          </p:cNvSpPr>
          <p:nvPr>
            <p:ph type="ftr" sz="quarter" idx="4"/>
          </p:nvPr>
        </p:nvSpPr>
        <p:spPr>
          <a:ln/>
        </p:spPr>
        <p:txBody>
          <a:bodyPr/>
          <a:lstStyle/>
          <a:p>
            <a:r>
              <a:rPr lang="en-US"/>
              <a:t>www.ukans.edu/~writing</a:t>
            </a:r>
          </a:p>
        </p:txBody>
      </p:sp>
      <p:sp>
        <p:nvSpPr>
          <p:cNvPr id="6" name="Rectangle 7"/>
          <p:cNvSpPr>
            <a:spLocks noGrp="1" noChangeArrowheads="1"/>
          </p:cNvSpPr>
          <p:nvPr>
            <p:ph type="sldNum" sz="quarter" idx="5"/>
          </p:nvPr>
        </p:nvSpPr>
        <p:spPr>
          <a:ln/>
        </p:spPr>
        <p:txBody>
          <a:bodyPr/>
          <a:lstStyle/>
          <a:p>
            <a:fld id="{BA42AC58-5BF0-47F8-9286-8F55F1C7EC40}" type="slidenum">
              <a:rPr lang="en-US"/>
              <a:pPr/>
              <a:t>7</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26240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KU Writing Center</a:t>
            </a:r>
            <a:endParaRPr lang="en-US"/>
          </a:p>
        </p:txBody>
      </p:sp>
      <p:sp>
        <p:nvSpPr>
          <p:cNvPr id="5" name="Footer Placeholder 4"/>
          <p:cNvSpPr>
            <a:spLocks noGrp="1"/>
          </p:cNvSpPr>
          <p:nvPr>
            <p:ph type="ftr" sz="quarter" idx="11"/>
          </p:nvPr>
        </p:nvSpPr>
        <p:spPr/>
        <p:txBody>
          <a:bodyPr/>
          <a:lstStyle/>
          <a:p>
            <a:r>
              <a:rPr lang="en-US" smtClean="0"/>
              <a:t>www.ukans.edu/~writing</a:t>
            </a:r>
            <a:endParaRPr lang="en-US"/>
          </a:p>
        </p:txBody>
      </p:sp>
      <p:sp>
        <p:nvSpPr>
          <p:cNvPr id="6" name="Slide Number Placeholder 5"/>
          <p:cNvSpPr>
            <a:spLocks noGrp="1"/>
          </p:cNvSpPr>
          <p:nvPr>
            <p:ph type="sldNum" sz="quarter" idx="12"/>
          </p:nvPr>
        </p:nvSpPr>
        <p:spPr/>
        <p:txBody>
          <a:bodyPr/>
          <a:lstStyle/>
          <a:p>
            <a:fld id="{5B84CF1D-651D-4A1C-A1BD-3E2EEE77BB17}" type="slidenum">
              <a:rPr lang="en-US" smtClean="0"/>
              <a:pPr/>
              <a:t>9</a:t>
            </a:fld>
            <a:endParaRPr lang="en-US"/>
          </a:p>
        </p:txBody>
      </p:sp>
    </p:spTree>
    <p:extLst>
      <p:ext uri="{BB962C8B-B14F-4D97-AF65-F5344CB8AC3E}">
        <p14:creationId xmlns:p14="http://schemas.microsoft.com/office/powerpoint/2010/main" val="1362583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KU Writing Center</a:t>
            </a:r>
            <a:endParaRPr lang="en-US"/>
          </a:p>
        </p:txBody>
      </p:sp>
      <p:sp>
        <p:nvSpPr>
          <p:cNvPr id="5" name="Footer Placeholder 4"/>
          <p:cNvSpPr>
            <a:spLocks noGrp="1"/>
          </p:cNvSpPr>
          <p:nvPr>
            <p:ph type="ftr" sz="quarter" idx="11"/>
          </p:nvPr>
        </p:nvSpPr>
        <p:spPr/>
        <p:txBody>
          <a:bodyPr/>
          <a:lstStyle/>
          <a:p>
            <a:r>
              <a:rPr lang="en-US" smtClean="0"/>
              <a:t>www.ukans.edu/~writing</a:t>
            </a:r>
            <a:endParaRPr lang="en-US"/>
          </a:p>
        </p:txBody>
      </p:sp>
      <p:sp>
        <p:nvSpPr>
          <p:cNvPr id="6" name="Slide Number Placeholder 5"/>
          <p:cNvSpPr>
            <a:spLocks noGrp="1"/>
          </p:cNvSpPr>
          <p:nvPr>
            <p:ph type="sldNum" sz="quarter" idx="12"/>
          </p:nvPr>
        </p:nvSpPr>
        <p:spPr/>
        <p:txBody>
          <a:bodyPr/>
          <a:lstStyle/>
          <a:p>
            <a:fld id="{5B84CF1D-651D-4A1C-A1BD-3E2EEE77BB17}" type="slidenum">
              <a:rPr lang="en-US" smtClean="0"/>
              <a:pPr/>
              <a:t>11</a:t>
            </a:fld>
            <a:endParaRPr lang="en-US"/>
          </a:p>
        </p:txBody>
      </p:sp>
    </p:spTree>
    <p:extLst>
      <p:ext uri="{BB962C8B-B14F-4D97-AF65-F5344CB8AC3E}">
        <p14:creationId xmlns:p14="http://schemas.microsoft.com/office/powerpoint/2010/main" val="3650281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KU Writing Center</a:t>
            </a:r>
            <a:endParaRPr lang="en-US"/>
          </a:p>
        </p:txBody>
      </p:sp>
      <p:sp>
        <p:nvSpPr>
          <p:cNvPr id="5" name="Footer Placeholder 4"/>
          <p:cNvSpPr>
            <a:spLocks noGrp="1"/>
          </p:cNvSpPr>
          <p:nvPr>
            <p:ph type="ftr" sz="quarter" idx="11"/>
          </p:nvPr>
        </p:nvSpPr>
        <p:spPr/>
        <p:txBody>
          <a:bodyPr/>
          <a:lstStyle/>
          <a:p>
            <a:r>
              <a:rPr lang="en-US" smtClean="0"/>
              <a:t>www.ukans.edu/~writing</a:t>
            </a:r>
            <a:endParaRPr lang="en-US"/>
          </a:p>
        </p:txBody>
      </p:sp>
      <p:sp>
        <p:nvSpPr>
          <p:cNvPr id="6" name="Slide Number Placeholder 5"/>
          <p:cNvSpPr>
            <a:spLocks noGrp="1"/>
          </p:cNvSpPr>
          <p:nvPr>
            <p:ph type="sldNum" sz="quarter" idx="12"/>
          </p:nvPr>
        </p:nvSpPr>
        <p:spPr/>
        <p:txBody>
          <a:bodyPr/>
          <a:lstStyle/>
          <a:p>
            <a:fld id="{5B84CF1D-651D-4A1C-A1BD-3E2EEE77BB17}" type="slidenum">
              <a:rPr lang="en-US" smtClean="0"/>
              <a:pPr/>
              <a:t>13</a:t>
            </a:fld>
            <a:endParaRPr lang="en-US"/>
          </a:p>
        </p:txBody>
      </p:sp>
    </p:spTree>
    <p:extLst>
      <p:ext uri="{BB962C8B-B14F-4D97-AF65-F5344CB8AC3E}">
        <p14:creationId xmlns:p14="http://schemas.microsoft.com/office/powerpoint/2010/main" val="2790168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pPr/>
              <a:t>3/16/2016</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B5C20-A64E-4B6D-B24F-990FAE257A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345CC3E9-CFAD-4653-9049-BCAAD297AEE7}" type="slidenum">
              <a:rPr lang="en-US" smtClean="0"/>
              <a:pPr/>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1ECC1-810A-49DE-B7A5-3CA48262875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DAE2A-0864-4BC2-8A45-B19ADEF057A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7496175"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81113" y="1219200"/>
            <a:ext cx="3678237"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1750" y="1219200"/>
            <a:ext cx="3679825"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95400" y="6596063"/>
            <a:ext cx="1524000" cy="198437"/>
          </a:xfrm>
        </p:spPr>
        <p:txBody>
          <a:bodyPr/>
          <a:lstStyle>
            <a:lvl1pPr>
              <a:defRPr/>
            </a:lvl1pPr>
          </a:lstStyle>
          <a:p>
            <a:endParaRPr lang="en-US"/>
          </a:p>
        </p:txBody>
      </p:sp>
      <p:sp>
        <p:nvSpPr>
          <p:cNvPr id="6" name="Footer Placeholder 5"/>
          <p:cNvSpPr>
            <a:spLocks noGrp="1"/>
          </p:cNvSpPr>
          <p:nvPr>
            <p:ph type="ftr" sz="quarter" idx="11"/>
          </p:nvPr>
        </p:nvSpPr>
        <p:spPr>
          <a:xfrm>
            <a:off x="3824288" y="6594475"/>
            <a:ext cx="3033712" cy="201613"/>
          </a:xfrm>
        </p:spPr>
        <p:txBody>
          <a:bodyPr/>
          <a:lstStyle>
            <a:lvl1pPr>
              <a:defRPr/>
            </a:lvl1pPr>
          </a:lstStyle>
          <a:p>
            <a:endParaRPr lang="en-US"/>
          </a:p>
        </p:txBody>
      </p:sp>
      <p:sp>
        <p:nvSpPr>
          <p:cNvPr id="7" name="Slide Number Placeholder 6"/>
          <p:cNvSpPr>
            <a:spLocks noGrp="1"/>
          </p:cNvSpPr>
          <p:nvPr>
            <p:ph type="sldNum" sz="quarter" idx="12"/>
          </p:nvPr>
        </p:nvSpPr>
        <p:spPr>
          <a:xfrm>
            <a:off x="8193088" y="6592888"/>
            <a:ext cx="914400" cy="212725"/>
          </a:xfrm>
        </p:spPr>
        <p:txBody>
          <a:bodyPr/>
          <a:lstStyle>
            <a:lvl1pPr>
              <a:defRPr/>
            </a:lvl1pPr>
          </a:lstStyle>
          <a:p>
            <a:fld id="{6B2C58B0-1921-4D89-9978-92B347459889}"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7496175"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81113" y="1219200"/>
            <a:ext cx="3678237"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1750" y="1219200"/>
            <a:ext cx="3679825"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11750" y="3771900"/>
            <a:ext cx="3679825"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295400" y="6596063"/>
            <a:ext cx="1524000" cy="198437"/>
          </a:xfrm>
        </p:spPr>
        <p:txBody>
          <a:bodyPr/>
          <a:lstStyle>
            <a:lvl1pPr>
              <a:defRPr/>
            </a:lvl1pPr>
          </a:lstStyle>
          <a:p>
            <a:endParaRPr lang="en-US"/>
          </a:p>
        </p:txBody>
      </p:sp>
      <p:sp>
        <p:nvSpPr>
          <p:cNvPr id="7" name="Footer Placeholder 6"/>
          <p:cNvSpPr>
            <a:spLocks noGrp="1"/>
          </p:cNvSpPr>
          <p:nvPr>
            <p:ph type="ftr" sz="quarter" idx="11"/>
          </p:nvPr>
        </p:nvSpPr>
        <p:spPr>
          <a:xfrm>
            <a:off x="3824288" y="6594475"/>
            <a:ext cx="3033712" cy="201613"/>
          </a:xfrm>
        </p:spPr>
        <p:txBody>
          <a:bodyPr/>
          <a:lstStyle>
            <a:lvl1pPr>
              <a:defRPr/>
            </a:lvl1pPr>
          </a:lstStyle>
          <a:p>
            <a:endParaRPr lang="en-US"/>
          </a:p>
        </p:txBody>
      </p:sp>
      <p:sp>
        <p:nvSpPr>
          <p:cNvPr id="8" name="Slide Number Placeholder 7"/>
          <p:cNvSpPr>
            <a:spLocks noGrp="1"/>
          </p:cNvSpPr>
          <p:nvPr>
            <p:ph type="sldNum" sz="quarter" idx="12"/>
          </p:nvPr>
        </p:nvSpPr>
        <p:spPr>
          <a:xfrm>
            <a:off x="8193088" y="6592888"/>
            <a:ext cx="914400" cy="212725"/>
          </a:xfrm>
        </p:spPr>
        <p:txBody>
          <a:bodyPr/>
          <a:lstStyle>
            <a:lvl1pPr>
              <a:defRPr/>
            </a:lvl1pPr>
          </a:lstStyle>
          <a:p>
            <a:fld id="{B875DE08-6A52-4E8D-89BF-4CF3930E1E38}"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7496175"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81113" y="1219200"/>
            <a:ext cx="3678237"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11750" y="1219200"/>
            <a:ext cx="3679825"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95400" y="6596063"/>
            <a:ext cx="1524000" cy="198437"/>
          </a:xfrm>
        </p:spPr>
        <p:txBody>
          <a:bodyPr/>
          <a:lstStyle>
            <a:lvl1pPr>
              <a:defRPr/>
            </a:lvl1pPr>
          </a:lstStyle>
          <a:p>
            <a:endParaRPr lang="en-US"/>
          </a:p>
        </p:txBody>
      </p:sp>
      <p:sp>
        <p:nvSpPr>
          <p:cNvPr id="6" name="Footer Placeholder 5"/>
          <p:cNvSpPr>
            <a:spLocks noGrp="1"/>
          </p:cNvSpPr>
          <p:nvPr>
            <p:ph type="ftr" sz="quarter" idx="11"/>
          </p:nvPr>
        </p:nvSpPr>
        <p:spPr>
          <a:xfrm>
            <a:off x="3824288" y="6594475"/>
            <a:ext cx="3033712" cy="201613"/>
          </a:xfrm>
        </p:spPr>
        <p:txBody>
          <a:bodyPr/>
          <a:lstStyle>
            <a:lvl1pPr>
              <a:defRPr/>
            </a:lvl1pPr>
          </a:lstStyle>
          <a:p>
            <a:endParaRPr lang="en-US"/>
          </a:p>
        </p:txBody>
      </p:sp>
      <p:sp>
        <p:nvSpPr>
          <p:cNvPr id="7" name="Slide Number Placeholder 6"/>
          <p:cNvSpPr>
            <a:spLocks noGrp="1"/>
          </p:cNvSpPr>
          <p:nvPr>
            <p:ph type="sldNum" sz="quarter" idx="12"/>
          </p:nvPr>
        </p:nvSpPr>
        <p:spPr>
          <a:xfrm>
            <a:off x="8193088" y="6592888"/>
            <a:ext cx="914400" cy="212725"/>
          </a:xfrm>
        </p:spPr>
        <p:txBody>
          <a:bodyPr/>
          <a:lstStyle>
            <a:lvl1pPr>
              <a:defRPr/>
            </a:lvl1pPr>
          </a:lstStyle>
          <a:p>
            <a:fld id="{9AF3A0D2-D25E-4B83-8482-D8625CA7E37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620CD-B32D-42DF-8BA5-7EAAF477BF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9724D-F08C-4A78-99AC-4D10AC8C89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4F0EE-6A40-4168-B84C-67F27E71F4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A9B928-C298-4B12-AF25-47A9D56803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DE2744-3351-49B2-810A-1F12B393B9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10FAAB-DE7B-4340-8D67-0104CF5073B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F2168816-DA77-475D-9580-6D59342384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345CC3E9-CFAD-4653-9049-BCAAD297AE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tohs.org/Academy/APA%20Guidelines%20for%20Academy.doc"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uri.libguides.com/hdf"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owl.english.purdue.edu/owl/section/2/1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1.wav"/><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n-US" dirty="0" smtClean="0">
                <a:solidFill>
                  <a:schemeClr val="tx1"/>
                </a:solidFill>
              </a:rPr>
              <a:t>APA Style</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a:t>
            </a:r>
            <a:endParaRPr lang="en-US" dirty="0"/>
          </a:p>
        </p:txBody>
      </p:sp>
      <p:sp>
        <p:nvSpPr>
          <p:cNvPr id="3" name="Content Placeholder 2"/>
          <p:cNvSpPr>
            <a:spLocks noGrp="1"/>
          </p:cNvSpPr>
          <p:nvPr>
            <p:ph idx="1"/>
          </p:nvPr>
        </p:nvSpPr>
        <p:spPr>
          <a:xfrm>
            <a:off x="765174" y="2070846"/>
            <a:ext cx="8074025" cy="4182035"/>
          </a:xfrm>
        </p:spPr>
        <p:txBody>
          <a:bodyPr>
            <a:normAutofit/>
          </a:bodyPr>
          <a:lstStyle/>
          <a:p>
            <a:r>
              <a:rPr lang="en-US" dirty="0" smtClean="0"/>
              <a:t>The title of your paper should include 1-2 key concepts and the target population pertaining to your paper topic.</a:t>
            </a:r>
          </a:p>
          <a:p>
            <a:pPr marL="0" indent="0">
              <a:buNone/>
            </a:pPr>
            <a:r>
              <a:rPr lang="en-US" dirty="0" smtClean="0"/>
              <a:t>For example: </a:t>
            </a:r>
          </a:p>
          <a:p>
            <a:r>
              <a:rPr lang="en-US" dirty="0" smtClean="0"/>
              <a:t>“The Impacts of Parental Divorce on Young Children” </a:t>
            </a:r>
          </a:p>
          <a:p>
            <a:pPr marL="0" indent="0">
              <a:buNone/>
            </a:pPr>
            <a:r>
              <a:rPr lang="en-US" dirty="0" smtClean="0"/>
              <a:t>is better than….</a:t>
            </a:r>
          </a:p>
          <a:p>
            <a:r>
              <a:rPr lang="en-US" dirty="0" smtClean="0"/>
              <a:t> “Divorce Impacts”</a:t>
            </a:r>
            <a:endParaRPr lang="en-US" dirty="0"/>
          </a:p>
        </p:txBody>
      </p:sp>
    </p:spTree>
    <p:extLst>
      <p:ext uri="{BB962C8B-B14F-4D97-AF65-F5344CB8AC3E}">
        <p14:creationId xmlns:p14="http://schemas.microsoft.com/office/powerpoint/2010/main" val="3997786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nchor="ctr"/>
          <a:lstStyle/>
          <a:p>
            <a:r>
              <a:rPr lang="en-US" dirty="0" smtClean="0"/>
              <a:t>Headings</a:t>
            </a:r>
            <a:endParaRPr lang="en-US" sz="2600" dirty="0"/>
          </a:p>
        </p:txBody>
      </p:sp>
      <p:sp>
        <p:nvSpPr>
          <p:cNvPr id="141315" name="Content Placeholder 2"/>
          <p:cNvSpPr>
            <a:spLocks noGrp="1"/>
          </p:cNvSpPr>
          <p:nvPr>
            <p:ph idx="1"/>
          </p:nvPr>
        </p:nvSpPr>
        <p:spPr>
          <a:xfrm>
            <a:off x="765175" y="1609165"/>
            <a:ext cx="7612064" cy="4182035"/>
          </a:xfrm>
        </p:spPr>
        <p:txBody>
          <a:bodyPr/>
          <a:lstStyle/>
          <a:p>
            <a:pPr marL="319088" indent="-319088"/>
            <a:r>
              <a:rPr lang="en-US" dirty="0" smtClean="0"/>
              <a:t>Provide an outline of your paper</a:t>
            </a:r>
          </a:p>
          <a:p>
            <a:pPr marL="319088" indent="-319088"/>
            <a:r>
              <a:rPr lang="en-US" dirty="0" smtClean="0"/>
              <a:t>Use </a:t>
            </a:r>
            <a:r>
              <a:rPr lang="en-US" dirty="0"/>
              <a:t>levels consecutively, </a:t>
            </a:r>
            <a:r>
              <a:rPr lang="en-US" dirty="0" smtClean="0"/>
              <a:t>always start with 1 then 2, and work up.</a:t>
            </a:r>
            <a:endParaRPr lang="en-US" dirty="0"/>
          </a:p>
          <a:p>
            <a:pPr marL="319088" indent="-319088">
              <a:buFont typeface="Wingdings" pitchFamily="2" charset="2"/>
              <a:buNone/>
            </a:pPr>
            <a:endParaRPr lang="en-US" dirty="0"/>
          </a:p>
        </p:txBody>
      </p:sp>
      <p:graphicFrame>
        <p:nvGraphicFramePr>
          <p:cNvPr id="141342" name="Group 30"/>
          <p:cNvGraphicFramePr>
            <a:graphicFrameLocks noGrp="1"/>
          </p:cNvGraphicFramePr>
          <p:nvPr>
            <p:extLst>
              <p:ext uri="{D42A27DB-BD31-4B8C-83A1-F6EECF244321}">
                <p14:modId xmlns:p14="http://schemas.microsoft.com/office/powerpoint/2010/main" val="4229940747"/>
              </p:ext>
            </p:extLst>
          </p:nvPr>
        </p:nvGraphicFramePr>
        <p:xfrm>
          <a:off x="838200" y="3200400"/>
          <a:ext cx="7315200" cy="3352800"/>
        </p:xfrm>
        <a:graphic>
          <a:graphicData uri="http://schemas.openxmlformats.org/drawingml/2006/table">
            <a:tbl>
              <a:tblPr>
                <a:tableStyleId>{5940675A-B579-460E-94D1-54222C63F5DA}</a:tableStyleId>
              </a:tblPr>
              <a:tblGrid>
                <a:gridCol w="979488"/>
                <a:gridCol w="6335712"/>
              </a:tblGrid>
              <a:tr h="558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Level of Heading</a:t>
                      </a:r>
                      <a:endParaRPr kumimoji="0" lang="en-US" sz="1200" b="0" i="0" u="none" strike="noStrike" cap="none" normalizeH="0" baseline="0" dirty="0" smtClean="0">
                        <a:ln>
                          <a:noFill/>
                        </a:ln>
                        <a:solidFill>
                          <a:schemeClr val="tx1"/>
                        </a:solidFill>
                        <a:effectLst/>
                        <a:latin typeface="Times New Roman" pitchFamily="18" charset="0"/>
                        <a:ea typeface="MS Pゴシック" pitchFamily="-92" charset="-128"/>
                        <a:cs typeface="Times New Roman" pitchFamily="18" charset="0"/>
                      </a:endParaRPr>
                    </a:p>
                  </a:txBody>
                  <a:tcPr marL="59765" marR="59765"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Formatting of Heading</a:t>
                      </a:r>
                      <a:endParaRPr kumimoji="0" lang="en-US" sz="1200" b="0" i="0" u="none" strike="noStrike" cap="none" normalizeH="0" baseline="0" dirty="0" smtClean="0">
                        <a:ln>
                          <a:noFill/>
                        </a:ln>
                        <a:solidFill>
                          <a:schemeClr val="tx1"/>
                        </a:solidFill>
                        <a:effectLst/>
                        <a:latin typeface="Times New Roman" pitchFamily="18" charset="0"/>
                        <a:ea typeface="MS Pゴシック" pitchFamily="-92" charset="-128"/>
                        <a:cs typeface="Times New Roman" pitchFamily="18" charset="0"/>
                      </a:endParaRPr>
                    </a:p>
                  </a:txBody>
                  <a:tcPr marL="59765" marR="59765" marT="0" marB="0" anchor="ctr" horzOverflow="overflow">
                    <a:solidFill>
                      <a:schemeClr val="bg1"/>
                    </a:solidFill>
                  </a:tcPr>
                </a:tc>
              </a:tr>
              <a:tr h="558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1</a:t>
                      </a:r>
                      <a:endParaRPr kumimoji="0" lang="en-US" sz="1200" b="0" i="0" u="none" strike="noStrike" cap="none" normalizeH="0" baseline="0" smtClean="0">
                        <a:ln>
                          <a:noFill/>
                        </a:ln>
                        <a:solidFill>
                          <a:schemeClr val="tx1"/>
                        </a:solidFill>
                        <a:effectLst/>
                        <a:latin typeface="Times New Roman" pitchFamily="18" charset="0"/>
                        <a:ea typeface="MS Pゴシック" pitchFamily="-92" charset="-128"/>
                        <a:cs typeface="Times New Roman" pitchFamily="18" charset="0"/>
                      </a:endParaRPr>
                    </a:p>
                  </a:txBody>
                  <a:tcPr marL="59765" marR="59765"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effectLst/>
                        </a:rPr>
                        <a:t>Centered, Boldface, Uppercase and Lowercase Heading</a:t>
                      </a:r>
                      <a:endParaRPr kumimoji="0" lang="en-US" sz="1200" b="1" i="0" u="none" strike="noStrike" cap="none" normalizeH="0" baseline="0" dirty="0" smtClean="0">
                        <a:ln>
                          <a:noFill/>
                        </a:ln>
                        <a:solidFill>
                          <a:schemeClr val="tx1"/>
                        </a:solidFill>
                        <a:effectLst/>
                        <a:latin typeface="Times New Roman" pitchFamily="18" charset="0"/>
                        <a:ea typeface="MS Pゴシック" pitchFamily="-92" charset="-128"/>
                        <a:cs typeface="Times New Roman" pitchFamily="18" charset="0"/>
                      </a:endParaRPr>
                    </a:p>
                  </a:txBody>
                  <a:tcPr marL="59765" marR="59765" marT="0" marB="0" anchor="ctr" horzOverflow="overflow">
                    <a:solidFill>
                      <a:schemeClr val="bg1"/>
                    </a:solidFill>
                  </a:tcPr>
                </a:tc>
              </a:tr>
              <a:tr h="558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2</a:t>
                      </a:r>
                      <a:endParaRPr kumimoji="0" lang="en-US" sz="1200" b="0" i="0" u="none" strike="noStrike" cap="none" normalizeH="0" baseline="0" smtClean="0">
                        <a:ln>
                          <a:noFill/>
                        </a:ln>
                        <a:solidFill>
                          <a:schemeClr val="tx1"/>
                        </a:solidFill>
                        <a:effectLst/>
                        <a:latin typeface="Times New Roman" pitchFamily="18" charset="0"/>
                        <a:ea typeface="MS Pゴシック" pitchFamily="-92" charset="-128"/>
                        <a:cs typeface="Times New Roman" pitchFamily="18" charset="0"/>
                      </a:endParaRPr>
                    </a:p>
                  </a:txBody>
                  <a:tcPr marL="59765" marR="59765" marT="0" marB="0"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effectLst/>
                        </a:rPr>
                        <a:t>Flush Left, Boldface, Uppercase and Lowercase Heading</a:t>
                      </a:r>
                      <a:endParaRPr kumimoji="0" lang="en-US" sz="1200" b="1" i="0" u="none" strike="noStrike" cap="none" normalizeH="0" baseline="0" dirty="0" smtClean="0">
                        <a:ln>
                          <a:noFill/>
                        </a:ln>
                        <a:solidFill>
                          <a:schemeClr val="tx1"/>
                        </a:solidFill>
                        <a:effectLst/>
                        <a:latin typeface="Times New Roman" pitchFamily="18" charset="0"/>
                        <a:ea typeface="MS Pゴシック" pitchFamily="-92" charset="-128"/>
                        <a:cs typeface="Times New Roman" pitchFamily="18" charset="0"/>
                      </a:endParaRPr>
                    </a:p>
                  </a:txBody>
                  <a:tcPr marL="59765" marR="59765" marT="0" marB="0" anchor="ctr" horzOverflow="overflow">
                    <a:solidFill>
                      <a:schemeClr val="bg1"/>
                    </a:solidFill>
                  </a:tcPr>
                </a:tc>
              </a:tr>
              <a:tr h="558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3</a:t>
                      </a:r>
                      <a:endParaRPr kumimoji="0" lang="en-US" sz="1200" b="0" i="0" u="none" strike="noStrike" cap="none" normalizeH="0" baseline="0" smtClean="0">
                        <a:ln>
                          <a:noFill/>
                        </a:ln>
                        <a:solidFill>
                          <a:schemeClr val="tx1"/>
                        </a:solidFill>
                        <a:effectLst/>
                        <a:latin typeface="Times New Roman" pitchFamily="18" charset="0"/>
                        <a:ea typeface="MS Pゴシック" pitchFamily="-92" charset="-128"/>
                        <a:cs typeface="Times New Roman" pitchFamily="18" charset="0"/>
                      </a:endParaRPr>
                    </a:p>
                  </a:txBody>
                  <a:tcPr marL="59765" marR="59765" marT="0" marB="0"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effectLst/>
                        </a:rPr>
                        <a:t>       Indented, boldface, lowercase paragraph heading ending with a period.</a:t>
                      </a:r>
                      <a:endParaRPr kumimoji="0" lang="en-US" sz="1200" b="1" i="0" u="none" strike="noStrike" cap="none" normalizeH="0" baseline="0" dirty="0" smtClean="0">
                        <a:ln>
                          <a:noFill/>
                        </a:ln>
                        <a:solidFill>
                          <a:schemeClr val="tx1"/>
                        </a:solidFill>
                        <a:effectLst/>
                        <a:latin typeface="Times New Roman" pitchFamily="18" charset="0"/>
                        <a:ea typeface="MS Pゴシック" pitchFamily="-92" charset="-128"/>
                        <a:cs typeface="Times New Roman" pitchFamily="18" charset="0"/>
                      </a:endParaRPr>
                    </a:p>
                  </a:txBody>
                  <a:tcPr marL="59765" marR="59765" marT="0" marB="0" anchor="ctr" horzOverflow="overflow">
                    <a:solidFill>
                      <a:schemeClr val="bg1"/>
                    </a:solidFill>
                  </a:tcPr>
                </a:tc>
              </a:tr>
              <a:tr h="558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4</a:t>
                      </a:r>
                      <a:endParaRPr kumimoji="0" lang="en-US" sz="1200" b="0" i="0" u="none" strike="noStrike" cap="none" normalizeH="0" baseline="0" smtClean="0">
                        <a:ln>
                          <a:noFill/>
                        </a:ln>
                        <a:solidFill>
                          <a:schemeClr val="tx1"/>
                        </a:solidFill>
                        <a:effectLst/>
                        <a:latin typeface="Times New Roman" pitchFamily="18" charset="0"/>
                        <a:ea typeface="MS Pゴシック" pitchFamily="-92" charset="-128"/>
                        <a:cs typeface="Times New Roman" pitchFamily="18" charset="0"/>
                      </a:endParaRPr>
                    </a:p>
                  </a:txBody>
                  <a:tcPr marL="59765" marR="59765" marT="0" marB="0"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effectLst/>
                        </a:rPr>
                        <a:t>       Indented, boldface, italicized, lowercase paragraph heading ending with a period.</a:t>
                      </a:r>
                      <a:endParaRPr kumimoji="0" lang="en-US" sz="1200" b="1" i="0" u="none" strike="noStrike" cap="none" normalizeH="0" baseline="0" dirty="0" smtClean="0">
                        <a:ln>
                          <a:noFill/>
                        </a:ln>
                        <a:solidFill>
                          <a:schemeClr val="tx1"/>
                        </a:solidFill>
                        <a:effectLst/>
                        <a:latin typeface="Times New Roman" pitchFamily="18" charset="0"/>
                        <a:ea typeface="MS Pゴシック" pitchFamily="-92" charset="-128"/>
                        <a:cs typeface="Times New Roman" pitchFamily="18" charset="0"/>
                      </a:endParaRPr>
                    </a:p>
                  </a:txBody>
                  <a:tcPr marL="59765" marR="59765" marT="0" marB="0" anchor="ctr" horzOverflow="overflow">
                    <a:solidFill>
                      <a:schemeClr val="bg1"/>
                    </a:solidFill>
                  </a:tcPr>
                </a:tc>
              </a:tr>
              <a:tr h="558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5</a:t>
                      </a:r>
                      <a:endParaRPr kumimoji="0" lang="en-US" sz="1200" b="0" i="0" u="none" strike="noStrike" cap="none" normalizeH="0" baseline="0" smtClean="0">
                        <a:ln>
                          <a:noFill/>
                        </a:ln>
                        <a:solidFill>
                          <a:schemeClr val="tx1"/>
                        </a:solidFill>
                        <a:effectLst/>
                        <a:latin typeface="Times New Roman" pitchFamily="18" charset="0"/>
                        <a:ea typeface="MS Pゴシック" pitchFamily="-92" charset="-128"/>
                        <a:cs typeface="Times New Roman" pitchFamily="18" charset="0"/>
                      </a:endParaRPr>
                    </a:p>
                  </a:txBody>
                  <a:tcPr marL="59765" marR="59765" marT="0" marB="0"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   </a:t>
                      </a:r>
                      <a:r>
                        <a:rPr kumimoji="0" lang="en-US" sz="1200" i="1" u="none" strike="noStrike" cap="none" normalizeH="0" baseline="0" dirty="0" smtClean="0">
                          <a:ln>
                            <a:noFill/>
                          </a:ln>
                          <a:effectLst/>
                        </a:rPr>
                        <a:t>    Indented, italicized, lowercase paragraph heading ending with a period.</a:t>
                      </a:r>
                      <a:endParaRPr kumimoji="0" lang="en-US" sz="1200" b="0" i="1" u="none" strike="noStrike" cap="none" normalizeH="0" baseline="0" dirty="0" smtClean="0">
                        <a:ln>
                          <a:noFill/>
                        </a:ln>
                        <a:solidFill>
                          <a:schemeClr val="tx1"/>
                        </a:solidFill>
                        <a:effectLst/>
                        <a:latin typeface="Times New Roman" pitchFamily="18" charset="0"/>
                        <a:ea typeface="MS Pゴシック" pitchFamily="-92" charset="-128"/>
                        <a:cs typeface="Times New Roman" pitchFamily="18" charset="0"/>
                      </a:endParaRPr>
                    </a:p>
                  </a:txBody>
                  <a:tcPr marL="59765" marR="59765" marT="0" marB="0" anchor="ctr" horzOverflow="overflow">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Key Things</a:t>
            </a:r>
            <a:endParaRPr lang="en-US" dirty="0"/>
          </a:p>
        </p:txBody>
      </p:sp>
      <p:sp>
        <p:nvSpPr>
          <p:cNvPr id="3" name="Content Placeholder 2"/>
          <p:cNvSpPr>
            <a:spLocks noGrp="1"/>
          </p:cNvSpPr>
          <p:nvPr>
            <p:ph idx="1"/>
          </p:nvPr>
        </p:nvSpPr>
        <p:spPr/>
        <p:txBody>
          <a:bodyPr/>
          <a:lstStyle/>
          <a:p>
            <a:r>
              <a:rPr lang="en-US" dirty="0" smtClean="0"/>
              <a:t>Double-spaced (everything! Even the References)</a:t>
            </a:r>
          </a:p>
          <a:p>
            <a:r>
              <a:rPr lang="en-US" dirty="0" smtClean="0"/>
              <a:t>1” margins on all sides</a:t>
            </a:r>
          </a:p>
          <a:p>
            <a:r>
              <a:rPr lang="en-US" dirty="0" smtClean="0"/>
              <a:t>12 pt. Times New Roman font or “clear font that is highly readable”</a:t>
            </a:r>
          </a:p>
          <a:p>
            <a:r>
              <a:rPr lang="en-US" dirty="0" smtClean="0"/>
              <a:t>Page numbers in upper right corner</a:t>
            </a: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748916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dirty="0"/>
              <a:t>In-text citation: </a:t>
            </a:r>
            <a:r>
              <a:rPr lang="en-US" dirty="0" smtClean="0"/>
              <a:t/>
            </a:r>
            <a:br>
              <a:rPr lang="en-US" dirty="0" smtClean="0"/>
            </a:br>
            <a:r>
              <a:rPr lang="en-US" dirty="0" smtClean="0"/>
              <a:t>When paraphrasing</a:t>
            </a:r>
            <a:endParaRPr lang="en-US" dirty="0"/>
          </a:p>
        </p:txBody>
      </p:sp>
      <p:sp>
        <p:nvSpPr>
          <p:cNvPr id="122883" name="Rectangle 3"/>
          <p:cNvSpPr>
            <a:spLocks noGrp="1" noChangeArrowheads="1"/>
          </p:cNvSpPr>
          <p:nvPr>
            <p:ph idx="1"/>
          </p:nvPr>
        </p:nvSpPr>
        <p:spPr>
          <a:xfrm>
            <a:off x="228600" y="1905000"/>
            <a:ext cx="8686800" cy="4800600"/>
          </a:xfrm>
        </p:spPr>
        <p:txBody>
          <a:bodyPr>
            <a:normAutofit fontScale="92500" lnSpcReduction="20000"/>
          </a:bodyPr>
          <a:lstStyle/>
          <a:p>
            <a:pPr>
              <a:lnSpc>
                <a:spcPct val="90000"/>
              </a:lnSpc>
            </a:pPr>
            <a:r>
              <a:rPr lang="en-US" sz="2400" dirty="0"/>
              <a:t>If you mention the </a:t>
            </a:r>
            <a:r>
              <a:rPr lang="en-US" sz="2400" b="1" dirty="0"/>
              <a:t>author in the sentence</a:t>
            </a:r>
            <a:r>
              <a:rPr lang="en-US" sz="2400" dirty="0"/>
              <a:t>, place the publication year in </a:t>
            </a:r>
            <a:r>
              <a:rPr lang="en-US" sz="2400" dirty="0" smtClean="0"/>
              <a:t>parentheses </a:t>
            </a:r>
            <a:r>
              <a:rPr lang="en-US" sz="2400" dirty="0"/>
              <a:t>directly after name:   </a:t>
            </a:r>
          </a:p>
          <a:p>
            <a:pPr lvl="1">
              <a:lnSpc>
                <a:spcPct val="90000"/>
              </a:lnSpc>
            </a:pPr>
            <a:r>
              <a:rPr lang="en-US" sz="2400" dirty="0">
                <a:solidFill>
                  <a:schemeClr val="accent1">
                    <a:lumMod val="20000"/>
                    <a:lumOff val="80000"/>
                  </a:schemeClr>
                </a:solidFill>
              </a:rPr>
              <a:t>Walter (2000) found that the strengths perspective worked well with…</a:t>
            </a:r>
          </a:p>
          <a:p>
            <a:pPr lvl="1">
              <a:lnSpc>
                <a:spcPct val="90000"/>
              </a:lnSpc>
              <a:buFont typeface="Wingdings" pitchFamily="2" charset="2"/>
              <a:buNone/>
            </a:pPr>
            <a:endParaRPr lang="en-US" sz="2400" dirty="0"/>
          </a:p>
          <a:p>
            <a:pPr>
              <a:lnSpc>
                <a:spcPct val="90000"/>
              </a:lnSpc>
            </a:pPr>
            <a:r>
              <a:rPr lang="en-US" sz="2400" dirty="0"/>
              <a:t>If you </a:t>
            </a:r>
            <a:r>
              <a:rPr lang="en-US" sz="2400" b="1" dirty="0"/>
              <a:t>do not mention the author’s </a:t>
            </a:r>
            <a:r>
              <a:rPr lang="en-US" sz="2400" b="1" dirty="0" smtClean="0"/>
              <a:t>name in the sentence</a:t>
            </a:r>
            <a:r>
              <a:rPr lang="en-US" sz="2400" dirty="0" smtClean="0"/>
              <a:t>, </a:t>
            </a:r>
            <a:r>
              <a:rPr lang="en-US" sz="2400" dirty="0"/>
              <a:t>save parenthetical reference for the </a:t>
            </a:r>
            <a:r>
              <a:rPr lang="en-US" sz="2400" dirty="0" smtClean="0"/>
              <a:t>end &amp; put in alphabetical order if </a:t>
            </a:r>
            <a:r>
              <a:rPr lang="en-US" dirty="0" smtClean="0"/>
              <a:t>the statement applies to more than one resource</a:t>
            </a:r>
            <a:r>
              <a:rPr lang="en-US" sz="2400" dirty="0" smtClean="0"/>
              <a:t>.</a:t>
            </a:r>
            <a:endParaRPr lang="en-US" sz="2400" dirty="0"/>
          </a:p>
          <a:p>
            <a:pPr lvl="1">
              <a:lnSpc>
                <a:spcPct val="90000"/>
              </a:lnSpc>
            </a:pPr>
            <a:r>
              <a:rPr lang="en-US" sz="2400" dirty="0" smtClean="0">
                <a:solidFill>
                  <a:srgbClr val="FFF3CB"/>
                </a:solidFill>
              </a:rPr>
              <a:t>Quality of life domains for older adults, include health status, personality, and personal autonomy (Bond &amp; Corner, 2004)</a:t>
            </a:r>
          </a:p>
          <a:p>
            <a:pPr lvl="1">
              <a:lnSpc>
                <a:spcPct val="90000"/>
              </a:lnSpc>
            </a:pPr>
            <a:r>
              <a:rPr lang="en-US" sz="2400" dirty="0" smtClean="0">
                <a:solidFill>
                  <a:srgbClr val="FFF3CB"/>
                </a:solidFill>
              </a:rPr>
              <a:t>Many </a:t>
            </a:r>
            <a:r>
              <a:rPr lang="en-US" sz="2400" dirty="0">
                <a:solidFill>
                  <a:srgbClr val="FFF3CB"/>
                </a:solidFill>
              </a:rPr>
              <a:t>researchers have studied the strengths perspective </a:t>
            </a:r>
            <a:r>
              <a:rPr lang="en-US" sz="2400" dirty="0" smtClean="0">
                <a:solidFill>
                  <a:srgbClr val="FFF3CB"/>
                </a:solidFill>
              </a:rPr>
              <a:t>(Davis</a:t>
            </a:r>
            <a:r>
              <a:rPr lang="en-US" sz="2400" dirty="0">
                <a:solidFill>
                  <a:srgbClr val="FFF3CB"/>
                </a:solidFill>
              </a:rPr>
              <a:t>, </a:t>
            </a:r>
            <a:r>
              <a:rPr lang="en-US" sz="2400" dirty="0" smtClean="0">
                <a:solidFill>
                  <a:srgbClr val="FFF3CB"/>
                </a:solidFill>
              </a:rPr>
              <a:t>1998; Walter</a:t>
            </a:r>
            <a:r>
              <a:rPr lang="en-US" sz="2400" dirty="0">
                <a:solidFill>
                  <a:srgbClr val="FFF3CB"/>
                </a:solidFill>
              </a:rPr>
              <a:t>, </a:t>
            </a:r>
            <a:r>
              <a:rPr lang="en-US" sz="2400" dirty="0" smtClean="0">
                <a:solidFill>
                  <a:srgbClr val="FFF3CB"/>
                </a:solidFill>
              </a:rPr>
              <a:t>2000).</a:t>
            </a:r>
          </a:p>
          <a:p>
            <a:pPr lvl="1">
              <a:lnSpc>
                <a:spcPct val="90000"/>
              </a:lnSpc>
            </a:pPr>
            <a:endParaRPr lang="en-US" sz="2400" dirty="0">
              <a:solidFill>
                <a:srgbClr val="FFF3CB"/>
              </a:solidFill>
            </a:endParaRPr>
          </a:p>
          <a:p>
            <a:pPr>
              <a:lnSpc>
                <a:spcPct val="90000"/>
              </a:lnSpc>
            </a:pPr>
            <a:r>
              <a:rPr lang="en-US" sz="2600" dirty="0" smtClean="0">
                <a:solidFill>
                  <a:srgbClr val="FFF3CB"/>
                </a:solidFill>
              </a:rPr>
              <a:t>Do not write out the title of the journal or the journal name</a:t>
            </a:r>
          </a:p>
          <a:p>
            <a:pPr lvl="1">
              <a:lnSpc>
                <a:spcPct val="90000"/>
              </a:lnSpc>
            </a:pPr>
            <a:r>
              <a:rPr lang="en-US" dirty="0" smtClean="0">
                <a:solidFill>
                  <a:srgbClr val="FFF3CB"/>
                </a:solidFill>
              </a:rPr>
              <a:t>This information is available in the References list.</a:t>
            </a:r>
          </a:p>
          <a:p>
            <a:pPr>
              <a:lnSpc>
                <a:spcPct val="90000"/>
              </a:lnSpc>
            </a:pPr>
            <a:endParaRPr lang="en-US" sz="2600" dirty="0">
              <a:solidFill>
                <a:srgbClr val="FFF3CB"/>
              </a:solidFill>
            </a:endParaRPr>
          </a:p>
          <a:p>
            <a:pPr>
              <a:lnSpc>
                <a:spcPct val="90000"/>
              </a:lnSpc>
            </a:pPr>
            <a:endParaRPr lang="en-US" sz="24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List</a:t>
            </a:r>
            <a:endParaRPr lang="en-US" dirty="0"/>
          </a:p>
        </p:txBody>
      </p:sp>
      <p:sp>
        <p:nvSpPr>
          <p:cNvPr id="3" name="Content Placeholder 2"/>
          <p:cNvSpPr>
            <a:spLocks noGrp="1"/>
          </p:cNvSpPr>
          <p:nvPr>
            <p:ph idx="1"/>
          </p:nvPr>
        </p:nvSpPr>
        <p:spPr>
          <a:xfrm>
            <a:off x="1066800" y="1981200"/>
            <a:ext cx="7510462" cy="4648200"/>
          </a:xfrm>
        </p:spPr>
        <p:txBody>
          <a:bodyPr/>
          <a:lstStyle/>
          <a:p>
            <a:r>
              <a:rPr lang="en-US" sz="2400" b="1" dirty="0" smtClean="0"/>
              <a:t>Alphabetized by author last name</a:t>
            </a:r>
          </a:p>
          <a:p>
            <a:pPr lvl="1"/>
            <a:r>
              <a:rPr lang="en-US" sz="2200" b="1" dirty="0" smtClean="0"/>
              <a:t>Not numbered</a:t>
            </a:r>
          </a:p>
          <a:p>
            <a:r>
              <a:rPr lang="en-US" sz="2400" b="1" dirty="0" smtClean="0"/>
              <a:t>Different formats for </a:t>
            </a:r>
          </a:p>
          <a:p>
            <a:pPr lvl="1"/>
            <a:r>
              <a:rPr lang="en-US" sz="2400" dirty="0" smtClean="0"/>
              <a:t>Journal/scholarly articles</a:t>
            </a:r>
          </a:p>
          <a:p>
            <a:pPr lvl="1"/>
            <a:r>
              <a:rPr lang="en-US" sz="2400" dirty="0" smtClean="0"/>
              <a:t>Books</a:t>
            </a:r>
          </a:p>
          <a:p>
            <a:pPr lvl="1"/>
            <a:r>
              <a:rPr lang="en-US" sz="2400" dirty="0" smtClean="0"/>
              <a:t>Chapters in edited volumes</a:t>
            </a:r>
          </a:p>
          <a:p>
            <a:pPr lvl="1"/>
            <a:r>
              <a:rPr lang="en-US" sz="2400" dirty="0" smtClean="0"/>
              <a:t>Websites</a:t>
            </a:r>
          </a:p>
          <a:p>
            <a:pPr lvl="1"/>
            <a:r>
              <a:rPr lang="en-US" sz="2400" dirty="0" smtClean="0"/>
              <a:t>Print sources on the web</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Article Reference</a:t>
            </a:r>
            <a:endParaRPr lang="en-US" dirty="0"/>
          </a:p>
        </p:txBody>
      </p:sp>
      <p:sp>
        <p:nvSpPr>
          <p:cNvPr id="3" name="Content Placeholder 2"/>
          <p:cNvSpPr>
            <a:spLocks noGrp="1"/>
          </p:cNvSpPr>
          <p:nvPr>
            <p:ph idx="1"/>
          </p:nvPr>
        </p:nvSpPr>
        <p:spPr>
          <a:xfrm>
            <a:off x="76200" y="2070846"/>
            <a:ext cx="8915400" cy="4482354"/>
          </a:xfrm>
        </p:spPr>
        <p:txBody>
          <a:bodyPr>
            <a:normAutofit/>
          </a:bodyPr>
          <a:lstStyle/>
          <a:p>
            <a:pPr marL="0" indent="0">
              <a:buNone/>
            </a:pPr>
            <a:r>
              <a:rPr lang="en-US" sz="2800" dirty="0" smtClean="0"/>
              <a:t>Author</a:t>
            </a:r>
            <a:r>
              <a:rPr lang="en-US" sz="2800" dirty="0"/>
              <a:t>, A. A., Author, B. B., &amp; Author, C. C. </a:t>
            </a:r>
            <a:endParaRPr lang="en-US" sz="2800" dirty="0" smtClean="0"/>
          </a:p>
          <a:p>
            <a:pPr marL="0" indent="0">
              <a:buNone/>
            </a:pPr>
            <a:r>
              <a:rPr lang="en-US" sz="2800" dirty="0"/>
              <a:t>	</a:t>
            </a:r>
            <a:r>
              <a:rPr lang="en-US" sz="2800" dirty="0" smtClean="0"/>
              <a:t>(</a:t>
            </a:r>
            <a:r>
              <a:rPr lang="en-US" sz="2800" dirty="0"/>
              <a:t>Year). </a:t>
            </a:r>
            <a:r>
              <a:rPr lang="en-US" sz="2800" dirty="0" smtClean="0"/>
              <a:t>Title </a:t>
            </a:r>
            <a:r>
              <a:rPr lang="en-US" sz="2800" dirty="0"/>
              <a:t>of </a:t>
            </a:r>
            <a:r>
              <a:rPr lang="en-US" sz="2800" dirty="0" smtClean="0"/>
              <a:t>article in lower case letters unless </a:t>
            </a:r>
          </a:p>
          <a:p>
            <a:pPr marL="0" indent="0">
              <a:buNone/>
            </a:pPr>
            <a:r>
              <a:rPr lang="en-US" sz="2800" dirty="0"/>
              <a:t>	</a:t>
            </a:r>
            <a:r>
              <a:rPr lang="en-US" sz="2800" dirty="0" smtClean="0"/>
              <a:t>word is a Proper </a:t>
            </a:r>
            <a:r>
              <a:rPr lang="en-US" sz="2800" dirty="0"/>
              <a:t>N</a:t>
            </a:r>
            <a:r>
              <a:rPr lang="en-US" sz="2800" dirty="0" smtClean="0"/>
              <a:t>oun or after a sub-</a:t>
            </a:r>
            <a:r>
              <a:rPr lang="en-US" sz="2800" dirty="0"/>
              <a:t>	</a:t>
            </a:r>
            <a:endParaRPr lang="en-US" sz="2800" dirty="0" smtClean="0"/>
          </a:p>
          <a:p>
            <a:pPr marL="0" indent="0">
              <a:buNone/>
            </a:pPr>
            <a:r>
              <a:rPr lang="en-US" sz="2800" dirty="0"/>
              <a:t>	</a:t>
            </a:r>
            <a:r>
              <a:rPr lang="en-US" sz="2800" dirty="0" smtClean="0"/>
              <a:t>title: Like this. </a:t>
            </a:r>
            <a:r>
              <a:rPr lang="en-US" sz="2800" i="1" dirty="0"/>
              <a:t>Title of Periodical</a:t>
            </a:r>
            <a:r>
              <a:rPr lang="en-US" sz="2800" i="1" dirty="0" smtClean="0"/>
              <a:t>, </a:t>
            </a:r>
          </a:p>
          <a:p>
            <a:pPr marL="0" indent="0">
              <a:buNone/>
            </a:pPr>
            <a:r>
              <a:rPr lang="en-US" sz="2800" i="1" dirty="0" smtClean="0"/>
              <a:t>	volume number</a:t>
            </a:r>
            <a:r>
              <a:rPr lang="en-US" sz="2800" dirty="0"/>
              <a:t>(issue number), </a:t>
            </a:r>
            <a:r>
              <a:rPr lang="en-US" sz="2800" dirty="0" smtClean="0"/>
              <a:t>first page # - last  </a:t>
            </a:r>
          </a:p>
          <a:p>
            <a:pPr marL="0" indent="0">
              <a:buNone/>
            </a:pPr>
            <a:r>
              <a:rPr lang="en-US" sz="2800" dirty="0"/>
              <a:t>	</a:t>
            </a:r>
            <a:r>
              <a:rPr lang="en-US" sz="2800" dirty="0" smtClean="0"/>
              <a:t>page #. </a:t>
            </a:r>
          </a:p>
          <a:p>
            <a:pPr marL="0" indent="0">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Example:</a:t>
            </a:r>
            <a:endParaRPr lang="en-US" dirty="0"/>
          </a:p>
        </p:txBody>
      </p:sp>
      <p:sp>
        <p:nvSpPr>
          <p:cNvPr id="3" name="Content Placeholder 2"/>
          <p:cNvSpPr>
            <a:spLocks noGrp="1"/>
          </p:cNvSpPr>
          <p:nvPr>
            <p:ph idx="1"/>
          </p:nvPr>
        </p:nvSpPr>
        <p:spPr/>
        <p:txBody>
          <a:bodyPr/>
          <a:lstStyle/>
          <a:p>
            <a:pPr marL="0" indent="0">
              <a:buNone/>
            </a:pPr>
            <a:r>
              <a:rPr lang="en-US" dirty="0" smtClean="0"/>
              <a:t>Moylan, C.A., </a:t>
            </a:r>
            <a:r>
              <a:rPr lang="en-US" dirty="0" err="1" smtClean="0"/>
              <a:t>Herrenkohl</a:t>
            </a:r>
            <a:r>
              <a:rPr lang="en-US" dirty="0" smtClean="0"/>
              <a:t>, T.I., Sousa, C., Tajima, </a:t>
            </a:r>
          </a:p>
          <a:p>
            <a:pPr marL="0" indent="0">
              <a:buNone/>
            </a:pPr>
            <a:r>
              <a:rPr lang="en-US" dirty="0" smtClean="0"/>
              <a:t>	E.A., </a:t>
            </a:r>
            <a:r>
              <a:rPr lang="en-US" dirty="0" err="1" smtClean="0"/>
              <a:t>Herrenkohl</a:t>
            </a:r>
            <a:r>
              <a:rPr lang="en-US" dirty="0" smtClean="0"/>
              <a:t>, R.C. &amp; Russo, M.J. (2010). The </a:t>
            </a:r>
          </a:p>
          <a:p>
            <a:pPr marL="0" indent="0">
              <a:buNone/>
            </a:pPr>
            <a:r>
              <a:rPr lang="en-US" dirty="0"/>
              <a:t>	</a:t>
            </a:r>
            <a:r>
              <a:rPr lang="en-US" dirty="0" smtClean="0"/>
              <a:t>effects of child abuse and exposure to domestic </a:t>
            </a:r>
          </a:p>
          <a:p>
            <a:pPr marL="0" indent="0">
              <a:buNone/>
            </a:pPr>
            <a:r>
              <a:rPr lang="en-US" dirty="0"/>
              <a:t>	</a:t>
            </a:r>
            <a:r>
              <a:rPr lang="en-US" dirty="0" smtClean="0"/>
              <a:t>violence on adolescent internalizing and </a:t>
            </a:r>
          </a:p>
          <a:p>
            <a:pPr marL="0" indent="0">
              <a:buNone/>
            </a:pPr>
            <a:r>
              <a:rPr lang="en-US" dirty="0"/>
              <a:t>	</a:t>
            </a:r>
            <a:r>
              <a:rPr lang="en-US" dirty="0" smtClean="0"/>
              <a:t>externalizing behavior problems.</a:t>
            </a:r>
            <a:r>
              <a:rPr lang="en-US" i="1" dirty="0" smtClean="0"/>
              <a:t> Journal of </a:t>
            </a:r>
          </a:p>
          <a:p>
            <a:pPr marL="0" indent="0">
              <a:buNone/>
            </a:pPr>
            <a:r>
              <a:rPr lang="en-US" i="1" dirty="0"/>
              <a:t>	</a:t>
            </a:r>
            <a:r>
              <a:rPr lang="en-US" i="1" dirty="0" smtClean="0"/>
              <a:t>Family Violence, 25</a:t>
            </a:r>
            <a:r>
              <a:rPr lang="en-US" dirty="0" smtClean="0"/>
              <a:t>(1), 53-63.</a:t>
            </a:r>
            <a:endParaRPr lang="en-US" dirty="0"/>
          </a:p>
        </p:txBody>
      </p:sp>
    </p:spTree>
    <p:extLst>
      <p:ext uri="{BB962C8B-B14F-4D97-AF65-F5344CB8AC3E}">
        <p14:creationId xmlns:p14="http://schemas.microsoft.com/office/powerpoint/2010/main" val="3840708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Reference</a:t>
            </a:r>
            <a:endParaRPr lang="en-US" dirty="0"/>
          </a:p>
        </p:txBody>
      </p:sp>
      <p:sp>
        <p:nvSpPr>
          <p:cNvPr id="3" name="Content Placeholder 2"/>
          <p:cNvSpPr>
            <a:spLocks noGrp="1"/>
          </p:cNvSpPr>
          <p:nvPr>
            <p:ph idx="1"/>
          </p:nvPr>
        </p:nvSpPr>
        <p:spPr>
          <a:xfrm>
            <a:off x="765175" y="2070846"/>
            <a:ext cx="7612064" cy="4558554"/>
          </a:xfrm>
        </p:spPr>
        <p:txBody>
          <a:bodyPr>
            <a:normAutofit/>
          </a:bodyPr>
          <a:lstStyle/>
          <a:p>
            <a:pPr marL="0" indent="0">
              <a:buNone/>
            </a:pPr>
            <a:r>
              <a:rPr lang="en-US" dirty="0"/>
              <a:t>Author, A. A. (Year of publication). </a:t>
            </a:r>
            <a:r>
              <a:rPr lang="en-US" i="1" dirty="0"/>
              <a:t>Title of work: </a:t>
            </a:r>
            <a:endParaRPr lang="en-US" i="1" dirty="0" smtClean="0"/>
          </a:p>
          <a:p>
            <a:pPr marL="0" indent="0">
              <a:buNone/>
            </a:pPr>
            <a:r>
              <a:rPr lang="en-US" i="1" dirty="0" smtClean="0"/>
              <a:t>	Capital letter </a:t>
            </a:r>
            <a:r>
              <a:rPr lang="en-US" i="1" dirty="0"/>
              <a:t>also for subtitle</a:t>
            </a:r>
            <a:r>
              <a:rPr lang="en-US" dirty="0"/>
              <a:t>. </a:t>
            </a:r>
            <a:r>
              <a:rPr lang="en-US" dirty="0" smtClean="0"/>
              <a:t>City, State: </a:t>
            </a:r>
          </a:p>
          <a:p>
            <a:pPr marL="0" indent="0">
              <a:buNone/>
            </a:pPr>
            <a:r>
              <a:rPr lang="en-US" dirty="0" smtClean="0"/>
              <a:t>	Publisher.</a:t>
            </a:r>
          </a:p>
          <a:p>
            <a:pPr marL="0" indent="0">
              <a:buNone/>
            </a:pPr>
            <a:endParaRPr lang="en-US" dirty="0" smtClean="0"/>
          </a:p>
          <a:p>
            <a:pPr marL="0" indent="0">
              <a:buNone/>
            </a:pPr>
            <a:endParaRPr lang="en-US" dirty="0"/>
          </a:p>
          <a:p>
            <a:pPr marL="0" indent="0">
              <a:buNone/>
            </a:pPr>
            <a:r>
              <a:rPr lang="en-US" dirty="0" smtClean="0"/>
              <a:t>* Government reports should look similar to this, listing the author(s) if listed or the government agency as the author.</a:t>
            </a:r>
          </a:p>
          <a:p>
            <a:pPr marL="0" indent="0">
              <a:buNone/>
            </a:pPr>
            <a:endParaRPr lang="en-US" dirty="0"/>
          </a:p>
        </p:txBody>
      </p:sp>
    </p:spTree>
    <p:extLst>
      <p:ext uri="{BB962C8B-B14F-4D97-AF65-F5344CB8AC3E}">
        <p14:creationId xmlns:p14="http://schemas.microsoft.com/office/powerpoint/2010/main" val="3014713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when it’s more complicated??</a:t>
            </a:r>
            <a:endParaRPr lang="en-US" dirty="0"/>
          </a:p>
        </p:txBody>
      </p:sp>
      <p:sp>
        <p:nvSpPr>
          <p:cNvPr id="3" name="Content Placeholder 2"/>
          <p:cNvSpPr>
            <a:spLocks noGrp="1"/>
          </p:cNvSpPr>
          <p:nvPr>
            <p:ph idx="1"/>
          </p:nvPr>
        </p:nvSpPr>
        <p:spPr>
          <a:xfrm>
            <a:off x="765174" y="2070846"/>
            <a:ext cx="7997825" cy="4558554"/>
          </a:xfrm>
        </p:spPr>
        <p:txBody>
          <a:bodyPr>
            <a:normAutofit fontScale="77500" lnSpcReduction="20000"/>
          </a:bodyPr>
          <a:lstStyle/>
          <a:p>
            <a:pPr marL="0" indent="0">
              <a:buNone/>
            </a:pPr>
            <a:r>
              <a:rPr lang="en-US" dirty="0" smtClean="0"/>
              <a:t>Author</a:t>
            </a:r>
            <a:r>
              <a:rPr lang="en-US" dirty="0"/>
              <a:t>, A. A., &amp; Author, B. B. (Year of publication). 	</a:t>
            </a:r>
          </a:p>
          <a:p>
            <a:pPr marL="0" indent="0">
              <a:buNone/>
            </a:pPr>
            <a:r>
              <a:rPr lang="en-US" dirty="0"/>
              <a:t>	Title of chapter. In A. A. Editor &amp; B. B. Editor </a:t>
            </a:r>
          </a:p>
          <a:p>
            <a:pPr marL="0" indent="0">
              <a:buNone/>
            </a:pPr>
            <a:r>
              <a:rPr lang="en-US" dirty="0"/>
              <a:t>	(Eds.), </a:t>
            </a:r>
            <a:r>
              <a:rPr lang="en-US" i="1" dirty="0"/>
              <a:t>Title of book</a:t>
            </a:r>
            <a:r>
              <a:rPr lang="en-US" dirty="0"/>
              <a:t> (pages of chapter). Location: </a:t>
            </a:r>
          </a:p>
          <a:p>
            <a:pPr marL="0" indent="0">
              <a:buNone/>
            </a:pPr>
            <a:r>
              <a:rPr lang="en-US" dirty="0"/>
              <a:t>	Publisher</a:t>
            </a:r>
            <a:r>
              <a:rPr lang="en-US" dirty="0" smtClean="0"/>
              <a:t>.</a:t>
            </a:r>
          </a:p>
          <a:p>
            <a:pPr marL="0" indent="0">
              <a:buNone/>
            </a:pPr>
            <a:endParaRPr lang="en-US" dirty="0" smtClean="0"/>
          </a:p>
          <a:p>
            <a:pPr marL="0" indent="0">
              <a:buNone/>
            </a:pPr>
            <a:r>
              <a:rPr lang="en-US" dirty="0"/>
              <a:t>(E. Robbins, personal communication, January 4, 2001)</a:t>
            </a:r>
            <a:r>
              <a:rPr lang="en-US" dirty="0" smtClean="0"/>
              <a:t>.</a:t>
            </a:r>
          </a:p>
          <a:p>
            <a:pPr marL="0" indent="0">
              <a:buNone/>
            </a:pPr>
            <a:endParaRPr lang="en-US" dirty="0" smtClean="0"/>
          </a:p>
          <a:p>
            <a:pPr marL="0" indent="0">
              <a:buNone/>
            </a:pPr>
            <a:r>
              <a:rPr lang="en-US" dirty="0"/>
              <a:t>Author, A. A. (Year, Month Day). Title of article. </a:t>
            </a:r>
            <a:r>
              <a:rPr lang="en-US" i="1" dirty="0"/>
              <a:t>Title of </a:t>
            </a:r>
            <a:endParaRPr lang="en-US" i="1" dirty="0" smtClean="0"/>
          </a:p>
          <a:p>
            <a:pPr marL="0" indent="0">
              <a:buNone/>
            </a:pPr>
            <a:r>
              <a:rPr lang="en-US" i="1" dirty="0"/>
              <a:t>	</a:t>
            </a:r>
            <a:r>
              <a:rPr lang="en-US" i="1" dirty="0" smtClean="0"/>
              <a:t>Newspaper</a:t>
            </a:r>
            <a:r>
              <a:rPr lang="en-US" dirty="0"/>
              <a:t>. Retrieved from </a:t>
            </a:r>
            <a:r>
              <a:rPr lang="en-US" dirty="0" smtClean="0"/>
              <a:t>http</a:t>
            </a:r>
            <a:r>
              <a:rPr lang="en-US" dirty="0"/>
              <a:t>://</a:t>
            </a:r>
            <a:r>
              <a:rPr lang="en-US" dirty="0" err="1"/>
              <a:t>www.someaddress.com</a:t>
            </a:r>
            <a:r>
              <a:rPr lang="en-US" dirty="0"/>
              <a:t>/full</a:t>
            </a:r>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val="4200443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a:t>
            </a:r>
            <a:endParaRPr lang="en-US" dirty="0"/>
          </a:p>
        </p:txBody>
      </p:sp>
      <p:sp>
        <p:nvSpPr>
          <p:cNvPr id="3" name="Content Placeholder 2"/>
          <p:cNvSpPr>
            <a:spLocks noGrp="1"/>
          </p:cNvSpPr>
          <p:nvPr>
            <p:ph idx="1"/>
          </p:nvPr>
        </p:nvSpPr>
        <p:spPr/>
        <p:txBody>
          <a:bodyPr>
            <a:normAutofit/>
          </a:bodyPr>
          <a:lstStyle/>
          <a:p>
            <a:r>
              <a:rPr lang="en-US" dirty="0" smtClean="0"/>
              <a:t>All acronyms need to be specified prior to the first use.</a:t>
            </a:r>
          </a:p>
          <a:p>
            <a:pPr marL="0" indent="0">
              <a:buNone/>
            </a:pPr>
            <a:r>
              <a:rPr lang="en-US" dirty="0" smtClean="0"/>
              <a:t>According </a:t>
            </a:r>
            <a:r>
              <a:rPr lang="en-US" dirty="0"/>
              <a:t>to the American Psychological Association (APA), abbreviations are best used only when they allow for clear communication with the audience</a:t>
            </a:r>
            <a:r>
              <a:rPr lang="en-US" dirty="0" smtClean="0"/>
              <a:t>.</a:t>
            </a:r>
          </a:p>
          <a:p>
            <a:r>
              <a:rPr lang="en-US" dirty="0" smtClean="0"/>
              <a:t>1-2 acronyms per paper is good</a:t>
            </a:r>
          </a:p>
          <a:p>
            <a:pPr lvl="1"/>
            <a:r>
              <a:rPr lang="en-US" dirty="0" smtClean="0"/>
              <a:t>More = too confusing</a:t>
            </a:r>
          </a:p>
          <a:p>
            <a:pPr lvl="1"/>
            <a:r>
              <a:rPr lang="en-US" dirty="0" smtClean="0"/>
              <a:t>None = perhaps less sophisticated</a:t>
            </a:r>
          </a:p>
          <a:p>
            <a:pPr marL="0" indent="0">
              <a:buNone/>
            </a:pPr>
            <a:endParaRPr lang="en-US" dirty="0"/>
          </a:p>
        </p:txBody>
      </p:sp>
    </p:spTree>
    <p:extLst>
      <p:ext uri="{BB962C8B-B14F-4D97-AF65-F5344CB8AC3E}">
        <p14:creationId xmlns:p14="http://schemas.microsoft.com/office/powerpoint/2010/main" val="936222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609600" y="457200"/>
            <a:ext cx="7496175" cy="685800"/>
          </a:xfrm>
        </p:spPr>
        <p:txBody>
          <a:bodyPr/>
          <a:lstStyle/>
          <a:p>
            <a:r>
              <a:rPr lang="en-US" dirty="0"/>
              <a:t>Why is writing important in </a:t>
            </a:r>
            <a:r>
              <a:rPr lang="en-US" dirty="0" smtClean="0"/>
              <a:t>HDF?</a:t>
            </a:r>
            <a:endParaRPr lang="en-US" dirty="0"/>
          </a:p>
        </p:txBody>
      </p:sp>
      <p:sp>
        <p:nvSpPr>
          <p:cNvPr id="191491" name="Rectangle 3"/>
          <p:cNvSpPr>
            <a:spLocks noGrp="1" noChangeArrowheads="1"/>
          </p:cNvSpPr>
          <p:nvPr>
            <p:ph type="body" sz="half" idx="1"/>
          </p:nvPr>
        </p:nvSpPr>
        <p:spPr>
          <a:xfrm>
            <a:off x="609600" y="1752600"/>
            <a:ext cx="3678237" cy="4953000"/>
          </a:xfrm>
        </p:spPr>
        <p:txBody>
          <a:bodyPr>
            <a:normAutofit fontScale="92500" lnSpcReduction="10000"/>
          </a:bodyPr>
          <a:lstStyle/>
          <a:p>
            <a:r>
              <a:rPr lang="en-US" sz="2400" dirty="0"/>
              <a:t>Client Advocacy</a:t>
            </a:r>
          </a:p>
          <a:p>
            <a:endParaRPr lang="en-US" sz="2400" dirty="0"/>
          </a:p>
          <a:p>
            <a:r>
              <a:rPr lang="en-US" sz="2400" dirty="0"/>
              <a:t>Learning about theories, contexts, other people, and ourselves</a:t>
            </a:r>
          </a:p>
          <a:p>
            <a:endParaRPr lang="en-US" sz="2400" dirty="0"/>
          </a:p>
          <a:p>
            <a:r>
              <a:rPr lang="en-US" sz="2400" dirty="0"/>
              <a:t>Reflection and improved </a:t>
            </a:r>
            <a:r>
              <a:rPr lang="en-US" sz="2400" dirty="0" smtClean="0"/>
              <a:t>practice</a:t>
            </a:r>
            <a:endParaRPr lang="en-US" sz="2400" dirty="0"/>
          </a:p>
          <a:p>
            <a:endParaRPr lang="en-US" sz="2400" dirty="0"/>
          </a:p>
          <a:p>
            <a:r>
              <a:rPr lang="en-US" sz="2400" dirty="0"/>
              <a:t>Sharing knowledge</a:t>
            </a:r>
          </a:p>
        </p:txBody>
      </p:sp>
      <p:pic>
        <p:nvPicPr>
          <p:cNvPr id="191492" name="Picture 4"/>
          <p:cNvPicPr>
            <a:picLocks noGrp="1" noChangeAspect="1" noChangeArrowheads="1"/>
          </p:cNvPicPr>
          <p:nvPr>
            <p:ph sz="half" idx="2"/>
          </p:nvPr>
        </p:nvPicPr>
        <p:blipFill>
          <a:blip r:embed="rId3" cstate="print"/>
          <a:srcRect l="2777" r="2777"/>
          <a:stretch>
            <a:fillRect/>
          </a:stretch>
        </p:blipFill>
        <p:spPr>
          <a:xfrm>
            <a:off x="5111750" y="1600200"/>
            <a:ext cx="3679825" cy="49530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4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14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14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quotes</a:t>
            </a:r>
            <a:endParaRPr lang="en-US" dirty="0"/>
          </a:p>
        </p:txBody>
      </p:sp>
      <p:sp>
        <p:nvSpPr>
          <p:cNvPr id="3" name="Content Placeholder 2"/>
          <p:cNvSpPr>
            <a:spLocks noGrp="1"/>
          </p:cNvSpPr>
          <p:nvPr>
            <p:ph idx="1"/>
          </p:nvPr>
        </p:nvSpPr>
        <p:spPr/>
        <p:txBody>
          <a:bodyPr/>
          <a:lstStyle/>
          <a:p>
            <a:pPr marL="0" indent="0">
              <a:buNone/>
            </a:pPr>
            <a:r>
              <a:rPr lang="en-US" dirty="0" smtClean="0"/>
              <a:t>YOU MUST INCLUDE: </a:t>
            </a:r>
          </a:p>
          <a:p>
            <a:pPr marL="0" indent="0">
              <a:buNone/>
            </a:pPr>
            <a:r>
              <a:rPr lang="en-US" dirty="0" smtClean="0"/>
              <a:t>Author name, year, quote and page numbers.</a:t>
            </a:r>
          </a:p>
          <a:p>
            <a:endParaRPr lang="en-US" dirty="0"/>
          </a:p>
          <a:p>
            <a:r>
              <a:rPr lang="en-US" dirty="0" smtClean="0"/>
              <a:t>According </a:t>
            </a:r>
            <a:r>
              <a:rPr lang="en-US" dirty="0"/>
              <a:t>to Jones (1998), "Students often had difficulty using APA style, especially when it was their first time" (p. 199). </a:t>
            </a:r>
          </a:p>
        </p:txBody>
      </p:sp>
    </p:spTree>
    <p:extLst>
      <p:ext uri="{BB962C8B-B14F-4D97-AF65-F5344CB8AC3E}">
        <p14:creationId xmlns:p14="http://schemas.microsoft.com/office/powerpoint/2010/main" val="206231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Quotes</a:t>
            </a:r>
            <a:endParaRPr lang="en-US" dirty="0"/>
          </a:p>
        </p:txBody>
      </p:sp>
      <p:sp>
        <p:nvSpPr>
          <p:cNvPr id="3" name="Content Placeholder 2"/>
          <p:cNvSpPr>
            <a:spLocks noGrp="1"/>
          </p:cNvSpPr>
          <p:nvPr>
            <p:ph idx="1"/>
          </p:nvPr>
        </p:nvSpPr>
        <p:spPr>
          <a:xfrm>
            <a:off x="765175" y="2070846"/>
            <a:ext cx="7612064" cy="4482354"/>
          </a:xfrm>
        </p:spPr>
        <p:txBody>
          <a:bodyPr>
            <a:normAutofit fontScale="92500" lnSpcReduction="10000"/>
          </a:bodyPr>
          <a:lstStyle/>
          <a:p>
            <a:r>
              <a:rPr lang="en-US" dirty="0"/>
              <a:t>Place direct quotations that are 40 words, or longer, in a free-standing block of typewritten lines, and omit quotation marks. </a:t>
            </a:r>
            <a:r>
              <a:rPr lang="en-US" dirty="0" smtClean="0"/>
              <a:t>Maintain </a:t>
            </a:r>
            <a:r>
              <a:rPr lang="en-US" dirty="0"/>
              <a:t>double-spacing throughout. The parenthetical citation should come after the closing punctuation mark</a:t>
            </a:r>
            <a:r>
              <a:rPr lang="en-US" dirty="0" smtClean="0"/>
              <a:t>.</a:t>
            </a:r>
          </a:p>
          <a:p>
            <a:endParaRPr lang="en-US" dirty="0"/>
          </a:p>
          <a:p>
            <a:pPr marL="0" indent="0">
              <a:buNone/>
            </a:pPr>
            <a:r>
              <a:rPr lang="en-US" dirty="0"/>
              <a:t>Jones's (1998) study found the following: </a:t>
            </a:r>
            <a:br>
              <a:rPr lang="en-US" dirty="0"/>
            </a:br>
            <a:r>
              <a:rPr lang="en-US" dirty="0"/>
              <a:t>    Students often had difficulty using APA style,</a:t>
            </a:r>
            <a:br>
              <a:rPr lang="en-US" dirty="0"/>
            </a:br>
            <a:r>
              <a:rPr lang="en-US" dirty="0"/>
              <a:t>    especially when it was their first time citing sources.</a:t>
            </a:r>
            <a:br>
              <a:rPr lang="en-US" dirty="0"/>
            </a:br>
            <a:r>
              <a:rPr lang="en-US" dirty="0"/>
              <a:t>    This difficulty could be attributed to the fact that many</a:t>
            </a:r>
            <a:br>
              <a:rPr lang="en-US" dirty="0"/>
            </a:br>
            <a:r>
              <a:rPr lang="en-US" dirty="0"/>
              <a:t>    students failed to  purchase a style manual or to ask    </a:t>
            </a:r>
            <a:br>
              <a:rPr lang="en-US" dirty="0"/>
            </a:br>
            <a:r>
              <a:rPr lang="en-US" dirty="0"/>
              <a:t>    their teacher for help. (p. 199)</a:t>
            </a:r>
          </a:p>
          <a:p>
            <a:endParaRPr lang="en-US" dirty="0"/>
          </a:p>
        </p:txBody>
      </p:sp>
    </p:spTree>
    <p:extLst>
      <p:ext uri="{BB962C8B-B14F-4D97-AF65-F5344CB8AC3E}">
        <p14:creationId xmlns:p14="http://schemas.microsoft.com/office/powerpoint/2010/main" val="2747999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dirty="0"/>
              <a:t>In-text citation: </a:t>
            </a:r>
            <a:r>
              <a:rPr lang="en-US" dirty="0" smtClean="0"/>
              <a:t/>
            </a:r>
            <a:br>
              <a:rPr lang="en-US" dirty="0" smtClean="0"/>
            </a:br>
            <a:r>
              <a:rPr lang="en-US" dirty="0" smtClean="0"/>
              <a:t>When using a direct quote</a:t>
            </a:r>
            <a:endParaRPr lang="en-US" dirty="0"/>
          </a:p>
        </p:txBody>
      </p:sp>
      <p:sp>
        <p:nvSpPr>
          <p:cNvPr id="123907" name="Rectangle 3"/>
          <p:cNvSpPr>
            <a:spLocks noGrp="1" noChangeArrowheads="1"/>
          </p:cNvSpPr>
          <p:nvPr>
            <p:ph idx="1"/>
          </p:nvPr>
        </p:nvSpPr>
        <p:spPr>
          <a:xfrm>
            <a:off x="228600" y="1905000"/>
            <a:ext cx="8652933" cy="4648200"/>
          </a:xfrm>
        </p:spPr>
        <p:txBody>
          <a:bodyPr>
            <a:normAutofit/>
          </a:bodyPr>
          <a:lstStyle/>
          <a:p>
            <a:r>
              <a:rPr lang="en-US" sz="2400" b="1" dirty="0"/>
              <a:t>Author in sentence:</a:t>
            </a:r>
          </a:p>
          <a:p>
            <a:pPr lvl="1"/>
            <a:r>
              <a:rPr lang="en-US" sz="2400" dirty="0" err="1">
                <a:solidFill>
                  <a:srgbClr val="FFF3CB"/>
                </a:solidFill>
              </a:rPr>
              <a:t>Miele</a:t>
            </a:r>
            <a:r>
              <a:rPr lang="en-US" sz="2400" dirty="0">
                <a:solidFill>
                  <a:srgbClr val="FFF3CB"/>
                </a:solidFill>
              </a:rPr>
              <a:t> (1993) found that “the </a:t>
            </a:r>
            <a:r>
              <a:rPr lang="en-US" sz="2400" dirty="0" smtClean="0">
                <a:solidFill>
                  <a:srgbClr val="FFF3CB"/>
                </a:solidFill>
              </a:rPr>
              <a:t>placebo effect </a:t>
            </a:r>
            <a:r>
              <a:rPr lang="en-US" sz="2400" dirty="0">
                <a:solidFill>
                  <a:srgbClr val="FFF3CB"/>
                </a:solidFill>
              </a:rPr>
              <a:t>disappeared when </a:t>
            </a:r>
            <a:r>
              <a:rPr lang="en-US" sz="2400" dirty="0" smtClean="0">
                <a:solidFill>
                  <a:srgbClr val="FFF3CB"/>
                </a:solidFill>
              </a:rPr>
              <a:t>only </a:t>
            </a:r>
            <a:r>
              <a:rPr lang="en-US" sz="2400" dirty="0">
                <a:solidFill>
                  <a:srgbClr val="FFF3CB"/>
                </a:solidFill>
              </a:rPr>
              <a:t>the first </a:t>
            </a:r>
            <a:r>
              <a:rPr lang="en-US" sz="2400" dirty="0" smtClean="0">
                <a:solidFill>
                  <a:srgbClr val="FFF3CB"/>
                </a:solidFill>
              </a:rPr>
              <a:t>group’s </a:t>
            </a:r>
            <a:r>
              <a:rPr lang="en-US" sz="2400" dirty="0">
                <a:solidFill>
                  <a:srgbClr val="FFF3CB"/>
                </a:solidFill>
              </a:rPr>
              <a:t>behaviors were modified” (p. 276).</a:t>
            </a:r>
          </a:p>
          <a:p>
            <a:pPr lvl="1">
              <a:buFont typeface="Wingdings" pitchFamily="2" charset="2"/>
              <a:buNone/>
            </a:pPr>
            <a:endParaRPr lang="en-US" sz="2400" dirty="0"/>
          </a:p>
          <a:p>
            <a:r>
              <a:rPr lang="en-US" sz="2400" b="1" dirty="0"/>
              <a:t>Author not in sentence:</a:t>
            </a:r>
          </a:p>
          <a:p>
            <a:pPr lvl="1"/>
            <a:r>
              <a:rPr lang="en-US" sz="2400" dirty="0">
                <a:solidFill>
                  <a:srgbClr val="FFF3CB"/>
                </a:solidFill>
              </a:rPr>
              <a:t>She stated that “The </a:t>
            </a:r>
            <a:r>
              <a:rPr lang="en-US" sz="2400" dirty="0" smtClean="0">
                <a:solidFill>
                  <a:srgbClr val="FFF3CB"/>
                </a:solidFill>
              </a:rPr>
              <a:t>placebo effect disappeared </a:t>
            </a:r>
            <a:r>
              <a:rPr lang="en-US" sz="2400" dirty="0">
                <a:solidFill>
                  <a:srgbClr val="FFF3CB"/>
                </a:solidFill>
              </a:rPr>
              <a:t>when behaviors were studied in this manner” (</a:t>
            </a:r>
            <a:r>
              <a:rPr lang="en-US" sz="2400" dirty="0" err="1">
                <a:solidFill>
                  <a:srgbClr val="FFF3CB"/>
                </a:solidFill>
              </a:rPr>
              <a:t>Miele</a:t>
            </a:r>
            <a:r>
              <a:rPr lang="en-US" sz="2400" dirty="0">
                <a:solidFill>
                  <a:srgbClr val="FFF3CB"/>
                </a:solidFill>
              </a:rPr>
              <a:t>, 1993, p. 276)</a:t>
            </a:r>
            <a:r>
              <a:rPr lang="en-US" sz="2400" dirty="0" smtClean="0">
                <a:solidFill>
                  <a:srgbClr val="FFF3CB"/>
                </a:solidFill>
              </a:rPr>
              <a:t>.</a:t>
            </a:r>
          </a:p>
          <a:p>
            <a:pPr lvl="1"/>
            <a:endParaRPr lang="en-US" sz="2400" dirty="0">
              <a:solidFill>
                <a:srgbClr val="FFF3CB"/>
              </a:solidFill>
            </a:endParaRPr>
          </a:p>
          <a:p>
            <a:pPr marL="349250" lvl="1" indent="0">
              <a:buNone/>
            </a:pPr>
            <a:endParaRPr lang="en-US" sz="2400" dirty="0">
              <a:solidFill>
                <a:srgbClr val="FFF3CB"/>
              </a:solidFill>
            </a:endParaRPr>
          </a:p>
          <a:p>
            <a:pPr lvl="1"/>
            <a:endParaRPr lang="en-US" sz="2400" dirty="0">
              <a:solidFill>
                <a:srgbClr val="FFF3CB"/>
              </a:solidFill>
            </a:endParaRPr>
          </a:p>
          <a:p>
            <a:endParaRPr lang="en-US" sz="1800" dirty="0"/>
          </a:p>
        </p:txBody>
      </p:sp>
    </p:spTree>
    <p:extLst>
      <p:ext uri="{BB962C8B-B14F-4D97-AF65-F5344CB8AC3E}">
        <p14:creationId xmlns:p14="http://schemas.microsoft.com/office/powerpoint/2010/main" val="317092552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et al. for in-text citations</a:t>
            </a:r>
            <a:endParaRPr lang="en-US" dirty="0"/>
          </a:p>
        </p:txBody>
      </p:sp>
      <p:sp>
        <p:nvSpPr>
          <p:cNvPr id="3" name="Content Placeholder 2"/>
          <p:cNvSpPr>
            <a:spLocks noGrp="1"/>
          </p:cNvSpPr>
          <p:nvPr>
            <p:ph idx="1"/>
          </p:nvPr>
        </p:nvSpPr>
        <p:spPr/>
        <p:txBody>
          <a:bodyPr>
            <a:normAutofit lnSpcReduction="10000"/>
          </a:bodyPr>
          <a:lstStyle/>
          <a:p>
            <a:r>
              <a:rPr lang="en-US" b="1" dirty="0"/>
              <a:t>A Work by Three to Five Authors:</a:t>
            </a:r>
            <a:r>
              <a:rPr lang="en-US" dirty="0"/>
              <a:t> List all the authors in the signal </a:t>
            </a:r>
            <a:r>
              <a:rPr lang="en-US" dirty="0" smtClean="0"/>
              <a:t>phrase (first citation) </a:t>
            </a:r>
            <a:r>
              <a:rPr lang="en-US" dirty="0"/>
              <a:t>or in parentheses the first time you cite the source.</a:t>
            </a:r>
          </a:p>
          <a:p>
            <a:pPr marL="0" indent="0">
              <a:buNone/>
            </a:pPr>
            <a:r>
              <a:rPr lang="en-US" dirty="0"/>
              <a:t>(</a:t>
            </a:r>
            <a:r>
              <a:rPr lang="en-US" dirty="0" err="1"/>
              <a:t>Kernis</a:t>
            </a:r>
            <a:r>
              <a:rPr lang="en-US" dirty="0"/>
              <a:t>, Cornell, Sun, Berry, &amp; Harlow, 1993)</a:t>
            </a:r>
          </a:p>
          <a:p>
            <a:r>
              <a:rPr lang="en-US" dirty="0"/>
              <a:t>In subsequent citations, only use the first author's last name followed by "et al." in the signal phrase or in parentheses.</a:t>
            </a:r>
          </a:p>
          <a:p>
            <a:r>
              <a:rPr lang="en-US" dirty="0"/>
              <a:t>(</a:t>
            </a:r>
            <a:r>
              <a:rPr lang="en-US" dirty="0" err="1"/>
              <a:t>Kernis</a:t>
            </a:r>
            <a:r>
              <a:rPr lang="en-US" dirty="0"/>
              <a:t> et al., 1993</a:t>
            </a:r>
            <a:r>
              <a:rPr lang="en-US" dirty="0" smtClean="0"/>
              <a:t>)</a:t>
            </a:r>
          </a:p>
          <a:p>
            <a:pPr marL="0" indent="0">
              <a:buNone/>
            </a:pPr>
            <a:r>
              <a:rPr lang="en-US" dirty="0" smtClean="0"/>
              <a:t>**** In </a:t>
            </a:r>
            <a:r>
              <a:rPr lang="en-US" i="1" dirty="0"/>
              <a:t>et al.</a:t>
            </a:r>
            <a:r>
              <a:rPr lang="en-US" dirty="0"/>
              <a:t>, </a:t>
            </a:r>
            <a:r>
              <a:rPr lang="en-US" i="1" dirty="0"/>
              <a:t>et</a:t>
            </a:r>
            <a:r>
              <a:rPr lang="en-US" dirty="0"/>
              <a:t> should not be followed by a period.</a:t>
            </a:r>
          </a:p>
        </p:txBody>
      </p:sp>
    </p:spTree>
    <p:extLst>
      <p:ext uri="{BB962C8B-B14F-4D97-AF65-F5344CB8AC3E}">
        <p14:creationId xmlns:p14="http://schemas.microsoft.com/office/powerpoint/2010/main" val="1897177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about Author?</a:t>
            </a:r>
            <a:endParaRPr lang="en-US" dirty="0"/>
          </a:p>
        </p:txBody>
      </p:sp>
      <p:sp>
        <p:nvSpPr>
          <p:cNvPr id="3" name="Content Placeholder 2"/>
          <p:cNvSpPr>
            <a:spLocks noGrp="1"/>
          </p:cNvSpPr>
          <p:nvPr>
            <p:ph idx="1"/>
          </p:nvPr>
        </p:nvSpPr>
        <p:spPr/>
        <p:txBody>
          <a:bodyPr>
            <a:normAutofit lnSpcReduction="10000"/>
          </a:bodyPr>
          <a:lstStyle/>
          <a:p>
            <a:r>
              <a:rPr lang="en-US" b="1" dirty="0" smtClean="0"/>
              <a:t>1</a:t>
            </a:r>
            <a:r>
              <a:rPr lang="en-US" b="1" baseline="30000" dirty="0" smtClean="0"/>
              <a:t>st</a:t>
            </a:r>
            <a:r>
              <a:rPr lang="en-US" b="1" dirty="0" smtClean="0"/>
              <a:t> choice: Author Name</a:t>
            </a:r>
          </a:p>
          <a:p>
            <a:r>
              <a:rPr lang="en-US" b="1" dirty="0" smtClean="0"/>
              <a:t>2</a:t>
            </a:r>
            <a:r>
              <a:rPr lang="en-US" b="1" baseline="30000" dirty="0" smtClean="0"/>
              <a:t>nd</a:t>
            </a:r>
            <a:r>
              <a:rPr lang="en-US" b="1" dirty="0" smtClean="0"/>
              <a:t> choice: Organization </a:t>
            </a:r>
            <a:r>
              <a:rPr lang="en-US" b="1" dirty="0"/>
              <a:t>as Author</a:t>
            </a:r>
          </a:p>
          <a:p>
            <a:pPr marL="0" indent="0">
              <a:buNone/>
            </a:pPr>
            <a:r>
              <a:rPr lang="en-US" dirty="0"/>
              <a:t>American Psychological Association. (2003).</a:t>
            </a:r>
          </a:p>
          <a:p>
            <a:r>
              <a:rPr lang="en-US" b="1" dirty="0" smtClean="0"/>
              <a:t>3</a:t>
            </a:r>
            <a:r>
              <a:rPr lang="en-US" b="1" baseline="30000" dirty="0" smtClean="0"/>
              <a:t>rd</a:t>
            </a:r>
            <a:r>
              <a:rPr lang="en-US" b="1" dirty="0" smtClean="0"/>
              <a:t> choice: Unknown </a:t>
            </a:r>
            <a:r>
              <a:rPr lang="en-US" b="1" dirty="0"/>
              <a:t>Author</a:t>
            </a:r>
          </a:p>
          <a:p>
            <a:pPr marL="0" indent="0">
              <a:buNone/>
            </a:pPr>
            <a:r>
              <a:rPr lang="en-US" i="1" dirty="0"/>
              <a:t>Merriam-Webster's collegiate dictionary </a:t>
            </a:r>
            <a:r>
              <a:rPr lang="en-US" dirty="0"/>
              <a:t>(10th ed.).(1993). </a:t>
            </a:r>
            <a:r>
              <a:rPr lang="en-US" dirty="0" smtClean="0"/>
              <a:t>	Springfield</a:t>
            </a:r>
            <a:r>
              <a:rPr lang="en-US" dirty="0"/>
              <a:t>, MA: Merriam-Webster.</a:t>
            </a:r>
          </a:p>
          <a:p>
            <a:r>
              <a:rPr lang="en-US" sz="1500" b="1" dirty="0"/>
              <a:t>NOTE</a:t>
            </a:r>
            <a:r>
              <a:rPr lang="en-US" sz="1500" dirty="0"/>
              <a:t>: When your essay includes parenthetical citations of sources with no author named, use a shortened version of the source's title instead of an author's name. Use quotation marks and italics as appropriate. For example, parenthetical citations of the source above would appear as follows: (</a:t>
            </a:r>
            <a:r>
              <a:rPr lang="en-US" sz="1500" i="1" dirty="0"/>
              <a:t>Merriam-Webster's</a:t>
            </a:r>
            <a:r>
              <a:rPr lang="en-US" sz="1500" dirty="0"/>
              <a:t>, 1993).</a:t>
            </a:r>
          </a:p>
          <a:p>
            <a:endParaRPr lang="en-US" dirty="0"/>
          </a:p>
        </p:txBody>
      </p:sp>
    </p:spTree>
    <p:extLst>
      <p:ext uri="{BB962C8B-B14F-4D97-AF65-F5344CB8AC3E}">
        <p14:creationId xmlns:p14="http://schemas.microsoft.com/office/powerpoint/2010/main" val="3492743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found something that doesn’t match up.”</a:t>
            </a:r>
            <a:endParaRPr lang="en-US" dirty="0"/>
          </a:p>
        </p:txBody>
      </p:sp>
      <p:sp>
        <p:nvSpPr>
          <p:cNvPr id="3" name="Content Placeholder 2"/>
          <p:cNvSpPr>
            <a:spLocks noGrp="1"/>
          </p:cNvSpPr>
          <p:nvPr>
            <p:ph idx="1"/>
          </p:nvPr>
        </p:nvSpPr>
        <p:spPr>
          <a:xfrm>
            <a:off x="609600" y="2142565"/>
            <a:ext cx="7612064" cy="4182035"/>
          </a:xfrm>
        </p:spPr>
        <p:txBody>
          <a:bodyPr/>
          <a:lstStyle/>
          <a:p>
            <a:r>
              <a:rPr lang="en-US" b="1" dirty="0" smtClean="0"/>
              <a:t>Please </a:t>
            </a:r>
            <a:r>
              <a:rPr lang="en-US" b="1" dirty="0"/>
              <a:t>note:</a:t>
            </a:r>
            <a:r>
              <a:rPr lang="en-US" dirty="0"/>
              <a:t> While the APA manual provides many examples of how to cite common types of sources, it does not provide rules on how to cite all types of sources. Therefore, if you have a source that APA does not include, APA suggests that you find the example that is most similar to your source and use that format. </a:t>
            </a:r>
            <a:endParaRPr lang="en-US" dirty="0" smtClean="0"/>
          </a:p>
          <a:p>
            <a:pPr marL="0" indent="0">
              <a:buNone/>
            </a:pPr>
            <a:endParaRPr lang="en-US" dirty="0"/>
          </a:p>
          <a:p>
            <a:r>
              <a:rPr lang="en-US" dirty="0" smtClean="0"/>
              <a:t>AKA:  Be consistent &amp; importantly… do your best!!</a:t>
            </a:r>
            <a:endParaRPr lang="en-US" dirty="0"/>
          </a:p>
        </p:txBody>
      </p:sp>
    </p:spTree>
    <p:extLst>
      <p:ext uri="{BB962C8B-B14F-4D97-AF65-F5344CB8AC3E}">
        <p14:creationId xmlns:p14="http://schemas.microsoft.com/office/powerpoint/2010/main" val="2883810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dirty="0"/>
              <a:t>Avoiding </a:t>
            </a:r>
            <a:r>
              <a:rPr lang="en-US" dirty="0" smtClean="0"/>
              <a:t>bias </a:t>
            </a:r>
            <a:r>
              <a:rPr lang="en-US" dirty="0"/>
              <a:t>in </a:t>
            </a:r>
            <a:r>
              <a:rPr lang="en-US" dirty="0" smtClean="0"/>
              <a:t>language</a:t>
            </a:r>
            <a:r>
              <a:rPr lang="en-US" sz="2800" dirty="0" smtClean="0"/>
              <a:t> </a:t>
            </a:r>
            <a:r>
              <a:rPr lang="en-US" sz="2800" dirty="0"/>
              <a:t/>
            </a:r>
            <a:br>
              <a:rPr lang="en-US" sz="2800" dirty="0"/>
            </a:br>
            <a:r>
              <a:rPr lang="en-US" sz="2800" dirty="0" smtClean="0"/>
              <a:t>(AKA, </a:t>
            </a:r>
            <a:r>
              <a:rPr lang="en-US" sz="2800" dirty="0"/>
              <a:t>client-centered language)</a:t>
            </a:r>
          </a:p>
        </p:txBody>
      </p:sp>
      <p:sp>
        <p:nvSpPr>
          <p:cNvPr id="196611" name="Rectangle 3"/>
          <p:cNvSpPr>
            <a:spLocks noGrp="1" noChangeArrowheads="1"/>
          </p:cNvSpPr>
          <p:nvPr>
            <p:ph idx="1"/>
          </p:nvPr>
        </p:nvSpPr>
        <p:spPr>
          <a:xfrm>
            <a:off x="1281113" y="1905000"/>
            <a:ext cx="7510462" cy="4495800"/>
          </a:xfrm>
        </p:spPr>
        <p:txBody>
          <a:bodyPr>
            <a:normAutofit fontScale="92500" lnSpcReduction="20000"/>
          </a:bodyPr>
          <a:lstStyle/>
          <a:p>
            <a:r>
              <a:rPr lang="en-US" b="1" dirty="0"/>
              <a:t>Be descriptive and specific:</a:t>
            </a:r>
          </a:p>
          <a:p>
            <a:pPr lvl="1"/>
            <a:r>
              <a:rPr lang="en-US" sz="2000" dirty="0"/>
              <a:t>Describe individuals and groups as they describe </a:t>
            </a:r>
            <a:r>
              <a:rPr lang="en-US" sz="2000" dirty="0" smtClean="0"/>
              <a:t>themselves.</a:t>
            </a:r>
            <a:endParaRPr lang="en-US" sz="2000" dirty="0"/>
          </a:p>
          <a:p>
            <a:pPr lvl="1"/>
            <a:r>
              <a:rPr lang="en-US" sz="2000" dirty="0"/>
              <a:t>Find alternatives to the </a:t>
            </a:r>
            <a:r>
              <a:rPr lang="en-US" sz="2000" dirty="0" smtClean="0"/>
              <a:t>generic </a:t>
            </a:r>
            <a:r>
              <a:rPr lang="en-US" sz="2000" dirty="0" smtClean="0">
                <a:solidFill>
                  <a:srgbClr val="FFF3CB"/>
                </a:solidFill>
              </a:rPr>
              <a:t>he </a:t>
            </a:r>
            <a:r>
              <a:rPr lang="en-US" sz="2000" dirty="0">
                <a:solidFill>
                  <a:srgbClr val="FFF3CB"/>
                </a:solidFill>
              </a:rPr>
              <a:t>and </a:t>
            </a:r>
            <a:r>
              <a:rPr lang="en-US" sz="2000" dirty="0" smtClean="0">
                <a:solidFill>
                  <a:srgbClr val="FFF3CB"/>
                </a:solidFill>
              </a:rPr>
              <a:t>man</a:t>
            </a:r>
            <a:r>
              <a:rPr lang="en-US" sz="2000" dirty="0" smtClean="0"/>
              <a:t>.</a:t>
            </a:r>
            <a:endParaRPr lang="en-US" sz="2000" dirty="0"/>
          </a:p>
          <a:p>
            <a:pPr lvl="1"/>
            <a:r>
              <a:rPr lang="en-US" sz="2000" dirty="0"/>
              <a:t>Age: be specific and avoid pejorative terms (e.g.</a:t>
            </a:r>
            <a:r>
              <a:rPr lang="en-US" sz="2000" dirty="0">
                <a:solidFill>
                  <a:srgbClr val="FFF3CB"/>
                </a:solidFill>
              </a:rPr>
              <a:t> elderly</a:t>
            </a:r>
            <a:r>
              <a:rPr lang="en-US" sz="2000" dirty="0"/>
              <a:t>)</a:t>
            </a:r>
          </a:p>
          <a:p>
            <a:r>
              <a:rPr lang="en-US" b="1" dirty="0"/>
              <a:t>Person-first language: </a:t>
            </a:r>
          </a:p>
          <a:p>
            <a:pPr lvl="1"/>
            <a:r>
              <a:rPr lang="en-US" sz="2000" dirty="0" smtClean="0">
                <a:solidFill>
                  <a:srgbClr val="FFF3CB"/>
                </a:solidFill>
              </a:rPr>
              <a:t>person </a:t>
            </a:r>
            <a:r>
              <a:rPr lang="en-US" sz="2000" dirty="0">
                <a:solidFill>
                  <a:srgbClr val="FFF3CB"/>
                </a:solidFill>
              </a:rPr>
              <a:t>with </a:t>
            </a:r>
            <a:r>
              <a:rPr lang="en-US" sz="2000" dirty="0" smtClean="0">
                <a:solidFill>
                  <a:srgbClr val="FFF3CB"/>
                </a:solidFill>
              </a:rPr>
              <a:t>neurosis</a:t>
            </a:r>
            <a:endParaRPr lang="en-US" sz="2000" dirty="0">
              <a:solidFill>
                <a:srgbClr val="FFF3CB"/>
              </a:solidFill>
            </a:endParaRPr>
          </a:p>
          <a:p>
            <a:pPr lvl="1"/>
            <a:r>
              <a:rPr lang="en-US" sz="2000" dirty="0" smtClean="0">
                <a:solidFill>
                  <a:srgbClr val="FFF3CB"/>
                </a:solidFill>
              </a:rPr>
              <a:t>person </a:t>
            </a:r>
            <a:r>
              <a:rPr lang="en-US" sz="2000" dirty="0">
                <a:solidFill>
                  <a:srgbClr val="FFF3CB"/>
                </a:solidFill>
              </a:rPr>
              <a:t>who lives with </a:t>
            </a:r>
            <a:r>
              <a:rPr lang="en-US" sz="2000" dirty="0" smtClean="0">
                <a:solidFill>
                  <a:srgbClr val="FFF3CB"/>
                </a:solidFill>
              </a:rPr>
              <a:t>bipolar disorder</a:t>
            </a:r>
            <a:endParaRPr lang="en-US" sz="2000" dirty="0">
              <a:solidFill>
                <a:srgbClr val="FFF3CB"/>
              </a:solidFill>
            </a:endParaRPr>
          </a:p>
          <a:p>
            <a:r>
              <a:rPr lang="en-US" b="1" dirty="0" smtClean="0"/>
              <a:t>Racial </a:t>
            </a:r>
            <a:r>
              <a:rPr lang="en-US" b="1" dirty="0"/>
              <a:t>&amp; </a:t>
            </a:r>
            <a:r>
              <a:rPr lang="en-US" b="1" dirty="0" smtClean="0"/>
              <a:t>ethnic </a:t>
            </a:r>
            <a:r>
              <a:rPr lang="en-US" b="1" dirty="0"/>
              <a:t>groups are capitalized</a:t>
            </a:r>
          </a:p>
          <a:p>
            <a:pPr lvl="1"/>
            <a:r>
              <a:rPr lang="en-US" sz="2000" dirty="0" smtClean="0">
                <a:solidFill>
                  <a:srgbClr val="FFF3CB"/>
                </a:solidFill>
              </a:rPr>
              <a:t>Black </a:t>
            </a:r>
            <a:r>
              <a:rPr lang="en-US" sz="2000" dirty="0">
                <a:solidFill>
                  <a:srgbClr val="FFF3CB"/>
                </a:solidFill>
              </a:rPr>
              <a:t>rather than </a:t>
            </a:r>
            <a:r>
              <a:rPr lang="en-US" sz="2000" dirty="0" smtClean="0">
                <a:solidFill>
                  <a:srgbClr val="FFF3CB"/>
                </a:solidFill>
              </a:rPr>
              <a:t>black; White </a:t>
            </a:r>
            <a:r>
              <a:rPr lang="en-US" sz="2000" dirty="0">
                <a:solidFill>
                  <a:srgbClr val="FFF3CB"/>
                </a:solidFill>
              </a:rPr>
              <a:t>rather than </a:t>
            </a:r>
            <a:r>
              <a:rPr lang="en-US" sz="2000" dirty="0" smtClean="0">
                <a:solidFill>
                  <a:srgbClr val="FFF3CB"/>
                </a:solidFill>
              </a:rPr>
              <a:t>white </a:t>
            </a:r>
            <a:r>
              <a:rPr lang="en-US" sz="2000" dirty="0">
                <a:solidFill>
                  <a:srgbClr val="FFF3CB"/>
                </a:solidFill>
              </a:rPr>
              <a:t>etc.</a:t>
            </a:r>
          </a:p>
          <a:p>
            <a:r>
              <a:rPr lang="en-US" dirty="0" smtClean="0"/>
              <a:t>Sexual orientation </a:t>
            </a:r>
            <a:r>
              <a:rPr lang="en-US" b="1" dirty="0" smtClean="0"/>
              <a:t>rather than </a:t>
            </a:r>
            <a:r>
              <a:rPr lang="en-US" dirty="0" smtClean="0"/>
              <a:t>sexual preference</a:t>
            </a:r>
          </a:p>
          <a:p>
            <a:r>
              <a:rPr lang="en-US" dirty="0" smtClean="0"/>
              <a:t>Sex is biological; gender is social.</a:t>
            </a:r>
          </a:p>
          <a:p>
            <a:endParaRPr lang="en-US" dirty="0"/>
          </a:p>
          <a:p>
            <a:pPr lvl="1"/>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dirty="0" smtClean="0"/>
              <a:t>Verb Usage  - Language</a:t>
            </a:r>
            <a:endParaRPr lang="en-US" dirty="0"/>
          </a:p>
        </p:txBody>
      </p:sp>
      <p:sp>
        <p:nvSpPr>
          <p:cNvPr id="125955" name="Rectangle 3"/>
          <p:cNvSpPr>
            <a:spLocks noGrp="1" noChangeArrowheads="1"/>
          </p:cNvSpPr>
          <p:nvPr>
            <p:ph idx="1"/>
          </p:nvPr>
        </p:nvSpPr>
        <p:spPr>
          <a:xfrm>
            <a:off x="533400" y="2057400"/>
            <a:ext cx="8229600" cy="5029200"/>
          </a:xfrm>
        </p:spPr>
        <p:txBody>
          <a:bodyPr/>
          <a:lstStyle/>
          <a:p>
            <a:pPr>
              <a:lnSpc>
                <a:spcPct val="90000"/>
              </a:lnSpc>
            </a:pPr>
            <a:r>
              <a:rPr lang="en-US" sz="2400" b="1" dirty="0"/>
              <a:t>Use past tense in literature review and to present your results: </a:t>
            </a:r>
          </a:p>
          <a:p>
            <a:pPr lvl="1">
              <a:lnSpc>
                <a:spcPct val="90000"/>
              </a:lnSpc>
            </a:pPr>
            <a:r>
              <a:rPr lang="en-US" sz="2400" dirty="0"/>
              <a:t>Sanchez (2004) </a:t>
            </a:r>
            <a:r>
              <a:rPr lang="en-US" sz="2400" dirty="0">
                <a:solidFill>
                  <a:schemeClr val="bg2"/>
                </a:solidFill>
              </a:rPr>
              <a:t>reported</a:t>
            </a:r>
            <a:r>
              <a:rPr lang="en-US" sz="2400" dirty="0"/>
              <a:t> that…</a:t>
            </a:r>
          </a:p>
          <a:p>
            <a:pPr lvl="1">
              <a:lnSpc>
                <a:spcPct val="90000"/>
              </a:lnSpc>
            </a:pPr>
            <a:r>
              <a:rPr lang="en-US" sz="2400" dirty="0"/>
              <a:t>We found that 65% of the participants </a:t>
            </a:r>
            <a:r>
              <a:rPr lang="en-US" sz="2400" dirty="0">
                <a:solidFill>
                  <a:srgbClr val="F0E6C3"/>
                </a:solidFill>
              </a:rPr>
              <a:t>adopted</a:t>
            </a:r>
            <a:r>
              <a:rPr lang="en-US" sz="2400" dirty="0"/>
              <a:t> more formal speech</a:t>
            </a:r>
            <a:r>
              <a:rPr lang="en-US" sz="2400" dirty="0" smtClean="0"/>
              <a:t>…</a:t>
            </a:r>
          </a:p>
          <a:p>
            <a:pPr lvl="1">
              <a:lnSpc>
                <a:spcPct val="90000"/>
              </a:lnSpc>
            </a:pPr>
            <a:endParaRPr lang="en-US" sz="2400" dirty="0"/>
          </a:p>
          <a:p>
            <a:pPr>
              <a:lnSpc>
                <a:spcPct val="90000"/>
              </a:lnSpc>
            </a:pPr>
            <a:r>
              <a:rPr lang="en-US" sz="2400" b="1" dirty="0"/>
              <a:t>Use present tense to discuss or synthesize:</a:t>
            </a:r>
          </a:p>
          <a:p>
            <a:pPr lvl="1">
              <a:lnSpc>
                <a:spcPct val="90000"/>
              </a:lnSpc>
            </a:pPr>
            <a:r>
              <a:rPr lang="en-US" sz="2400" dirty="0"/>
              <a:t>Overall analysis </a:t>
            </a:r>
            <a:r>
              <a:rPr lang="en-US" sz="2400" dirty="0">
                <a:solidFill>
                  <a:srgbClr val="F0E6C3"/>
                </a:solidFill>
              </a:rPr>
              <a:t>suggests </a:t>
            </a:r>
            <a:r>
              <a:rPr lang="en-US" sz="2400" dirty="0"/>
              <a:t>that…</a:t>
            </a:r>
          </a:p>
          <a:p>
            <a:pPr lvl="1">
              <a:lnSpc>
                <a:spcPct val="90000"/>
              </a:lnSpc>
            </a:pPr>
            <a:r>
              <a:rPr lang="en-US" sz="2400" dirty="0"/>
              <a:t>The majority of researchers </a:t>
            </a:r>
            <a:r>
              <a:rPr lang="en-US" sz="2400" dirty="0">
                <a:solidFill>
                  <a:srgbClr val="F0E6C3"/>
                </a:solidFill>
              </a:rPr>
              <a:t>seem</a:t>
            </a:r>
            <a:r>
              <a:rPr lang="en-US" sz="2400" dirty="0"/>
              <a:t> to support the hypothesis…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dirty="0"/>
              <a:t>Verb Usage  - Language</a:t>
            </a:r>
          </a:p>
        </p:txBody>
      </p:sp>
      <p:sp>
        <p:nvSpPr>
          <p:cNvPr id="135171" name="Rectangle 3"/>
          <p:cNvSpPr>
            <a:spLocks noGrp="1" noChangeArrowheads="1"/>
          </p:cNvSpPr>
          <p:nvPr>
            <p:ph idx="1"/>
          </p:nvPr>
        </p:nvSpPr>
        <p:spPr/>
        <p:txBody>
          <a:bodyPr>
            <a:normAutofit fontScale="92500" lnSpcReduction="20000"/>
          </a:bodyPr>
          <a:lstStyle/>
          <a:p>
            <a:r>
              <a:rPr lang="en-US" sz="2400" b="1" dirty="0"/>
              <a:t>Passive and active voice</a:t>
            </a:r>
          </a:p>
          <a:p>
            <a:pPr lvl="1"/>
            <a:r>
              <a:rPr lang="en-US" sz="2400" dirty="0" smtClean="0"/>
              <a:t>Verbs </a:t>
            </a:r>
            <a:r>
              <a:rPr lang="en-US" sz="2400" dirty="0"/>
              <a:t>are vigorous, direct </a:t>
            </a:r>
            <a:r>
              <a:rPr lang="en-US" sz="2400" dirty="0" smtClean="0"/>
              <a:t>communicators!</a:t>
            </a:r>
            <a:endParaRPr lang="en-US" sz="2400" dirty="0"/>
          </a:p>
          <a:p>
            <a:r>
              <a:rPr lang="en-US" sz="2400" b="1" dirty="0"/>
              <a:t>Prefer the active voice</a:t>
            </a:r>
          </a:p>
          <a:p>
            <a:pPr lvl="2"/>
            <a:r>
              <a:rPr lang="en-US" sz="2400" u="sng" dirty="0">
                <a:solidFill>
                  <a:srgbClr val="F0E6C3"/>
                </a:solidFill>
              </a:rPr>
              <a:t>The survey </a:t>
            </a:r>
            <a:r>
              <a:rPr lang="en-US" sz="2400" dirty="0">
                <a:solidFill>
                  <a:srgbClr val="F0E6C3"/>
                </a:solidFill>
              </a:rPr>
              <a:t>was conducted </a:t>
            </a:r>
            <a:r>
              <a:rPr lang="en-US" sz="2400" dirty="0"/>
              <a:t>in a controlled setting</a:t>
            </a:r>
            <a:r>
              <a:rPr lang="en-US" sz="2400" dirty="0" smtClean="0"/>
              <a:t>. (passive)</a:t>
            </a:r>
            <a:endParaRPr lang="en-US" sz="2400" dirty="0"/>
          </a:p>
          <a:p>
            <a:pPr lvl="2"/>
            <a:r>
              <a:rPr lang="en-US" sz="2400" u="sng" dirty="0">
                <a:solidFill>
                  <a:srgbClr val="F0E6C3"/>
                </a:solidFill>
              </a:rPr>
              <a:t>We</a:t>
            </a:r>
            <a:r>
              <a:rPr lang="en-US" sz="2400" dirty="0">
                <a:solidFill>
                  <a:srgbClr val="F0E6C3"/>
                </a:solidFill>
              </a:rPr>
              <a:t> conducted </a:t>
            </a:r>
            <a:r>
              <a:rPr lang="en-US" sz="2400" u="sng" dirty="0">
                <a:solidFill>
                  <a:srgbClr val="F0E6C3"/>
                </a:solidFill>
              </a:rPr>
              <a:t>the survey </a:t>
            </a:r>
            <a:r>
              <a:rPr lang="en-US" sz="2400" dirty="0"/>
              <a:t>in a controlled setting</a:t>
            </a:r>
            <a:r>
              <a:rPr lang="en-US" sz="2400" dirty="0" smtClean="0"/>
              <a:t>. (active)</a:t>
            </a:r>
            <a:endParaRPr lang="en-US" sz="2400" dirty="0"/>
          </a:p>
          <a:p>
            <a:r>
              <a:rPr lang="en-US" sz="2400" b="1" dirty="0"/>
              <a:t>Use passive </a:t>
            </a:r>
            <a:r>
              <a:rPr lang="en-US" sz="2400" b="1" dirty="0" smtClean="0"/>
              <a:t>voice </a:t>
            </a:r>
            <a:r>
              <a:rPr lang="en-US" sz="2400" b="1" i="1" dirty="0" smtClean="0"/>
              <a:t>judiciously</a:t>
            </a:r>
            <a:r>
              <a:rPr lang="en-US" sz="2400" b="1" dirty="0" smtClean="0"/>
              <a:t> </a:t>
            </a:r>
            <a:r>
              <a:rPr lang="en-US" sz="2400" b="1" dirty="0"/>
              <a:t>to focus the object or recipient of action rather than the actor</a:t>
            </a:r>
          </a:p>
          <a:p>
            <a:pPr lvl="2"/>
            <a:r>
              <a:rPr lang="en-US" sz="2400" u="sng" dirty="0">
                <a:solidFill>
                  <a:srgbClr val="F0E6C3"/>
                </a:solidFill>
              </a:rPr>
              <a:t>The speakers </a:t>
            </a:r>
            <a:r>
              <a:rPr lang="en-US" sz="2400" dirty="0">
                <a:solidFill>
                  <a:srgbClr val="F0E6C3"/>
                </a:solidFill>
              </a:rPr>
              <a:t>were attached </a:t>
            </a:r>
            <a:r>
              <a:rPr lang="en-US" sz="2400" dirty="0"/>
              <a:t>to either side of the chair.</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765174" y="487362"/>
            <a:ext cx="7612063" cy="1417638"/>
          </a:xfrm>
        </p:spPr>
        <p:txBody>
          <a:bodyPr/>
          <a:lstStyle/>
          <a:p>
            <a:r>
              <a:rPr lang="en-US" dirty="0" smtClean="0"/>
              <a:t>Numbers:</a:t>
            </a:r>
            <a:br>
              <a:rPr lang="en-US" dirty="0" smtClean="0"/>
            </a:br>
            <a:r>
              <a:rPr lang="en-US" dirty="0" smtClean="0"/>
              <a:t>Expressed as #’s</a:t>
            </a:r>
            <a:br>
              <a:rPr lang="en-US" dirty="0" smtClean="0"/>
            </a:br>
            <a:endParaRPr lang="en-US" dirty="0"/>
          </a:p>
        </p:txBody>
      </p:sp>
      <p:sp>
        <p:nvSpPr>
          <p:cNvPr id="132099" name="Rectangle 3"/>
          <p:cNvSpPr>
            <a:spLocks noGrp="1" noChangeArrowheads="1"/>
          </p:cNvSpPr>
          <p:nvPr>
            <p:ph idx="1"/>
          </p:nvPr>
        </p:nvSpPr>
        <p:spPr>
          <a:xfrm>
            <a:off x="762000" y="2057400"/>
            <a:ext cx="7543800" cy="4876800"/>
          </a:xfrm>
        </p:spPr>
        <p:txBody>
          <a:bodyPr/>
          <a:lstStyle/>
          <a:p>
            <a:pPr lvl="1"/>
            <a:r>
              <a:rPr lang="en-US" sz="2400" dirty="0" smtClean="0"/>
              <a:t>Numbers </a:t>
            </a:r>
            <a:r>
              <a:rPr lang="en-US" sz="2400" dirty="0">
                <a:solidFill>
                  <a:srgbClr val="F0E6C3"/>
                </a:solidFill>
              </a:rPr>
              <a:t>10 </a:t>
            </a:r>
            <a:r>
              <a:rPr lang="en-US" sz="2400" dirty="0"/>
              <a:t>and above</a:t>
            </a:r>
          </a:p>
          <a:p>
            <a:pPr lvl="1"/>
            <a:r>
              <a:rPr lang="en-US" sz="2400" dirty="0"/>
              <a:t>Numbers below 10 grouped for comparison with numbers 10 and above</a:t>
            </a:r>
          </a:p>
          <a:p>
            <a:pPr lvl="1"/>
            <a:r>
              <a:rPr lang="en-US" sz="2400" dirty="0"/>
              <a:t>Numbers preceding a unit of measurement or statistical </a:t>
            </a:r>
            <a:r>
              <a:rPr lang="en-US" sz="2400" dirty="0" smtClean="0"/>
              <a:t>function, such as </a:t>
            </a:r>
            <a:r>
              <a:rPr lang="en-US" sz="2400" dirty="0" smtClean="0">
                <a:solidFill>
                  <a:srgbClr val="F0E6C3"/>
                </a:solidFill>
              </a:rPr>
              <a:t>25.6%</a:t>
            </a:r>
            <a:r>
              <a:rPr lang="en-US" sz="2400" dirty="0" smtClean="0"/>
              <a:t>.</a:t>
            </a:r>
            <a:endParaRPr lang="en-US" sz="2400" dirty="0"/>
          </a:p>
          <a:p>
            <a:pPr lvl="1"/>
            <a:r>
              <a:rPr lang="en-US" sz="2400" dirty="0"/>
              <a:t>Numbers representing time, date, age, population size, etc.</a:t>
            </a:r>
          </a:p>
          <a:p>
            <a:pPr lvl="1"/>
            <a:r>
              <a:rPr lang="en-US" sz="2400" dirty="0"/>
              <a:t>Numbers in series, such as </a:t>
            </a:r>
            <a:r>
              <a:rPr lang="en-US" sz="2400" dirty="0" smtClean="0">
                <a:solidFill>
                  <a:srgbClr val="F0E6C3"/>
                </a:solidFill>
              </a:rPr>
              <a:t>Table 1, Chapter 7</a:t>
            </a:r>
            <a:r>
              <a:rPr lang="en-US" sz="2400" dirty="0" smtClean="0"/>
              <a:t>, </a:t>
            </a:r>
            <a:r>
              <a:rPr lang="en-US" sz="2400" dirty="0"/>
              <a:t>etc.</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Types of documents</a:t>
            </a:r>
          </a:p>
        </p:txBody>
      </p:sp>
      <p:sp>
        <p:nvSpPr>
          <p:cNvPr id="128003" name="Rectangle 3"/>
          <p:cNvSpPr>
            <a:spLocks noGrp="1" noChangeArrowheads="1"/>
          </p:cNvSpPr>
          <p:nvPr>
            <p:ph sz="half" idx="1"/>
          </p:nvPr>
        </p:nvSpPr>
        <p:spPr>
          <a:xfrm>
            <a:off x="762000" y="1905000"/>
            <a:ext cx="6896100" cy="3581400"/>
          </a:xfrm>
        </p:spPr>
        <p:txBody>
          <a:bodyPr>
            <a:normAutofit fontScale="92500" lnSpcReduction="10000"/>
          </a:bodyPr>
          <a:lstStyle/>
          <a:p>
            <a:pPr>
              <a:buClr>
                <a:schemeClr val="tx1"/>
              </a:buClr>
            </a:pPr>
            <a:r>
              <a:rPr lang="en-US" sz="2400" b="1" dirty="0"/>
              <a:t>Daily practice</a:t>
            </a:r>
            <a:r>
              <a:rPr lang="en-US" sz="2400" dirty="0"/>
              <a:t>: E-mails, letters, newsletters, case records, and </a:t>
            </a:r>
            <a:r>
              <a:rPr lang="en-US" sz="2400" dirty="0" smtClean="0"/>
              <a:t>reports</a:t>
            </a:r>
          </a:p>
          <a:p>
            <a:pPr>
              <a:buClr>
                <a:schemeClr val="tx1"/>
              </a:buClr>
              <a:buNone/>
            </a:pPr>
            <a:endParaRPr lang="en-US" sz="2400" dirty="0"/>
          </a:p>
          <a:p>
            <a:pPr>
              <a:buClr>
                <a:schemeClr val="tx1"/>
              </a:buClr>
            </a:pPr>
            <a:r>
              <a:rPr lang="en-US" sz="2400" b="1" dirty="0"/>
              <a:t>Professional context</a:t>
            </a:r>
            <a:r>
              <a:rPr lang="en-US" sz="2400" dirty="0"/>
              <a:t>:  Literature reviews, papers, and </a:t>
            </a:r>
            <a:r>
              <a:rPr lang="en-US" sz="2400" dirty="0" smtClean="0"/>
              <a:t>presentations</a:t>
            </a:r>
          </a:p>
          <a:p>
            <a:pPr>
              <a:buClr>
                <a:schemeClr val="tx1"/>
              </a:buClr>
              <a:buNone/>
            </a:pPr>
            <a:endParaRPr lang="en-US" sz="2400" dirty="0"/>
          </a:p>
          <a:p>
            <a:pPr>
              <a:buClr>
                <a:schemeClr val="tx1"/>
              </a:buClr>
            </a:pPr>
            <a:r>
              <a:rPr lang="en-US" sz="2400" b="1" dirty="0"/>
              <a:t>Direct advocacy</a:t>
            </a:r>
            <a:r>
              <a:rPr lang="en-US" sz="2400" dirty="0"/>
              <a:t>: funding applications, policy proposals, media releases</a:t>
            </a:r>
          </a:p>
        </p:txBody>
      </p:sp>
      <p:sp>
        <p:nvSpPr>
          <p:cNvPr id="2" name="TextBox 1"/>
          <p:cNvSpPr txBox="1"/>
          <p:nvPr/>
        </p:nvSpPr>
        <p:spPr>
          <a:xfrm>
            <a:off x="1447800" y="5943600"/>
            <a:ext cx="5638800" cy="461665"/>
          </a:xfrm>
          <a:prstGeom prst="rect">
            <a:avLst/>
          </a:prstGeom>
          <a:noFill/>
          <a:ln>
            <a:solidFill>
              <a:schemeClr val="bg1"/>
            </a:solidFill>
          </a:ln>
        </p:spPr>
        <p:txBody>
          <a:bodyPr wrap="square" rtlCol="0">
            <a:spAutoFit/>
          </a:bodyPr>
          <a:lstStyle/>
          <a:p>
            <a:r>
              <a:rPr lang="en-US" dirty="0" smtClean="0">
                <a:solidFill>
                  <a:schemeClr val="bg1"/>
                </a:solidFill>
              </a:rPr>
              <a:t>“When we write, we reveal who we are.”</a:t>
            </a: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dirty="0" smtClean="0"/>
              <a:t>Numbers:</a:t>
            </a:r>
            <a:br>
              <a:rPr lang="en-US" dirty="0" smtClean="0"/>
            </a:br>
            <a:r>
              <a:rPr lang="en-US" dirty="0" smtClean="0"/>
              <a:t>Expressed as words</a:t>
            </a:r>
            <a:endParaRPr lang="en-US" dirty="0"/>
          </a:p>
        </p:txBody>
      </p:sp>
      <p:sp>
        <p:nvSpPr>
          <p:cNvPr id="136195" name="Rectangle 3"/>
          <p:cNvSpPr>
            <a:spLocks noGrp="1" noChangeArrowheads="1"/>
          </p:cNvSpPr>
          <p:nvPr>
            <p:ph idx="1"/>
          </p:nvPr>
        </p:nvSpPr>
        <p:spPr>
          <a:xfrm>
            <a:off x="762000" y="2133600"/>
            <a:ext cx="7510462" cy="4191000"/>
          </a:xfrm>
        </p:spPr>
        <p:txBody>
          <a:bodyPr/>
          <a:lstStyle/>
          <a:p>
            <a:pPr lvl="1"/>
            <a:r>
              <a:rPr lang="en-US" sz="2400" dirty="0" smtClean="0"/>
              <a:t>Numbers </a:t>
            </a:r>
            <a:r>
              <a:rPr lang="en-US" sz="2400" dirty="0"/>
              <a:t>below 10</a:t>
            </a:r>
          </a:p>
          <a:p>
            <a:pPr lvl="1"/>
            <a:r>
              <a:rPr lang="en-US" sz="2400" dirty="0" smtClean="0">
                <a:solidFill>
                  <a:srgbClr val="F0E6C3"/>
                </a:solidFill>
              </a:rPr>
              <a:t>Zero</a:t>
            </a:r>
            <a:r>
              <a:rPr lang="en-US" sz="2400" dirty="0" smtClean="0"/>
              <a:t> </a:t>
            </a:r>
            <a:r>
              <a:rPr lang="en-US" sz="2400" dirty="0"/>
              <a:t>and </a:t>
            </a:r>
            <a:r>
              <a:rPr lang="en-US" sz="2400" dirty="0" smtClean="0">
                <a:solidFill>
                  <a:srgbClr val="F0E6C3"/>
                </a:solidFill>
              </a:rPr>
              <a:t>one</a:t>
            </a:r>
            <a:r>
              <a:rPr lang="en-US" sz="2400" dirty="0" smtClean="0"/>
              <a:t> </a:t>
            </a:r>
            <a:r>
              <a:rPr lang="en-US" sz="2400" dirty="0"/>
              <a:t>when words would be easier to comprehend than numerals</a:t>
            </a:r>
          </a:p>
          <a:p>
            <a:pPr lvl="1"/>
            <a:r>
              <a:rPr lang="en-US" sz="2400" dirty="0"/>
              <a:t>Any number that begins a title, text heading, or sentence</a:t>
            </a:r>
          </a:p>
          <a:p>
            <a:pPr lvl="1"/>
            <a:r>
              <a:rPr lang="en-US" sz="2400" dirty="0"/>
              <a:t>Common fractions (</a:t>
            </a:r>
            <a:r>
              <a:rPr lang="en-US" sz="2400" dirty="0">
                <a:solidFill>
                  <a:srgbClr val="F0E6C3"/>
                </a:solidFill>
              </a:rPr>
              <a:t>two-thirds</a:t>
            </a:r>
            <a:r>
              <a:rPr lang="en-US" sz="2400" dirty="0"/>
              <a:t>)</a:t>
            </a:r>
          </a:p>
          <a:p>
            <a:pPr lvl="1"/>
            <a:r>
              <a:rPr lang="en-US" sz="2400" dirty="0"/>
              <a:t>Numbers expressing approximate lengths of time (</a:t>
            </a:r>
            <a:r>
              <a:rPr lang="en-US" sz="2400" dirty="0">
                <a:solidFill>
                  <a:srgbClr val="F0E6C3"/>
                </a:solidFill>
              </a:rPr>
              <a:t>about three hours</a:t>
            </a:r>
            <a:r>
              <a:rPr lang="en-US" sz="2400" dirty="0"/>
              <a:t>)</a:t>
            </a:r>
          </a:p>
          <a:p>
            <a:pPr lvl="1"/>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a:t>Punctuation</a:t>
            </a:r>
          </a:p>
        </p:txBody>
      </p:sp>
      <p:sp>
        <p:nvSpPr>
          <p:cNvPr id="204803" name="Rectangle 3"/>
          <p:cNvSpPr>
            <a:spLocks noGrp="1" noChangeArrowheads="1"/>
          </p:cNvSpPr>
          <p:nvPr>
            <p:ph idx="1"/>
          </p:nvPr>
        </p:nvSpPr>
        <p:spPr>
          <a:xfrm>
            <a:off x="1295400" y="1828800"/>
            <a:ext cx="7391400" cy="5029200"/>
          </a:xfrm>
        </p:spPr>
        <p:txBody>
          <a:bodyPr/>
          <a:lstStyle/>
          <a:p>
            <a:pPr marL="469900" indent="-469900"/>
            <a:r>
              <a:rPr lang="en-US" dirty="0"/>
              <a:t>Use commas between all elements of a series:  </a:t>
            </a:r>
          </a:p>
          <a:p>
            <a:pPr marL="469900" indent="-469900">
              <a:buFont typeface="Wingdings" pitchFamily="2" charset="2"/>
              <a:buNone/>
            </a:pPr>
            <a:r>
              <a:rPr lang="en-US" i="1" dirty="0"/>
              <a:t>      </a:t>
            </a:r>
            <a:r>
              <a:rPr lang="en-US" i="1" dirty="0">
                <a:solidFill>
                  <a:srgbClr val="F0E6C3"/>
                </a:solidFill>
              </a:rPr>
              <a:t> </a:t>
            </a:r>
            <a:r>
              <a:rPr lang="en-US" dirty="0">
                <a:solidFill>
                  <a:srgbClr val="F0E6C3"/>
                </a:solidFill>
              </a:rPr>
              <a:t>A, B, and C.</a:t>
            </a:r>
          </a:p>
          <a:p>
            <a:pPr marL="469900" indent="-469900"/>
            <a:r>
              <a:rPr lang="en-US" dirty="0"/>
              <a:t>Use comma to set off the year in dates and in parenthetical reference </a:t>
            </a:r>
            <a:r>
              <a:rPr lang="en-US" dirty="0" smtClean="0"/>
              <a:t>citations, as in </a:t>
            </a:r>
            <a:r>
              <a:rPr lang="en-US" dirty="0" smtClean="0">
                <a:solidFill>
                  <a:srgbClr val="F0E6C3"/>
                </a:solidFill>
              </a:rPr>
              <a:t>(Thompson, 2009)</a:t>
            </a:r>
            <a:r>
              <a:rPr lang="en-US" dirty="0" smtClean="0"/>
              <a:t>.</a:t>
            </a:r>
            <a:endParaRPr lang="en-US" dirty="0">
              <a:solidFill>
                <a:srgbClr val="FF0000"/>
              </a:solidFill>
            </a:endParaRPr>
          </a:p>
          <a:p>
            <a:pPr marL="469900" indent="-469900"/>
            <a:r>
              <a:rPr lang="en-US" dirty="0"/>
              <a:t>Use a semicolon to separate elements in a series already containing </a:t>
            </a:r>
            <a:r>
              <a:rPr lang="en-US" dirty="0" smtClean="0"/>
              <a:t>commas, as in </a:t>
            </a:r>
            <a:r>
              <a:rPr lang="en-US" dirty="0" smtClean="0">
                <a:solidFill>
                  <a:srgbClr val="F0E6C3"/>
                </a:solidFill>
              </a:rPr>
              <a:t>(Thompson, 2009; </a:t>
            </a:r>
            <a:r>
              <a:rPr lang="en-US" dirty="0" err="1" smtClean="0">
                <a:solidFill>
                  <a:srgbClr val="F0E6C3"/>
                </a:solidFill>
              </a:rPr>
              <a:t>Zander</a:t>
            </a:r>
            <a:r>
              <a:rPr lang="en-US" dirty="0" smtClean="0">
                <a:solidFill>
                  <a:srgbClr val="F0E6C3"/>
                </a:solidFill>
              </a:rPr>
              <a:t>, 2010)</a:t>
            </a:r>
            <a:endParaRPr lang="en-US" dirty="0">
              <a:solidFill>
                <a:srgbClr val="F0E6C3"/>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a:t>APA Style Provides</a:t>
            </a:r>
          </a:p>
        </p:txBody>
      </p:sp>
      <p:sp>
        <p:nvSpPr>
          <p:cNvPr id="194563" name="Rectangle 3"/>
          <p:cNvSpPr>
            <a:spLocks noGrp="1" noChangeArrowheads="1"/>
          </p:cNvSpPr>
          <p:nvPr>
            <p:ph type="body" sz="half" idx="1"/>
          </p:nvPr>
        </p:nvSpPr>
        <p:spPr>
          <a:xfrm>
            <a:off x="533400" y="2057400"/>
            <a:ext cx="8077200" cy="4038600"/>
          </a:xfrm>
        </p:spPr>
        <p:txBody>
          <a:bodyPr>
            <a:normAutofit/>
          </a:bodyPr>
          <a:lstStyle/>
          <a:p>
            <a:r>
              <a:rPr lang="en-US" sz="2400" dirty="0"/>
              <a:t>Documentation </a:t>
            </a:r>
            <a:r>
              <a:rPr lang="en-US" sz="2400" dirty="0" smtClean="0"/>
              <a:t>guidelines</a:t>
            </a:r>
            <a:endParaRPr lang="en-US" sz="2400" dirty="0"/>
          </a:p>
          <a:p>
            <a:r>
              <a:rPr lang="en-US" sz="2400" dirty="0"/>
              <a:t>Expectations for writing style, tone and </a:t>
            </a:r>
            <a:r>
              <a:rPr lang="en-US" sz="2400" dirty="0" smtClean="0"/>
              <a:t>organization</a:t>
            </a:r>
            <a:endParaRPr lang="en-US" sz="2400" dirty="0"/>
          </a:p>
          <a:p>
            <a:pPr lvl="1"/>
            <a:r>
              <a:rPr lang="en-US" sz="2400" dirty="0"/>
              <a:t>Explicit (thesis up front with “map”</a:t>
            </a:r>
            <a:r>
              <a:rPr lang="en-US" sz="2400" dirty="0" smtClean="0"/>
              <a:t>)</a:t>
            </a:r>
          </a:p>
          <a:p>
            <a:pPr lvl="1"/>
            <a:endParaRPr lang="en-US" sz="2400" dirty="0"/>
          </a:p>
          <a:p>
            <a:pPr lvl="1"/>
            <a:r>
              <a:rPr lang="en-US" sz="2400" dirty="0" smtClean="0"/>
              <a:t>Concise</a:t>
            </a:r>
          </a:p>
          <a:p>
            <a:pPr lvl="1"/>
            <a:endParaRPr lang="en-US" sz="2400" dirty="0"/>
          </a:p>
          <a:p>
            <a:pPr lvl="1"/>
            <a:r>
              <a:rPr lang="en-US" sz="2400" dirty="0"/>
              <a:t>Values </a:t>
            </a:r>
            <a:r>
              <a:rPr lang="en-US" sz="2400" dirty="0">
                <a:hlinkClick r:id="rId3"/>
              </a:rPr>
              <a:t>standardization </a:t>
            </a:r>
            <a:r>
              <a:rPr lang="en-US" sz="2400" dirty="0"/>
              <a:t>of </a:t>
            </a:r>
            <a:r>
              <a:rPr lang="en-US" sz="2400" dirty="0" smtClean="0"/>
              <a:t>papers</a:t>
            </a:r>
            <a:endParaRPr lang="en-US" sz="2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t>APA Writing Guides</a:t>
            </a:r>
          </a:p>
        </p:txBody>
      </p:sp>
      <p:sp>
        <p:nvSpPr>
          <p:cNvPr id="199683" name="Rectangle 3"/>
          <p:cNvSpPr>
            <a:spLocks noGrp="1" noChangeArrowheads="1"/>
          </p:cNvSpPr>
          <p:nvPr>
            <p:ph type="body" sz="half" idx="1"/>
          </p:nvPr>
        </p:nvSpPr>
        <p:spPr>
          <a:xfrm>
            <a:off x="457200" y="1905000"/>
            <a:ext cx="3678237" cy="4572000"/>
          </a:xfrm>
        </p:spPr>
        <p:txBody>
          <a:bodyPr>
            <a:normAutofit lnSpcReduction="10000"/>
          </a:bodyPr>
          <a:lstStyle/>
          <a:p>
            <a:r>
              <a:rPr lang="en-US" sz="2400" b="1" dirty="0"/>
              <a:t>First Stop</a:t>
            </a:r>
            <a:r>
              <a:rPr lang="en-US" sz="2400" dirty="0" smtClean="0"/>
              <a:t>: URI library guide </a:t>
            </a:r>
            <a:r>
              <a:rPr lang="en-US" dirty="0">
                <a:hlinkClick r:id="rId3"/>
              </a:rPr>
              <a:t>http://uri.libguides.com/</a:t>
            </a:r>
            <a:r>
              <a:rPr lang="en-US" dirty="0" smtClean="0">
                <a:hlinkClick r:id="rId3"/>
              </a:rPr>
              <a:t>hdf</a:t>
            </a:r>
            <a:endParaRPr lang="en-US" sz="2400" dirty="0"/>
          </a:p>
          <a:p>
            <a:r>
              <a:rPr lang="en-US" sz="2400" b="1" dirty="0"/>
              <a:t>Second Stop</a:t>
            </a:r>
            <a:r>
              <a:rPr lang="en-US" sz="2400" dirty="0" smtClean="0"/>
              <a:t>: </a:t>
            </a:r>
            <a:r>
              <a:rPr lang="en-US" sz="2400" dirty="0" smtClean="0">
                <a:hlinkClick r:id="rId4"/>
              </a:rPr>
              <a:t>Purdue OWL online</a:t>
            </a:r>
            <a:endParaRPr lang="en-US" sz="2400" dirty="0"/>
          </a:p>
          <a:p>
            <a:r>
              <a:rPr lang="en-US" sz="2400" b="1" dirty="0"/>
              <a:t>Third Stop</a:t>
            </a:r>
            <a:r>
              <a:rPr lang="en-US" sz="2400" dirty="0"/>
              <a:t>: </a:t>
            </a:r>
            <a:r>
              <a:rPr lang="en-US" i="1" dirty="0"/>
              <a:t>APA Publication Manual,    6</a:t>
            </a:r>
            <a:r>
              <a:rPr lang="en-US" i="1" baseline="30000" dirty="0"/>
              <a:t>th</a:t>
            </a:r>
            <a:r>
              <a:rPr lang="en-US" i="1" dirty="0"/>
              <a:t> edition (2010</a:t>
            </a:r>
            <a:r>
              <a:rPr lang="en-US" i="1" dirty="0" smtClean="0"/>
              <a:t>)</a:t>
            </a:r>
          </a:p>
          <a:p>
            <a:r>
              <a:rPr lang="en-US" b="1" dirty="0" smtClean="0"/>
              <a:t>Fourth Stop: </a:t>
            </a:r>
            <a:r>
              <a:rPr lang="en-US" dirty="0" smtClean="0"/>
              <a:t>Writing Center</a:t>
            </a:r>
            <a:endParaRPr lang="en-US" dirty="0"/>
          </a:p>
        </p:txBody>
      </p:sp>
      <p:pic>
        <p:nvPicPr>
          <p:cNvPr id="199685" name="Picture 5"/>
          <p:cNvPicPr>
            <a:picLocks noGrp="1" noChangeAspect="1" noChangeArrowheads="1"/>
          </p:cNvPicPr>
          <p:nvPr>
            <p:ph sz="quarter" idx="2"/>
          </p:nvPr>
        </p:nvPicPr>
        <p:blipFill>
          <a:blip r:embed="rId5" cstate="print"/>
          <a:srcRect/>
          <a:stretch>
            <a:fillRect/>
          </a:stretch>
        </p:blipFill>
        <p:spPr>
          <a:xfrm>
            <a:off x="4267200" y="4038600"/>
            <a:ext cx="2286000" cy="2286000"/>
          </a:xfrm>
          <a:noFill/>
          <a:ln/>
        </p:spPr>
      </p:pic>
      <p:pic>
        <p:nvPicPr>
          <p:cNvPr id="199686" name="Picture 6"/>
          <p:cNvPicPr>
            <a:picLocks noGrp="1" noChangeAspect="1" noChangeArrowheads="1"/>
          </p:cNvPicPr>
          <p:nvPr>
            <p:ph sz="quarter" idx="3"/>
          </p:nvPr>
        </p:nvPicPr>
        <p:blipFill>
          <a:blip r:embed="rId6" cstate="print"/>
          <a:srcRect/>
          <a:stretch>
            <a:fillRect/>
          </a:stretch>
        </p:blipFill>
        <p:spPr>
          <a:xfrm>
            <a:off x="6532562" y="1247775"/>
            <a:ext cx="2382838" cy="3400425"/>
          </a:xfrm>
          <a:no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 Instructional Videos</a:t>
            </a:r>
            <a:endParaRPr lang="en-US" dirty="0"/>
          </a:p>
        </p:txBody>
      </p:sp>
      <p:sp>
        <p:nvSpPr>
          <p:cNvPr id="3" name="Text Placeholder 2"/>
          <p:cNvSpPr>
            <a:spLocks noGrp="1"/>
          </p:cNvSpPr>
          <p:nvPr>
            <p:ph type="body" sz="half" idx="1"/>
          </p:nvPr>
        </p:nvSpPr>
        <p:spPr>
          <a:xfrm>
            <a:off x="741363" y="1828800"/>
            <a:ext cx="3678237" cy="4953000"/>
          </a:xfrm>
        </p:spPr>
        <p:txBody>
          <a:bodyPr/>
          <a:lstStyle/>
          <a:p>
            <a:pPr marL="0" indent="0">
              <a:buNone/>
            </a:pPr>
            <a:r>
              <a:rPr lang="en-US" dirty="0" smtClean="0"/>
              <a:t>The Basics</a:t>
            </a:r>
          </a:p>
          <a:p>
            <a:r>
              <a:rPr lang="en-US" dirty="0" err="1" smtClean="0"/>
              <a:t>www.youtube.com</a:t>
            </a:r>
            <a:r>
              <a:rPr lang="en-US" dirty="0"/>
              <a:t>/</a:t>
            </a:r>
            <a:r>
              <a:rPr lang="en-US" dirty="0" err="1"/>
              <a:t>playlist?list</a:t>
            </a:r>
            <a:r>
              <a:rPr lang="en-US" dirty="0"/>
              <a:t>=PL8F43A67F38DE3D5D&amp;feature=</a:t>
            </a:r>
            <a:r>
              <a:rPr lang="en-US" dirty="0" err="1"/>
              <a:t>edit_ok</a:t>
            </a:r>
            <a:endParaRPr lang="en-US" dirty="0"/>
          </a:p>
        </p:txBody>
      </p:sp>
      <p:sp>
        <p:nvSpPr>
          <p:cNvPr id="4" name="Content Placeholder 3"/>
          <p:cNvSpPr>
            <a:spLocks noGrp="1"/>
          </p:cNvSpPr>
          <p:nvPr>
            <p:ph sz="quarter" idx="2"/>
          </p:nvPr>
        </p:nvSpPr>
        <p:spPr>
          <a:xfrm>
            <a:off x="5111750" y="1638300"/>
            <a:ext cx="3679825" cy="2400300"/>
          </a:xfrm>
        </p:spPr>
        <p:txBody>
          <a:bodyPr>
            <a:normAutofit lnSpcReduction="10000"/>
          </a:bodyPr>
          <a:lstStyle/>
          <a:p>
            <a:pPr marL="0" indent="0">
              <a:buNone/>
            </a:pPr>
            <a:r>
              <a:rPr lang="en-US" dirty="0" smtClean="0"/>
              <a:t>Reference List</a:t>
            </a:r>
          </a:p>
          <a:p>
            <a:r>
              <a:rPr lang="en-US" dirty="0" smtClean="0"/>
              <a:t>http</a:t>
            </a:r>
            <a:r>
              <a:rPr lang="en-US" dirty="0"/>
              <a:t>://</a:t>
            </a:r>
            <a:r>
              <a:rPr lang="en-US" dirty="0" err="1"/>
              <a:t>www.youtube.com</a:t>
            </a:r>
            <a:r>
              <a:rPr lang="en-US" dirty="0"/>
              <a:t>/</a:t>
            </a:r>
            <a:r>
              <a:rPr lang="en-US" dirty="0" err="1"/>
              <a:t>watch?v</a:t>
            </a:r>
            <a:r>
              <a:rPr lang="en-US" dirty="0"/>
              <a:t>=HpAOi8-WUY4&amp;list=PL8F43A67F38DE3D5D&amp;index=2</a:t>
            </a:r>
          </a:p>
        </p:txBody>
      </p:sp>
      <p:sp>
        <p:nvSpPr>
          <p:cNvPr id="5" name="Content Placeholder 4"/>
          <p:cNvSpPr>
            <a:spLocks noGrp="1"/>
          </p:cNvSpPr>
          <p:nvPr>
            <p:ph sz="quarter" idx="3"/>
          </p:nvPr>
        </p:nvSpPr>
        <p:spPr>
          <a:xfrm>
            <a:off x="5111750" y="4152900"/>
            <a:ext cx="3679825" cy="2400300"/>
          </a:xfrm>
        </p:spPr>
        <p:txBody>
          <a:bodyPr/>
          <a:lstStyle/>
          <a:p>
            <a:pPr marL="0" indent="0">
              <a:buNone/>
            </a:pPr>
            <a:r>
              <a:rPr lang="en-US" dirty="0" smtClean="0"/>
              <a:t>Word Settings</a:t>
            </a:r>
          </a:p>
          <a:p>
            <a:pPr marL="0" indent="0">
              <a:buNone/>
            </a:pPr>
            <a:r>
              <a:rPr lang="en-US" dirty="0"/>
              <a:t>http://</a:t>
            </a:r>
            <a:r>
              <a:rPr lang="en-US" dirty="0" err="1"/>
              <a:t>www.youtube.com</a:t>
            </a:r>
            <a:r>
              <a:rPr lang="en-US" dirty="0"/>
              <a:t>/</a:t>
            </a:r>
            <a:r>
              <a:rPr lang="en-US" dirty="0" err="1"/>
              <a:t>watch?v</a:t>
            </a:r>
            <a:r>
              <a:rPr lang="en-US" dirty="0"/>
              <a:t>=</a:t>
            </a:r>
            <a:r>
              <a:rPr lang="en-US" dirty="0" err="1"/>
              <a:t>KUjhwGmhDrI</a:t>
            </a:r>
            <a:endParaRPr lang="en-US" dirty="0"/>
          </a:p>
        </p:txBody>
      </p:sp>
    </p:spTree>
    <p:extLst>
      <p:ext uri="{BB962C8B-B14F-4D97-AF65-F5344CB8AC3E}">
        <p14:creationId xmlns:p14="http://schemas.microsoft.com/office/powerpoint/2010/main" val="4178838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a:t>Why cite using APA?</a:t>
            </a:r>
          </a:p>
        </p:txBody>
      </p:sp>
      <p:sp>
        <p:nvSpPr>
          <p:cNvPr id="197643" name="Rectangle 11"/>
          <p:cNvSpPr>
            <a:spLocks noGrp="1" noChangeArrowheads="1"/>
          </p:cNvSpPr>
          <p:nvPr>
            <p:ph type="body" sz="half" idx="2"/>
          </p:nvPr>
        </p:nvSpPr>
        <p:spPr>
          <a:xfrm>
            <a:off x="5006975" y="1828800"/>
            <a:ext cx="3679825" cy="4572000"/>
          </a:xfrm>
        </p:spPr>
        <p:txBody>
          <a:bodyPr>
            <a:normAutofit lnSpcReduction="10000"/>
          </a:bodyPr>
          <a:lstStyle/>
          <a:p>
            <a:r>
              <a:rPr lang="en-US" sz="2400" dirty="0"/>
              <a:t>Acknowledge </a:t>
            </a:r>
            <a:r>
              <a:rPr lang="en-US" sz="2400" dirty="0" smtClean="0"/>
              <a:t>&amp; give credit to those </a:t>
            </a:r>
            <a:r>
              <a:rPr lang="en-US" sz="2400" dirty="0"/>
              <a:t>you’ve learned from</a:t>
            </a:r>
          </a:p>
          <a:p>
            <a:endParaRPr lang="en-US" sz="2400" dirty="0"/>
          </a:p>
          <a:p>
            <a:r>
              <a:rPr lang="en-US" sz="2400" dirty="0"/>
              <a:t>Build credibility </a:t>
            </a:r>
            <a:r>
              <a:rPr lang="en-US" sz="2400" dirty="0" smtClean="0"/>
              <a:t>for </a:t>
            </a:r>
            <a:r>
              <a:rPr lang="en-US" sz="2400" dirty="0"/>
              <a:t>yourself and </a:t>
            </a:r>
            <a:r>
              <a:rPr lang="en-US" sz="2400" dirty="0" smtClean="0"/>
              <a:t>for the </a:t>
            </a:r>
            <a:r>
              <a:rPr lang="en-US" sz="2400" dirty="0"/>
              <a:t>people you work </a:t>
            </a:r>
            <a:r>
              <a:rPr lang="en-US" sz="2400" dirty="0" smtClean="0"/>
              <a:t>with</a:t>
            </a:r>
            <a:endParaRPr lang="en-US" sz="2400" dirty="0"/>
          </a:p>
          <a:p>
            <a:endParaRPr lang="en-US" sz="2400" dirty="0"/>
          </a:p>
          <a:p>
            <a:r>
              <a:rPr lang="en-US" sz="2400" dirty="0"/>
              <a:t>Guide readers to </a:t>
            </a:r>
            <a:r>
              <a:rPr lang="en-US" sz="2400" dirty="0" smtClean="0"/>
              <a:t>further information</a:t>
            </a:r>
          </a:p>
          <a:p>
            <a:endParaRPr lang="en-US" dirty="0"/>
          </a:p>
          <a:p>
            <a:pPr marL="0" indent="0">
              <a:buNone/>
            </a:pPr>
            <a:endParaRPr lang="en-US" sz="2400" dirty="0"/>
          </a:p>
          <a:p>
            <a:pPr>
              <a:buFont typeface="Wingdings" pitchFamily="2" charset="2"/>
              <a:buNone/>
            </a:pPr>
            <a:endParaRPr lang="en-US" sz="1800" dirty="0"/>
          </a:p>
        </p:txBody>
      </p:sp>
      <p:graphicFrame>
        <p:nvGraphicFramePr>
          <p:cNvPr id="7" name="Diagram 6"/>
          <p:cNvGraphicFramePr/>
          <p:nvPr>
            <p:extLst>
              <p:ext uri="{D42A27DB-BD31-4B8C-83A1-F6EECF244321}">
                <p14:modId xmlns:p14="http://schemas.microsoft.com/office/powerpoint/2010/main" val="922100412"/>
              </p:ext>
            </p:extLst>
          </p:nvPr>
        </p:nvGraphicFramePr>
        <p:xfrm>
          <a:off x="609600" y="1524000"/>
          <a:ext cx="3678238"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228600" y="6172201"/>
            <a:ext cx="228600" cy="461665"/>
          </a:xfrm>
          <a:prstGeom prst="rect">
            <a:avLst/>
          </a:prstGeom>
          <a:noFill/>
        </p:spPr>
        <p:txBody>
          <a:bodyPr wrap="square" rtlCol="0">
            <a:spAutoFit/>
          </a:bodyPr>
          <a:lstStyle/>
          <a:p>
            <a:r>
              <a:rPr lang="en-US" dirty="0" smtClean="0">
                <a:solidFill>
                  <a:srgbClr val="F0E6C3"/>
                </a:solidFill>
              </a:rPr>
              <a:t>I</a:t>
            </a:r>
            <a:endParaRPr lang="en-US" dirty="0">
              <a:solidFill>
                <a:srgbClr val="F0E6C3"/>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Else?</a:t>
            </a:r>
            <a:endParaRPr lang="en-US" dirty="0"/>
          </a:p>
        </p:txBody>
      </p:sp>
      <p:sp>
        <p:nvSpPr>
          <p:cNvPr id="3" name="Content Placeholder 2"/>
          <p:cNvSpPr>
            <a:spLocks noGrp="1"/>
          </p:cNvSpPr>
          <p:nvPr>
            <p:ph idx="1"/>
          </p:nvPr>
        </p:nvSpPr>
        <p:spPr/>
        <p:txBody>
          <a:bodyPr/>
          <a:lstStyle/>
          <a:p>
            <a:r>
              <a:rPr lang="en-US" dirty="0" smtClean="0"/>
              <a:t>Increase your grade</a:t>
            </a:r>
          </a:p>
          <a:p>
            <a:r>
              <a:rPr lang="en-US" dirty="0" smtClean="0"/>
              <a:t>Shows competence</a:t>
            </a:r>
          </a:p>
          <a:p>
            <a:r>
              <a:rPr lang="en-US" dirty="0" smtClean="0"/>
              <a:t>Understand what each other mean (we can’t all have our own method of citing)</a:t>
            </a:r>
          </a:p>
          <a:p>
            <a:endParaRPr lang="en-US" dirty="0"/>
          </a:p>
          <a:p>
            <a:pPr marL="0" indent="0">
              <a:buNone/>
            </a:pPr>
            <a:endParaRPr lang="en-US" dirty="0"/>
          </a:p>
        </p:txBody>
      </p:sp>
    </p:spTree>
    <p:extLst>
      <p:ext uri="{BB962C8B-B14F-4D97-AF65-F5344CB8AC3E}">
        <p14:creationId xmlns:p14="http://schemas.microsoft.com/office/powerpoint/2010/main" val="409966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 Page</a:t>
            </a:r>
            <a:endParaRPr lang="en-US" dirty="0"/>
          </a:p>
        </p:txBody>
      </p:sp>
      <p:sp>
        <p:nvSpPr>
          <p:cNvPr id="3" name="Content Placeholder 2"/>
          <p:cNvSpPr>
            <a:spLocks noGrp="1"/>
          </p:cNvSpPr>
          <p:nvPr>
            <p:ph idx="1"/>
          </p:nvPr>
        </p:nvSpPr>
        <p:spPr>
          <a:xfrm>
            <a:off x="762000" y="2057400"/>
            <a:ext cx="7612064" cy="4182035"/>
          </a:xfrm>
        </p:spPr>
        <p:txBody>
          <a:bodyPr>
            <a:normAutofit/>
          </a:bodyPr>
          <a:lstStyle/>
          <a:p>
            <a:r>
              <a:rPr lang="en-US" sz="2800" b="1" dirty="0" smtClean="0"/>
              <a:t>Cover page </a:t>
            </a:r>
          </a:p>
          <a:p>
            <a:pPr lvl="1"/>
            <a:r>
              <a:rPr lang="en-US" sz="2800" dirty="0" smtClean="0"/>
              <a:t>Title (centered, upper ½ of page)</a:t>
            </a:r>
          </a:p>
          <a:p>
            <a:pPr lvl="1"/>
            <a:r>
              <a:rPr lang="en-US" sz="2800" dirty="0" smtClean="0"/>
              <a:t>Author’s name (1 double space below title)</a:t>
            </a:r>
          </a:p>
          <a:p>
            <a:pPr lvl="1"/>
            <a:r>
              <a:rPr lang="en-US" sz="2800" dirty="0" smtClean="0"/>
              <a:t>Institutional affiliation or course identification  (1 double space below author’s name)</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1453</TotalTime>
  <Words>1586</Words>
  <Application>Microsoft Office PowerPoint</Application>
  <PresentationFormat>On-screen Show (4:3)</PresentationFormat>
  <Paragraphs>269</Paragraphs>
  <Slides>31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Book Antiqua</vt:lpstr>
      <vt:lpstr>MS Pゴシック</vt:lpstr>
      <vt:lpstr>Times New Roman</vt:lpstr>
      <vt:lpstr>Wingdings</vt:lpstr>
      <vt:lpstr>Wingdings 2</vt:lpstr>
      <vt:lpstr>Habitat</vt:lpstr>
      <vt:lpstr>APA Style</vt:lpstr>
      <vt:lpstr>Why is writing important in HDF?</vt:lpstr>
      <vt:lpstr>Types of documents</vt:lpstr>
      <vt:lpstr>APA Style Provides</vt:lpstr>
      <vt:lpstr>APA Writing Guides</vt:lpstr>
      <vt:lpstr>APA Instructional Videos</vt:lpstr>
      <vt:lpstr>Why cite using APA?</vt:lpstr>
      <vt:lpstr>Why Else?</vt:lpstr>
      <vt:lpstr>Cover Page</vt:lpstr>
      <vt:lpstr>Title</vt:lpstr>
      <vt:lpstr>Headings</vt:lpstr>
      <vt:lpstr>Other Key Things</vt:lpstr>
      <vt:lpstr>In-text citation:  When paraphrasing</vt:lpstr>
      <vt:lpstr>Reference List</vt:lpstr>
      <vt:lpstr>Journal Article Reference</vt:lpstr>
      <vt:lpstr>For Example:</vt:lpstr>
      <vt:lpstr>Book Reference</vt:lpstr>
      <vt:lpstr>But when it’s more complicated??</vt:lpstr>
      <vt:lpstr>Acronyms</vt:lpstr>
      <vt:lpstr>Short quotes</vt:lpstr>
      <vt:lpstr>Long Quotes</vt:lpstr>
      <vt:lpstr>In-text citation:  When using a direct quote</vt:lpstr>
      <vt:lpstr>Use of et al. for in-text citations</vt:lpstr>
      <vt:lpstr>Question about Author?</vt:lpstr>
      <vt:lpstr>“I found something that doesn’t match up.”</vt:lpstr>
      <vt:lpstr>Avoiding bias in language  (AKA, client-centered language)</vt:lpstr>
      <vt:lpstr>Verb Usage  - Language</vt:lpstr>
      <vt:lpstr>Verb Usage  - Language</vt:lpstr>
      <vt:lpstr>Numbers: Expressed as #’s </vt:lpstr>
      <vt:lpstr>Numbers: Expressed as words</vt:lpstr>
      <vt:lpstr>Punctuation</vt:lpstr>
    </vt:vector>
  </TitlesOfParts>
  <Company>Academic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Workers Write</dc:title>
  <dc:creator>Academic Services</dc:creator>
  <cp:lastModifiedBy>Suzanne Horton</cp:lastModifiedBy>
  <cp:revision>124</cp:revision>
  <cp:lastPrinted>2013-09-20T17:42:06Z</cp:lastPrinted>
  <dcterms:created xsi:type="dcterms:W3CDTF">2000-08-29T16:33:58Z</dcterms:created>
  <dcterms:modified xsi:type="dcterms:W3CDTF">2016-03-16T13:09:46Z</dcterms:modified>
</cp:coreProperties>
</file>