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256" r:id="rId6"/>
  </p:sldIdLst>
  <p:sldSz cx="49377600" cy="32918400"/>
  <p:notesSz cx="6858000" cy="9144000"/>
  <p:defaultTextStyle>
    <a:defPPr>
      <a:defRPr lang="en-US"/>
    </a:defPPr>
    <a:lvl1pPr algn="l" defTabSz="4597400" rtl="0" eaLnBrk="0" fontAlgn="base" hangingPunct="0">
      <a:spcBef>
        <a:spcPct val="0"/>
      </a:spcBef>
      <a:spcAft>
        <a:spcPct val="0"/>
      </a:spcAft>
      <a:defRPr sz="9100" kern="1200">
        <a:solidFill>
          <a:schemeClr val="tx1"/>
        </a:solidFill>
        <a:latin typeface="Arial" charset="0"/>
        <a:ea typeface="MS PGothic" pitchFamily="34" charset="-128"/>
        <a:cs typeface="+mn-cs"/>
      </a:defRPr>
    </a:lvl1pPr>
    <a:lvl2pPr marL="2298700" indent="-1841500" algn="l" defTabSz="4597400" rtl="0" eaLnBrk="0" fontAlgn="base" hangingPunct="0">
      <a:spcBef>
        <a:spcPct val="0"/>
      </a:spcBef>
      <a:spcAft>
        <a:spcPct val="0"/>
      </a:spcAft>
      <a:defRPr sz="9100" kern="1200">
        <a:solidFill>
          <a:schemeClr val="tx1"/>
        </a:solidFill>
        <a:latin typeface="Arial" charset="0"/>
        <a:ea typeface="MS PGothic" pitchFamily="34" charset="-128"/>
        <a:cs typeface="+mn-cs"/>
      </a:defRPr>
    </a:lvl2pPr>
    <a:lvl3pPr marL="4597400" indent="-3683000" algn="l" defTabSz="4597400" rtl="0" eaLnBrk="0" fontAlgn="base" hangingPunct="0">
      <a:spcBef>
        <a:spcPct val="0"/>
      </a:spcBef>
      <a:spcAft>
        <a:spcPct val="0"/>
      </a:spcAft>
      <a:defRPr sz="9100" kern="1200">
        <a:solidFill>
          <a:schemeClr val="tx1"/>
        </a:solidFill>
        <a:latin typeface="Arial" charset="0"/>
        <a:ea typeface="MS PGothic" pitchFamily="34" charset="-128"/>
        <a:cs typeface="+mn-cs"/>
      </a:defRPr>
    </a:lvl3pPr>
    <a:lvl4pPr marL="6896100" indent="-5524500" algn="l" defTabSz="4597400" rtl="0" eaLnBrk="0" fontAlgn="base" hangingPunct="0">
      <a:spcBef>
        <a:spcPct val="0"/>
      </a:spcBef>
      <a:spcAft>
        <a:spcPct val="0"/>
      </a:spcAft>
      <a:defRPr sz="9100" kern="1200">
        <a:solidFill>
          <a:schemeClr val="tx1"/>
        </a:solidFill>
        <a:latin typeface="Arial" charset="0"/>
        <a:ea typeface="MS PGothic" pitchFamily="34" charset="-128"/>
        <a:cs typeface="+mn-cs"/>
      </a:defRPr>
    </a:lvl4pPr>
    <a:lvl5pPr marL="9194800" indent="-7366000" algn="l" defTabSz="4597400" rtl="0" eaLnBrk="0" fontAlgn="base" hangingPunct="0">
      <a:spcBef>
        <a:spcPct val="0"/>
      </a:spcBef>
      <a:spcAft>
        <a:spcPct val="0"/>
      </a:spcAft>
      <a:defRPr sz="9100" kern="1200">
        <a:solidFill>
          <a:schemeClr val="tx1"/>
        </a:solidFill>
        <a:latin typeface="Arial" charset="0"/>
        <a:ea typeface="MS PGothic" pitchFamily="34" charset="-128"/>
        <a:cs typeface="+mn-cs"/>
      </a:defRPr>
    </a:lvl5pPr>
    <a:lvl6pPr marL="2286000" algn="l" defTabSz="914400" rtl="0" eaLnBrk="1" latinLnBrk="0" hangingPunct="1">
      <a:defRPr sz="9100" kern="1200">
        <a:solidFill>
          <a:schemeClr val="tx1"/>
        </a:solidFill>
        <a:latin typeface="Arial" charset="0"/>
        <a:ea typeface="MS PGothic" pitchFamily="34" charset="-128"/>
        <a:cs typeface="+mn-cs"/>
      </a:defRPr>
    </a:lvl6pPr>
    <a:lvl7pPr marL="2743200" algn="l" defTabSz="914400" rtl="0" eaLnBrk="1" latinLnBrk="0" hangingPunct="1">
      <a:defRPr sz="9100" kern="1200">
        <a:solidFill>
          <a:schemeClr val="tx1"/>
        </a:solidFill>
        <a:latin typeface="Arial" charset="0"/>
        <a:ea typeface="MS PGothic" pitchFamily="34" charset="-128"/>
        <a:cs typeface="+mn-cs"/>
      </a:defRPr>
    </a:lvl7pPr>
    <a:lvl8pPr marL="3200400" algn="l" defTabSz="914400" rtl="0" eaLnBrk="1" latinLnBrk="0" hangingPunct="1">
      <a:defRPr sz="9100" kern="1200">
        <a:solidFill>
          <a:schemeClr val="tx1"/>
        </a:solidFill>
        <a:latin typeface="Arial" charset="0"/>
        <a:ea typeface="MS PGothic" pitchFamily="34" charset="-128"/>
        <a:cs typeface="+mn-cs"/>
      </a:defRPr>
    </a:lvl8pPr>
    <a:lvl9pPr marL="3657600" algn="l" defTabSz="914400" rtl="0" eaLnBrk="1" latinLnBrk="0" hangingPunct="1">
      <a:defRPr sz="91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sling Caffrey" initials="AC" lastIdx="27" clrIdx="0"/>
  <p:cmAuthor id="1" name=" " initials="" lastIdx="4" clrIdx="1">
    <p:extLst>
      <p:ext uri="{19B8F6BF-5375-455C-9EA6-DF929625EA0E}">
        <p15:presenceInfo xmlns:p15="http://schemas.microsoft.com/office/powerpoint/2012/main" userId="603bd07322a3af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00ADAD"/>
    <a:srgbClr val="58ADAD"/>
    <a:srgbClr val="44A9C4"/>
    <a:srgbClr val="32698E"/>
    <a:srgbClr val="E9F7F4"/>
    <a:srgbClr val="E9F7EA"/>
    <a:srgbClr val="02245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91" autoAdjust="0"/>
  </p:normalViewPr>
  <p:slideViewPr>
    <p:cSldViewPr snapToGrid="0">
      <p:cViewPr>
        <p:scale>
          <a:sx n="20" d="100"/>
          <a:sy n="20" d="100"/>
        </p:scale>
        <p:origin x="340" y="-1432"/>
      </p:cViewPr>
      <p:guideLst>
        <p:guide orient="horz" pos="10368"/>
        <p:guide pos="15552"/>
      </p:guideLst>
    </p:cSldViewPr>
  </p:slideViewPr>
  <p:notesTextViewPr>
    <p:cViewPr>
      <p:scale>
        <a:sx n="100" d="100"/>
        <a:sy n="100" d="100"/>
      </p:scale>
      <p:origin x="0" y="0"/>
    </p:cViewPr>
  </p:notesText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R04.med.va.gov\V01\PRO\Users\VHAPROLOPESV\Desktop\Projects\ORD_LaPlante_201802040D\Abstracts%20and%20posters\ID%20week%20poster\Drug%20Class%20Resistance%20Rates%20by%20Source%20Grap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'[Drug Class Resistance Rates by Source Graph.xlsx]Sheet2'!$E$4</c:f>
              <c:strCache>
                <c:ptCount val="1"/>
                <c:pt idx="0">
                  <c:v>Aminoglycosides</c:v>
                </c:pt>
              </c:strCache>
            </c:strRef>
          </c:tx>
          <c:spPr>
            <a:solidFill>
              <a:schemeClr val="accent1">
                <a:lumMod val="60000"/>
                <a:lumOff val="40000"/>
              </a:schemeClr>
            </a:solidFill>
            <a:ln>
              <a:noFill/>
            </a:ln>
            <a:effectLst/>
          </c:spPr>
          <c:invertIfNegative val="0"/>
          <c:cat>
            <c:strRef>
              <c:f>'[Drug Class Resistance Rates by Source Graph.xlsx]Sheet2'!$D$5:$D$9</c:f>
              <c:strCache>
                <c:ptCount val="5"/>
                <c:pt idx="0">
                  <c:v>Lung (n=62)</c:v>
                </c:pt>
                <c:pt idx="1">
                  <c:v>Urine (n=31)</c:v>
                </c:pt>
                <c:pt idx="2">
                  <c:v>Skin and soft tissue (n=23)</c:v>
                </c:pt>
                <c:pt idx="3">
                  <c:v>Blood (n=22)</c:v>
                </c:pt>
                <c:pt idx="4">
                  <c:v>Bone/joint (n=22)</c:v>
                </c:pt>
              </c:strCache>
            </c:strRef>
          </c:cat>
          <c:val>
            <c:numRef>
              <c:f>'[Drug Class Resistance Rates by Source Graph.xlsx]Sheet2'!$E$5:$E$9</c:f>
              <c:numCache>
                <c:formatCode>0</c:formatCode>
                <c:ptCount val="5"/>
                <c:pt idx="0">
                  <c:v>42.6</c:v>
                </c:pt>
                <c:pt idx="1">
                  <c:v>54.8</c:v>
                </c:pt>
                <c:pt idx="2">
                  <c:v>52.2</c:v>
                </c:pt>
                <c:pt idx="3">
                  <c:v>54.6</c:v>
                </c:pt>
                <c:pt idx="4">
                  <c:v>33.299999999999997</c:v>
                </c:pt>
              </c:numCache>
            </c:numRef>
          </c:val>
          <c:extLst>
            <c:ext xmlns:c16="http://schemas.microsoft.com/office/drawing/2014/chart" uri="{C3380CC4-5D6E-409C-BE32-E72D297353CC}">
              <c16:uniqueId val="{00000000-2EE4-4CC8-AD78-F3A83B98FD5F}"/>
            </c:ext>
          </c:extLst>
        </c:ser>
        <c:ser>
          <c:idx val="1"/>
          <c:order val="1"/>
          <c:tx>
            <c:strRef>
              <c:f>'[Drug Class Resistance Rates by Source Graph.xlsx]Sheet2'!$F$4</c:f>
              <c:strCache>
                <c:ptCount val="1"/>
                <c:pt idx="0">
                  <c:v>Carbapenems</c:v>
                </c:pt>
              </c:strCache>
            </c:strRef>
          </c:tx>
          <c:spPr>
            <a:solidFill>
              <a:schemeClr val="tx2">
                <a:lumMod val="60000"/>
                <a:lumOff val="40000"/>
              </a:schemeClr>
            </a:solidFill>
            <a:ln>
              <a:noFill/>
            </a:ln>
            <a:effectLst/>
          </c:spPr>
          <c:invertIfNegative val="0"/>
          <c:cat>
            <c:strRef>
              <c:f>'[Drug Class Resistance Rates by Source Graph.xlsx]Sheet2'!$D$5:$D$9</c:f>
              <c:strCache>
                <c:ptCount val="5"/>
                <c:pt idx="0">
                  <c:v>Lung (n=62)</c:v>
                </c:pt>
                <c:pt idx="1">
                  <c:v>Urine (n=31)</c:v>
                </c:pt>
                <c:pt idx="2">
                  <c:v>Skin and soft tissue (n=23)</c:v>
                </c:pt>
                <c:pt idx="3">
                  <c:v>Blood (n=22)</c:v>
                </c:pt>
                <c:pt idx="4">
                  <c:v>Bone/joint (n=22)</c:v>
                </c:pt>
              </c:strCache>
            </c:strRef>
          </c:cat>
          <c:val>
            <c:numRef>
              <c:f>'[Drug Class Resistance Rates by Source Graph.xlsx]Sheet2'!$F$5:$F$9</c:f>
              <c:numCache>
                <c:formatCode>0</c:formatCode>
                <c:ptCount val="5"/>
                <c:pt idx="0">
                  <c:v>93</c:v>
                </c:pt>
                <c:pt idx="1">
                  <c:v>93.3</c:v>
                </c:pt>
                <c:pt idx="2">
                  <c:v>95.7</c:v>
                </c:pt>
                <c:pt idx="3">
                  <c:v>89</c:v>
                </c:pt>
                <c:pt idx="4">
                  <c:v>84.2</c:v>
                </c:pt>
              </c:numCache>
            </c:numRef>
          </c:val>
          <c:extLst>
            <c:ext xmlns:c16="http://schemas.microsoft.com/office/drawing/2014/chart" uri="{C3380CC4-5D6E-409C-BE32-E72D297353CC}">
              <c16:uniqueId val="{00000001-2EE4-4CC8-AD78-F3A83B98FD5F}"/>
            </c:ext>
          </c:extLst>
        </c:ser>
        <c:ser>
          <c:idx val="2"/>
          <c:order val="2"/>
          <c:tx>
            <c:strRef>
              <c:f>'[Drug Class Resistance Rates by Source Graph.xlsx]Sheet2'!$G$4</c:f>
              <c:strCache>
                <c:ptCount val="1"/>
                <c:pt idx="0">
                  <c:v>Extended-spectrum cephalosporin</c:v>
                </c:pt>
              </c:strCache>
            </c:strRef>
          </c:tx>
          <c:spPr>
            <a:solidFill>
              <a:schemeClr val="accent1">
                <a:lumMod val="75000"/>
              </a:schemeClr>
            </a:solidFill>
            <a:ln>
              <a:noFill/>
            </a:ln>
            <a:effectLst/>
          </c:spPr>
          <c:invertIfNegative val="0"/>
          <c:cat>
            <c:strRef>
              <c:f>'[Drug Class Resistance Rates by Source Graph.xlsx]Sheet2'!$D$5:$D$9</c:f>
              <c:strCache>
                <c:ptCount val="5"/>
                <c:pt idx="0">
                  <c:v>Lung (n=62)</c:v>
                </c:pt>
                <c:pt idx="1">
                  <c:v>Urine (n=31)</c:v>
                </c:pt>
                <c:pt idx="2">
                  <c:v>Skin and soft tissue (n=23)</c:v>
                </c:pt>
                <c:pt idx="3">
                  <c:v>Blood (n=22)</c:v>
                </c:pt>
                <c:pt idx="4">
                  <c:v>Bone/joint (n=22)</c:v>
                </c:pt>
              </c:strCache>
            </c:strRef>
          </c:cat>
          <c:val>
            <c:numRef>
              <c:f>'[Drug Class Resistance Rates by Source Graph.xlsx]Sheet2'!$G$5:$G$9</c:f>
              <c:numCache>
                <c:formatCode>0</c:formatCode>
                <c:ptCount val="5"/>
                <c:pt idx="0">
                  <c:v>81.7</c:v>
                </c:pt>
                <c:pt idx="1">
                  <c:v>67.7</c:v>
                </c:pt>
                <c:pt idx="2">
                  <c:v>100</c:v>
                </c:pt>
                <c:pt idx="3">
                  <c:v>77.3</c:v>
                </c:pt>
                <c:pt idx="4">
                  <c:v>100</c:v>
                </c:pt>
              </c:numCache>
            </c:numRef>
          </c:val>
          <c:extLst>
            <c:ext xmlns:c16="http://schemas.microsoft.com/office/drawing/2014/chart" uri="{C3380CC4-5D6E-409C-BE32-E72D297353CC}">
              <c16:uniqueId val="{00000002-2EE4-4CC8-AD78-F3A83B98FD5F}"/>
            </c:ext>
          </c:extLst>
        </c:ser>
        <c:ser>
          <c:idx val="3"/>
          <c:order val="3"/>
          <c:tx>
            <c:strRef>
              <c:f>'[Drug Class Resistance Rates by Source Graph.xlsx]Sheet2'!$H$4</c:f>
              <c:strCache>
                <c:ptCount val="1"/>
                <c:pt idx="0">
                  <c:v>Fluoroquinolones</c:v>
                </c:pt>
              </c:strCache>
            </c:strRef>
          </c:tx>
          <c:spPr>
            <a:solidFill>
              <a:schemeClr val="bg2">
                <a:lumMod val="75000"/>
              </a:schemeClr>
            </a:solidFill>
            <a:ln>
              <a:noFill/>
            </a:ln>
            <a:effectLst/>
          </c:spPr>
          <c:invertIfNegative val="0"/>
          <c:cat>
            <c:strRef>
              <c:f>'[Drug Class Resistance Rates by Source Graph.xlsx]Sheet2'!$D$5:$D$9</c:f>
              <c:strCache>
                <c:ptCount val="5"/>
                <c:pt idx="0">
                  <c:v>Lung (n=62)</c:v>
                </c:pt>
                <c:pt idx="1">
                  <c:v>Urine (n=31)</c:v>
                </c:pt>
                <c:pt idx="2">
                  <c:v>Skin and soft tissue (n=23)</c:v>
                </c:pt>
                <c:pt idx="3">
                  <c:v>Blood (n=22)</c:v>
                </c:pt>
                <c:pt idx="4">
                  <c:v>Bone/joint (n=22)</c:v>
                </c:pt>
              </c:strCache>
            </c:strRef>
          </c:cat>
          <c:val>
            <c:numRef>
              <c:f>'[Drug Class Resistance Rates by Source Graph.xlsx]Sheet2'!$H$5:$H$9</c:f>
              <c:numCache>
                <c:formatCode>0</c:formatCode>
                <c:ptCount val="5"/>
                <c:pt idx="0">
                  <c:v>82.8</c:v>
                </c:pt>
                <c:pt idx="1">
                  <c:v>93.6</c:v>
                </c:pt>
                <c:pt idx="2">
                  <c:v>95.7</c:v>
                </c:pt>
                <c:pt idx="3">
                  <c:v>77.3</c:v>
                </c:pt>
                <c:pt idx="4">
                  <c:v>57.1</c:v>
                </c:pt>
              </c:numCache>
            </c:numRef>
          </c:val>
          <c:extLst>
            <c:ext xmlns:c16="http://schemas.microsoft.com/office/drawing/2014/chart" uri="{C3380CC4-5D6E-409C-BE32-E72D297353CC}">
              <c16:uniqueId val="{00000003-2EE4-4CC8-AD78-F3A83B98FD5F}"/>
            </c:ext>
          </c:extLst>
        </c:ser>
        <c:ser>
          <c:idx val="4"/>
          <c:order val="4"/>
          <c:tx>
            <c:strRef>
              <c:f>'[Drug Class Resistance Rates by Source Graph.xlsx]Sheet2'!$I$4</c:f>
              <c:strCache>
                <c:ptCount val="1"/>
                <c:pt idx="0">
                  <c:v>PIP/PIPTAZO</c:v>
                </c:pt>
              </c:strCache>
            </c:strRef>
          </c:tx>
          <c:spPr>
            <a:solidFill>
              <a:schemeClr val="bg1">
                <a:lumMod val="50000"/>
              </a:schemeClr>
            </a:solidFill>
            <a:ln>
              <a:noFill/>
            </a:ln>
            <a:effectLst/>
          </c:spPr>
          <c:invertIfNegative val="0"/>
          <c:cat>
            <c:strRef>
              <c:f>'[Drug Class Resistance Rates by Source Graph.xlsx]Sheet2'!$D$5:$D$9</c:f>
              <c:strCache>
                <c:ptCount val="5"/>
                <c:pt idx="0">
                  <c:v>Lung (n=62)</c:v>
                </c:pt>
                <c:pt idx="1">
                  <c:v>Urine (n=31)</c:v>
                </c:pt>
                <c:pt idx="2">
                  <c:v>Skin and soft tissue (n=23)</c:v>
                </c:pt>
                <c:pt idx="3">
                  <c:v>Blood (n=22)</c:v>
                </c:pt>
                <c:pt idx="4">
                  <c:v>Bone/joint (n=22)</c:v>
                </c:pt>
              </c:strCache>
            </c:strRef>
          </c:cat>
          <c:val>
            <c:numRef>
              <c:f>'[Drug Class Resistance Rates by Source Graph.xlsx]Sheet2'!$I$5:$I$9</c:f>
              <c:numCache>
                <c:formatCode>0</c:formatCode>
                <c:ptCount val="5"/>
                <c:pt idx="0">
                  <c:v>61.1</c:v>
                </c:pt>
                <c:pt idx="1">
                  <c:v>55.2</c:v>
                </c:pt>
                <c:pt idx="2">
                  <c:v>90.5</c:v>
                </c:pt>
                <c:pt idx="3">
                  <c:v>66.7</c:v>
                </c:pt>
                <c:pt idx="4">
                  <c:v>80.900000000000006</c:v>
                </c:pt>
              </c:numCache>
            </c:numRef>
          </c:val>
          <c:extLst>
            <c:ext xmlns:c16="http://schemas.microsoft.com/office/drawing/2014/chart" uri="{C3380CC4-5D6E-409C-BE32-E72D297353CC}">
              <c16:uniqueId val="{00000004-2EE4-4CC8-AD78-F3A83B98FD5F}"/>
            </c:ext>
          </c:extLst>
        </c:ser>
        <c:ser>
          <c:idx val="5"/>
          <c:order val="5"/>
          <c:tx>
            <c:strRef>
              <c:f>'[Drug Class Resistance Rates by Source Graph.xlsx]Sheet2'!$J$4</c:f>
              <c:strCache>
                <c:ptCount val="1"/>
                <c:pt idx="0">
                  <c:v>Multi-drug resistant</c:v>
                </c:pt>
              </c:strCache>
            </c:strRef>
          </c:tx>
          <c:spPr>
            <a:solidFill>
              <a:schemeClr val="accent1">
                <a:lumMod val="50000"/>
              </a:schemeClr>
            </a:solidFill>
            <a:ln>
              <a:noFill/>
            </a:ln>
            <a:effectLst/>
          </c:spPr>
          <c:invertIfNegative val="0"/>
          <c:cat>
            <c:strRef>
              <c:f>'[Drug Class Resistance Rates by Source Graph.xlsx]Sheet2'!$D$5:$D$9</c:f>
              <c:strCache>
                <c:ptCount val="5"/>
                <c:pt idx="0">
                  <c:v>Lung (n=62)</c:v>
                </c:pt>
                <c:pt idx="1">
                  <c:v>Urine (n=31)</c:v>
                </c:pt>
                <c:pt idx="2">
                  <c:v>Skin and soft tissue (n=23)</c:v>
                </c:pt>
                <c:pt idx="3">
                  <c:v>Blood (n=22)</c:v>
                </c:pt>
                <c:pt idx="4">
                  <c:v>Bone/joint (n=22)</c:v>
                </c:pt>
              </c:strCache>
            </c:strRef>
          </c:cat>
          <c:val>
            <c:numRef>
              <c:f>'[Drug Class Resistance Rates by Source Graph.xlsx]Sheet2'!$J$5:$J$9</c:f>
              <c:numCache>
                <c:formatCode>0</c:formatCode>
                <c:ptCount val="5"/>
                <c:pt idx="0">
                  <c:v>79</c:v>
                </c:pt>
                <c:pt idx="1">
                  <c:v>83</c:v>
                </c:pt>
                <c:pt idx="2">
                  <c:v>96</c:v>
                </c:pt>
                <c:pt idx="3">
                  <c:v>85</c:v>
                </c:pt>
                <c:pt idx="4">
                  <c:v>85</c:v>
                </c:pt>
              </c:numCache>
            </c:numRef>
          </c:val>
          <c:extLst>
            <c:ext xmlns:c16="http://schemas.microsoft.com/office/drawing/2014/chart" uri="{C3380CC4-5D6E-409C-BE32-E72D297353CC}">
              <c16:uniqueId val="{00000005-2EE4-4CC8-AD78-F3A83B98FD5F}"/>
            </c:ext>
          </c:extLst>
        </c:ser>
        <c:dLbls>
          <c:showLegendKey val="0"/>
          <c:showVal val="0"/>
          <c:showCatName val="0"/>
          <c:showSerName val="0"/>
          <c:showPercent val="0"/>
          <c:showBubbleSize val="0"/>
        </c:dLbls>
        <c:gapWidth val="219"/>
        <c:overlap val="-27"/>
        <c:axId val="476958320"/>
        <c:axId val="476967504"/>
      </c:barChart>
      <c:catAx>
        <c:axId val="47695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solidFill>
                <a:latin typeface="+mn-lt"/>
                <a:ea typeface="+mn-ea"/>
                <a:cs typeface="+mn-cs"/>
              </a:defRPr>
            </a:pPr>
            <a:endParaRPr lang="en-US"/>
          </a:p>
        </c:txPr>
        <c:crossAx val="476967504"/>
        <c:crosses val="autoZero"/>
        <c:auto val="1"/>
        <c:lblAlgn val="ctr"/>
        <c:lblOffset val="100"/>
        <c:noMultiLvlLbl val="0"/>
      </c:catAx>
      <c:valAx>
        <c:axId val="47696750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200" b="0" i="0" u="none" strike="noStrike" kern="1200" baseline="0">
                    <a:solidFill>
                      <a:schemeClr val="tx1"/>
                    </a:solidFill>
                    <a:latin typeface="+mn-lt"/>
                    <a:ea typeface="+mn-ea"/>
                    <a:cs typeface="+mn-cs"/>
                  </a:defRPr>
                </a:pPr>
                <a:r>
                  <a:rPr lang="en-US" sz="3200" dirty="0">
                    <a:solidFill>
                      <a:schemeClr val="tx1"/>
                    </a:solidFill>
                  </a:rPr>
                  <a:t>% Resistance *</a:t>
                </a:r>
              </a:p>
            </c:rich>
          </c:tx>
          <c:overlay val="0"/>
          <c:spPr>
            <a:noFill/>
            <a:ln>
              <a:noFill/>
            </a:ln>
            <a:effectLst/>
          </c:spPr>
          <c:txPr>
            <a:bodyPr rot="-5400000" spcFirstLastPara="1" vertOverflow="ellipsis" vert="horz" wrap="square" anchor="ctr" anchorCtr="1"/>
            <a:lstStyle/>
            <a:p>
              <a:pPr>
                <a:defRPr sz="32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76958320"/>
        <c:crosses val="autoZero"/>
        <c:crossBetween val="between"/>
      </c:valAx>
      <c:spPr>
        <a:noFill/>
        <a:ln>
          <a:noFill/>
        </a:ln>
        <a:effectLst/>
      </c:spPr>
    </c:plotArea>
    <c:legend>
      <c:legendPos val="b"/>
      <c:layout>
        <c:manualLayout>
          <c:xMode val="edge"/>
          <c:yMode val="edge"/>
          <c:x val="1.9579495993925996E-2"/>
          <c:y val="0.82808573016171361"/>
          <c:w val="0.96084100801214822"/>
          <c:h val="0.14235848575888857"/>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fld id="{88B43BB2-C3F4-4DF2-B0B5-21F6BD93B1F3}" type="datetimeFigureOut">
              <a:rPr lang="en-US" altLang="en-US"/>
              <a:pPr>
                <a:defRPr/>
              </a:pPr>
              <a:t>10/22/2019</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charset="0"/>
              </a:defRPr>
            </a:lvl1pPr>
          </a:lstStyle>
          <a:p>
            <a:pPr>
              <a:defRPr/>
            </a:pPr>
            <a:fld id="{F3708DFA-4B2B-4D3E-9C6B-77D9DF3838D1}" type="slidenum">
              <a:rPr lang="en-US" altLang="en-US"/>
              <a:pPr>
                <a:defRPr/>
              </a:pPr>
              <a:t>‹#›</a:t>
            </a:fld>
            <a:endParaRPr lang="en-US" altLang="en-US"/>
          </a:p>
        </p:txBody>
      </p:sp>
    </p:spTree>
    <p:extLst>
      <p:ext uri="{BB962C8B-B14F-4D97-AF65-F5344CB8AC3E}">
        <p14:creationId xmlns:p14="http://schemas.microsoft.com/office/powerpoint/2010/main" val="341887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fld id="{4634762B-8B0D-4B3F-B525-F3E75344C4F8}" type="datetimeFigureOut">
              <a:rPr lang="en-US" altLang="en-US"/>
              <a:pPr>
                <a:defRPr/>
              </a:pPr>
              <a:t>10/22/2019</a:t>
            </a:fld>
            <a:endParaRPr lang="en-US" alt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charset="0"/>
              </a:defRPr>
            </a:lvl1pPr>
          </a:lstStyle>
          <a:p>
            <a:pPr>
              <a:defRPr/>
            </a:pPr>
            <a:fld id="{07DF3F7A-1268-45C7-A05C-2890F81B84AB}" type="slidenum">
              <a:rPr lang="en-US" altLang="en-US"/>
              <a:pPr>
                <a:defRPr/>
              </a:pPr>
              <a:t>‹#›</a:t>
            </a:fld>
            <a:endParaRPr lang="en-US" altLang="en-US"/>
          </a:p>
        </p:txBody>
      </p:sp>
    </p:spTree>
    <p:extLst>
      <p:ext uri="{BB962C8B-B14F-4D97-AF65-F5344CB8AC3E}">
        <p14:creationId xmlns:p14="http://schemas.microsoft.com/office/powerpoint/2010/main" val="2895721788"/>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974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974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974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974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C8CF44F8-261B-4E86-BF8F-8BCF33288ABA}" type="slidenum">
              <a:rPr lang="en-US" altLang="en-US">
                <a:latin typeface="Arial" charset="0"/>
              </a:rPr>
              <a:pPr>
                <a:spcBef>
                  <a:spcPct val="0"/>
                </a:spcBef>
              </a:pPr>
              <a:t>1</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0226043"/>
            <a:ext cx="41970960" cy="7056120"/>
          </a:xfrm>
        </p:spPr>
        <p:txBody>
          <a:bodyPr/>
          <a:lstStyle/>
          <a:p>
            <a:r>
              <a:rPr lang="en-US"/>
              <a:t>Click to edit Master title style</a:t>
            </a:r>
          </a:p>
        </p:txBody>
      </p:sp>
      <p:sp>
        <p:nvSpPr>
          <p:cNvPr id="3" name="Subtitle 2"/>
          <p:cNvSpPr>
            <a:spLocks noGrp="1"/>
          </p:cNvSpPr>
          <p:nvPr>
            <p:ph type="subTitle" idx="1"/>
          </p:nvPr>
        </p:nvSpPr>
        <p:spPr>
          <a:xfrm>
            <a:off x="7406640" y="18653760"/>
            <a:ext cx="34564320" cy="8412480"/>
          </a:xfrm>
        </p:spPr>
        <p:txBody>
          <a:bodyPr/>
          <a:lstStyle>
            <a:lvl1pPr marL="0" indent="0" algn="ctr">
              <a:buNone/>
              <a:defRPr>
                <a:solidFill>
                  <a:schemeClr val="tx1">
                    <a:tint val="75000"/>
                  </a:schemeClr>
                </a:solidFill>
              </a:defRPr>
            </a:lvl1pPr>
            <a:lvl2pPr marL="2299030" indent="0" algn="ctr">
              <a:buNone/>
              <a:defRPr>
                <a:solidFill>
                  <a:schemeClr val="tx1">
                    <a:tint val="75000"/>
                  </a:schemeClr>
                </a:solidFill>
              </a:defRPr>
            </a:lvl2pPr>
            <a:lvl3pPr marL="4598060" indent="0" algn="ctr">
              <a:buNone/>
              <a:defRPr>
                <a:solidFill>
                  <a:schemeClr val="tx1">
                    <a:tint val="75000"/>
                  </a:schemeClr>
                </a:solidFill>
              </a:defRPr>
            </a:lvl3pPr>
            <a:lvl4pPr marL="6897091" indent="0" algn="ctr">
              <a:buNone/>
              <a:defRPr>
                <a:solidFill>
                  <a:schemeClr val="tx1">
                    <a:tint val="75000"/>
                  </a:schemeClr>
                </a:solidFill>
              </a:defRPr>
            </a:lvl4pPr>
            <a:lvl5pPr marL="9196121" indent="0" algn="ctr">
              <a:buNone/>
              <a:defRPr>
                <a:solidFill>
                  <a:schemeClr val="tx1">
                    <a:tint val="75000"/>
                  </a:schemeClr>
                </a:solidFill>
              </a:defRPr>
            </a:lvl5pPr>
            <a:lvl6pPr marL="11495151" indent="0" algn="ctr">
              <a:buNone/>
              <a:defRPr>
                <a:solidFill>
                  <a:schemeClr val="tx1">
                    <a:tint val="75000"/>
                  </a:schemeClr>
                </a:solidFill>
              </a:defRPr>
            </a:lvl6pPr>
            <a:lvl7pPr marL="13794181" indent="0" algn="ctr">
              <a:buNone/>
              <a:defRPr>
                <a:solidFill>
                  <a:schemeClr val="tx1">
                    <a:tint val="75000"/>
                  </a:schemeClr>
                </a:solidFill>
              </a:defRPr>
            </a:lvl7pPr>
            <a:lvl8pPr marL="16093211" indent="0" algn="ctr">
              <a:buNone/>
              <a:defRPr>
                <a:solidFill>
                  <a:schemeClr val="tx1">
                    <a:tint val="75000"/>
                  </a:schemeClr>
                </a:solidFill>
              </a:defRPr>
            </a:lvl8pPr>
            <a:lvl9pPr marL="1839224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3D7B9F-B248-4754-BE88-41898CA7957E}" type="datetimeFigureOut">
              <a:rPr lang="en-US" altLang="en-US"/>
              <a:pPr>
                <a:defRPr/>
              </a:pPr>
              <a:t>10/22/2019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494955-70A0-4BA7-95E8-2CC3FE07EB5A}" type="slidenum">
              <a:rPr lang="en-US" altLang="en-US"/>
              <a:pPr>
                <a:defRPr/>
              </a:pPr>
              <a:t>‹#›</a:t>
            </a:fld>
            <a:endParaRPr lang="en-US" altLang="en-US"/>
          </a:p>
        </p:txBody>
      </p:sp>
    </p:spTree>
    <p:extLst>
      <p:ext uri="{BB962C8B-B14F-4D97-AF65-F5344CB8AC3E}">
        <p14:creationId xmlns:p14="http://schemas.microsoft.com/office/powerpoint/2010/main" val="362447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CCF27BA-137F-4E89-BC22-40BC1559BA8E}" type="datetimeFigureOut">
              <a:rPr lang="en-US" altLang="en-US"/>
              <a:pPr>
                <a:defRPr/>
              </a:pPr>
              <a:t>10/22/2019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445EA7-6729-4B37-9F2C-027ED42DF3B0}" type="slidenum">
              <a:rPr lang="en-US" altLang="en-US"/>
              <a:pPr>
                <a:defRPr/>
              </a:pPr>
              <a:t>‹#›</a:t>
            </a:fld>
            <a:endParaRPr lang="en-US" altLang="en-US"/>
          </a:p>
        </p:txBody>
      </p:sp>
    </p:spTree>
    <p:extLst>
      <p:ext uri="{BB962C8B-B14F-4D97-AF65-F5344CB8AC3E}">
        <p14:creationId xmlns:p14="http://schemas.microsoft.com/office/powerpoint/2010/main" val="328163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798760" y="1318267"/>
            <a:ext cx="1110996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8880" y="1318267"/>
            <a:ext cx="3250692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D813A3F-FD1E-4B79-903B-746C82AD901B}" type="datetimeFigureOut">
              <a:rPr lang="en-US" altLang="en-US"/>
              <a:pPr>
                <a:defRPr/>
              </a:pPr>
              <a:t>10/22/2019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EA753-AA6D-4954-8A0A-CA440A895BC2}" type="slidenum">
              <a:rPr lang="en-US" altLang="en-US"/>
              <a:pPr>
                <a:defRPr/>
              </a:pPr>
              <a:t>‹#›</a:t>
            </a:fld>
            <a:endParaRPr lang="en-US" altLang="en-US"/>
          </a:p>
        </p:txBody>
      </p:sp>
    </p:spTree>
    <p:extLst>
      <p:ext uri="{BB962C8B-B14F-4D97-AF65-F5344CB8AC3E}">
        <p14:creationId xmlns:p14="http://schemas.microsoft.com/office/powerpoint/2010/main" val="207398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814D2F-07F7-4CB7-A998-2471A138709C}" type="datetimeFigureOut">
              <a:rPr lang="en-US" altLang="en-US"/>
              <a:pPr>
                <a:defRPr/>
              </a:pPr>
              <a:t>10/22/2019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F9FFBC-F542-4BEC-8DEA-FA7AE5C5C1CE}" type="slidenum">
              <a:rPr lang="en-US" altLang="en-US"/>
              <a:pPr>
                <a:defRPr/>
              </a:pPr>
              <a:t>‹#›</a:t>
            </a:fld>
            <a:endParaRPr lang="en-US" altLang="en-US"/>
          </a:p>
        </p:txBody>
      </p:sp>
    </p:spTree>
    <p:extLst>
      <p:ext uri="{BB962C8B-B14F-4D97-AF65-F5344CB8AC3E}">
        <p14:creationId xmlns:p14="http://schemas.microsoft.com/office/powerpoint/2010/main" val="19523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2"/>
            <a:ext cx="41970960" cy="6537960"/>
          </a:xfrm>
        </p:spPr>
        <p:txBody>
          <a:bodyPr anchor="t"/>
          <a:lstStyle>
            <a:lvl1pPr algn="l">
              <a:defRPr sz="20100" b="1" cap="all"/>
            </a:lvl1pPr>
          </a:lstStyle>
          <a:p>
            <a:r>
              <a:rPr lang="en-US"/>
              <a:t>Click to edit Master title style</a:t>
            </a:r>
          </a:p>
        </p:txBody>
      </p:sp>
      <p:sp>
        <p:nvSpPr>
          <p:cNvPr id="3" name="Text Placeholder 2"/>
          <p:cNvSpPr>
            <a:spLocks noGrp="1"/>
          </p:cNvSpPr>
          <p:nvPr>
            <p:ph type="body" idx="1"/>
          </p:nvPr>
        </p:nvSpPr>
        <p:spPr>
          <a:xfrm>
            <a:off x="3900490" y="13952229"/>
            <a:ext cx="41970960" cy="7200897"/>
          </a:xfrm>
        </p:spPr>
        <p:txBody>
          <a:bodyPr anchor="b"/>
          <a:lstStyle>
            <a:lvl1pPr marL="0" indent="0">
              <a:buNone/>
              <a:defRPr sz="10100">
                <a:solidFill>
                  <a:schemeClr val="tx1">
                    <a:tint val="75000"/>
                  </a:schemeClr>
                </a:solidFill>
              </a:defRPr>
            </a:lvl1pPr>
            <a:lvl2pPr marL="2299030" indent="0">
              <a:buNone/>
              <a:defRPr sz="9100">
                <a:solidFill>
                  <a:schemeClr val="tx1">
                    <a:tint val="75000"/>
                  </a:schemeClr>
                </a:solidFill>
              </a:defRPr>
            </a:lvl2pPr>
            <a:lvl3pPr marL="4598060" indent="0">
              <a:buNone/>
              <a:defRPr sz="8000">
                <a:solidFill>
                  <a:schemeClr val="tx1">
                    <a:tint val="75000"/>
                  </a:schemeClr>
                </a:solidFill>
              </a:defRPr>
            </a:lvl3pPr>
            <a:lvl4pPr marL="6897091" indent="0">
              <a:buNone/>
              <a:defRPr sz="7000">
                <a:solidFill>
                  <a:schemeClr val="tx1">
                    <a:tint val="75000"/>
                  </a:schemeClr>
                </a:solidFill>
              </a:defRPr>
            </a:lvl4pPr>
            <a:lvl5pPr marL="9196121" indent="0">
              <a:buNone/>
              <a:defRPr sz="7000">
                <a:solidFill>
                  <a:schemeClr val="tx1">
                    <a:tint val="75000"/>
                  </a:schemeClr>
                </a:solidFill>
              </a:defRPr>
            </a:lvl5pPr>
            <a:lvl6pPr marL="11495151" indent="0">
              <a:buNone/>
              <a:defRPr sz="7000">
                <a:solidFill>
                  <a:schemeClr val="tx1">
                    <a:tint val="75000"/>
                  </a:schemeClr>
                </a:solidFill>
              </a:defRPr>
            </a:lvl6pPr>
            <a:lvl7pPr marL="13794181" indent="0">
              <a:buNone/>
              <a:defRPr sz="7000">
                <a:solidFill>
                  <a:schemeClr val="tx1">
                    <a:tint val="75000"/>
                  </a:schemeClr>
                </a:solidFill>
              </a:defRPr>
            </a:lvl7pPr>
            <a:lvl8pPr marL="16093211" indent="0">
              <a:buNone/>
              <a:defRPr sz="7000">
                <a:solidFill>
                  <a:schemeClr val="tx1">
                    <a:tint val="75000"/>
                  </a:schemeClr>
                </a:solidFill>
              </a:defRPr>
            </a:lvl8pPr>
            <a:lvl9pPr marL="18392242" indent="0">
              <a:buNone/>
              <a:defRPr sz="7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32E17DB-DE5B-4991-8145-B6DC7AC65A26}" type="datetimeFigureOut">
              <a:rPr lang="en-US" altLang="en-US"/>
              <a:pPr>
                <a:defRPr/>
              </a:pPr>
              <a:t>10/22/2019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DB1F6C-C78E-4CAB-8441-6660FF32BB5C}" type="slidenum">
              <a:rPr lang="en-US" altLang="en-US"/>
              <a:pPr>
                <a:defRPr/>
              </a:pPr>
              <a:t>‹#›</a:t>
            </a:fld>
            <a:endParaRPr lang="en-US" altLang="en-US"/>
          </a:p>
        </p:txBody>
      </p:sp>
    </p:spTree>
    <p:extLst>
      <p:ext uri="{BB962C8B-B14F-4D97-AF65-F5344CB8AC3E}">
        <p14:creationId xmlns:p14="http://schemas.microsoft.com/office/powerpoint/2010/main" val="417763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8880" y="7680965"/>
            <a:ext cx="21808440" cy="21724622"/>
          </a:xfrm>
        </p:spPr>
        <p:txBody>
          <a:bodyPr/>
          <a:lstStyle>
            <a:lvl1pPr>
              <a:defRPr sz="14100"/>
            </a:lvl1pPr>
            <a:lvl2pPr>
              <a:defRPr sz="121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100280" y="7680965"/>
            <a:ext cx="21808440" cy="21724622"/>
          </a:xfrm>
        </p:spPr>
        <p:txBody>
          <a:bodyPr/>
          <a:lstStyle>
            <a:lvl1pPr>
              <a:defRPr sz="14100"/>
            </a:lvl1pPr>
            <a:lvl2pPr>
              <a:defRPr sz="121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3A94836-C585-4EDB-9B11-80E8C899AAF3}" type="datetimeFigureOut">
              <a:rPr lang="en-US" altLang="en-US"/>
              <a:pPr>
                <a:defRPr/>
              </a:pPr>
              <a:t>10/22/2019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6EAFFE-BE34-48B7-90B3-1633FFFACA25}" type="slidenum">
              <a:rPr lang="en-US" altLang="en-US"/>
              <a:pPr>
                <a:defRPr/>
              </a:pPr>
              <a:t>‹#›</a:t>
            </a:fld>
            <a:endParaRPr lang="en-US" altLang="en-US"/>
          </a:p>
        </p:txBody>
      </p:sp>
    </p:spTree>
    <p:extLst>
      <p:ext uri="{BB962C8B-B14F-4D97-AF65-F5344CB8AC3E}">
        <p14:creationId xmlns:p14="http://schemas.microsoft.com/office/powerpoint/2010/main" val="88320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880" y="7368544"/>
            <a:ext cx="21817015" cy="3070857"/>
          </a:xfrm>
        </p:spPr>
        <p:txBody>
          <a:bodyPr anchor="b"/>
          <a:lstStyle>
            <a:lvl1pPr marL="0" indent="0">
              <a:buNone/>
              <a:defRPr sz="12100" b="1"/>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a:t>Click to edit Master text styles</a:t>
            </a:r>
          </a:p>
        </p:txBody>
      </p:sp>
      <p:sp>
        <p:nvSpPr>
          <p:cNvPr id="4" name="Content Placeholder 3"/>
          <p:cNvSpPr>
            <a:spLocks noGrp="1"/>
          </p:cNvSpPr>
          <p:nvPr>
            <p:ph sz="half" idx="2"/>
          </p:nvPr>
        </p:nvSpPr>
        <p:spPr>
          <a:xfrm>
            <a:off x="2468880" y="10439401"/>
            <a:ext cx="21817015" cy="18966183"/>
          </a:xfrm>
        </p:spPr>
        <p:txBody>
          <a:bodyPr/>
          <a:lstStyle>
            <a:lvl1pPr>
              <a:defRPr sz="121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137" y="7368544"/>
            <a:ext cx="21825585" cy="3070857"/>
          </a:xfrm>
        </p:spPr>
        <p:txBody>
          <a:bodyPr anchor="b"/>
          <a:lstStyle>
            <a:lvl1pPr marL="0" indent="0">
              <a:buNone/>
              <a:defRPr sz="12100" b="1"/>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a:t>Click to edit Master text styles</a:t>
            </a:r>
          </a:p>
        </p:txBody>
      </p:sp>
      <p:sp>
        <p:nvSpPr>
          <p:cNvPr id="6" name="Content Placeholder 5"/>
          <p:cNvSpPr>
            <a:spLocks noGrp="1"/>
          </p:cNvSpPr>
          <p:nvPr>
            <p:ph sz="quarter" idx="4"/>
          </p:nvPr>
        </p:nvSpPr>
        <p:spPr>
          <a:xfrm>
            <a:off x="25083137" y="10439401"/>
            <a:ext cx="21825585" cy="18966183"/>
          </a:xfrm>
        </p:spPr>
        <p:txBody>
          <a:bodyPr/>
          <a:lstStyle>
            <a:lvl1pPr>
              <a:defRPr sz="121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A45E9C8-278A-4EA9-B6AD-CEA7CA6C3439}" type="datetimeFigureOut">
              <a:rPr lang="en-US" altLang="en-US"/>
              <a:pPr>
                <a:defRPr/>
              </a:pPr>
              <a:t>10/22/2019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CE02AE-8F43-404B-B729-9715D3C129C3}" type="slidenum">
              <a:rPr lang="en-US" altLang="en-US"/>
              <a:pPr>
                <a:defRPr/>
              </a:pPr>
              <a:t>‹#›</a:t>
            </a:fld>
            <a:endParaRPr lang="en-US" altLang="en-US"/>
          </a:p>
        </p:txBody>
      </p:sp>
    </p:spTree>
    <p:extLst>
      <p:ext uri="{BB962C8B-B14F-4D97-AF65-F5344CB8AC3E}">
        <p14:creationId xmlns:p14="http://schemas.microsoft.com/office/powerpoint/2010/main" val="330464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B263C0C-3E4C-499F-A294-8383406EF148}" type="datetimeFigureOut">
              <a:rPr lang="en-US" altLang="en-US"/>
              <a:pPr>
                <a:defRPr/>
              </a:pPr>
              <a:t>10/22/2019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23BC2CE-89A5-4838-A30A-8C46A8E9CA12}" type="slidenum">
              <a:rPr lang="en-US" altLang="en-US"/>
              <a:pPr>
                <a:defRPr/>
              </a:pPr>
              <a:t>‹#›</a:t>
            </a:fld>
            <a:endParaRPr lang="en-US" altLang="en-US"/>
          </a:p>
        </p:txBody>
      </p:sp>
    </p:spTree>
    <p:extLst>
      <p:ext uri="{BB962C8B-B14F-4D97-AF65-F5344CB8AC3E}">
        <p14:creationId xmlns:p14="http://schemas.microsoft.com/office/powerpoint/2010/main" val="23217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5A0C62-9F60-4759-B245-E1FE94D9EA2D}" type="datetimeFigureOut">
              <a:rPr lang="en-US" altLang="en-US"/>
              <a:pPr>
                <a:defRPr/>
              </a:pPr>
              <a:t>10/22/2019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849EBC-2A90-41F0-8F4C-EC03E60391BB}" type="slidenum">
              <a:rPr lang="en-US" altLang="en-US"/>
              <a:pPr>
                <a:defRPr/>
              </a:pPr>
              <a:t>‹#›</a:t>
            </a:fld>
            <a:endParaRPr lang="en-US" altLang="en-US"/>
          </a:p>
        </p:txBody>
      </p:sp>
    </p:spTree>
    <p:extLst>
      <p:ext uri="{BB962C8B-B14F-4D97-AF65-F5344CB8AC3E}">
        <p14:creationId xmlns:p14="http://schemas.microsoft.com/office/powerpoint/2010/main" val="96579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0" cy="5577840"/>
          </a:xfrm>
        </p:spPr>
        <p:txBody>
          <a:bodyPr anchor="b"/>
          <a:lstStyle>
            <a:lvl1pPr algn="l">
              <a:defRPr sz="10100" b="1"/>
            </a:lvl1pPr>
          </a:lstStyle>
          <a:p>
            <a:r>
              <a:rPr lang="en-US"/>
              <a:t>Click to edit Master title style</a:t>
            </a:r>
          </a:p>
        </p:txBody>
      </p:sp>
      <p:sp>
        <p:nvSpPr>
          <p:cNvPr id="3" name="Content Placeholder 2"/>
          <p:cNvSpPr>
            <a:spLocks noGrp="1"/>
          </p:cNvSpPr>
          <p:nvPr>
            <p:ph idx="1"/>
          </p:nvPr>
        </p:nvSpPr>
        <p:spPr>
          <a:xfrm>
            <a:off x="19305270" y="1310646"/>
            <a:ext cx="27603450" cy="28094943"/>
          </a:xfrm>
        </p:spPr>
        <p:txBody>
          <a:bodyPr/>
          <a:lstStyle>
            <a:lvl1pPr>
              <a:defRPr sz="16100"/>
            </a:lvl1pPr>
            <a:lvl2pPr>
              <a:defRPr sz="14100"/>
            </a:lvl2pPr>
            <a:lvl3pPr>
              <a:defRPr sz="121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883" y="6888486"/>
            <a:ext cx="16244890" cy="22517103"/>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33B064-3B4D-4EC7-ACBA-49359FD98CE5}" type="datetimeFigureOut">
              <a:rPr lang="en-US" altLang="en-US"/>
              <a:pPr>
                <a:defRPr/>
              </a:pPr>
              <a:t>10/22/2019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4BBE9C-6AF7-4E29-9F95-2A9D2778F22E}" type="slidenum">
              <a:rPr lang="en-US" altLang="en-US"/>
              <a:pPr>
                <a:defRPr/>
              </a:pPr>
              <a:t>‹#›</a:t>
            </a:fld>
            <a:endParaRPr lang="en-US" altLang="en-US"/>
          </a:p>
        </p:txBody>
      </p:sp>
    </p:spTree>
    <p:extLst>
      <p:ext uri="{BB962C8B-B14F-4D97-AF65-F5344CB8AC3E}">
        <p14:creationId xmlns:p14="http://schemas.microsoft.com/office/powerpoint/2010/main" val="17847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4"/>
            <a:ext cx="29626560" cy="2720343"/>
          </a:xfrm>
        </p:spPr>
        <p:txBody>
          <a:bodyPr anchor="b"/>
          <a:lstStyle>
            <a:lvl1pPr algn="l">
              <a:defRPr sz="10100" b="1"/>
            </a:lvl1pPr>
          </a:lstStyle>
          <a:p>
            <a:r>
              <a:rPr lang="en-US"/>
              <a:t>Click to edit Master title style</a:t>
            </a:r>
          </a:p>
        </p:txBody>
      </p:sp>
      <p:sp>
        <p:nvSpPr>
          <p:cNvPr id="3" name="Picture Placeholder 2"/>
          <p:cNvSpPr>
            <a:spLocks noGrp="1"/>
          </p:cNvSpPr>
          <p:nvPr>
            <p:ph type="pic" idx="1"/>
          </p:nvPr>
        </p:nvSpPr>
        <p:spPr>
          <a:xfrm>
            <a:off x="9678355" y="2941320"/>
            <a:ext cx="29626560" cy="19751040"/>
          </a:xfrm>
        </p:spPr>
        <p:txBody>
          <a:bodyPr rtlCol="0">
            <a:normAutofit/>
          </a:bodyPr>
          <a:lstStyle>
            <a:lvl1pPr marL="0" indent="0">
              <a:buNone/>
              <a:defRPr sz="16100"/>
            </a:lvl1pPr>
            <a:lvl2pPr marL="2299030" indent="0">
              <a:buNone/>
              <a:defRPr sz="14100"/>
            </a:lvl2pPr>
            <a:lvl3pPr marL="4598060" indent="0">
              <a:buNone/>
              <a:defRPr sz="12100"/>
            </a:lvl3pPr>
            <a:lvl4pPr marL="6897091" indent="0">
              <a:buNone/>
              <a:defRPr sz="10100"/>
            </a:lvl4pPr>
            <a:lvl5pPr marL="9196121" indent="0">
              <a:buNone/>
              <a:defRPr sz="10100"/>
            </a:lvl5pPr>
            <a:lvl6pPr marL="11495151" indent="0">
              <a:buNone/>
              <a:defRPr sz="10100"/>
            </a:lvl6pPr>
            <a:lvl7pPr marL="13794181" indent="0">
              <a:buNone/>
              <a:defRPr sz="10100"/>
            </a:lvl7pPr>
            <a:lvl8pPr marL="16093211" indent="0">
              <a:buNone/>
              <a:defRPr sz="10100"/>
            </a:lvl8pPr>
            <a:lvl9pPr marL="18392242" indent="0">
              <a:buNone/>
              <a:defRPr sz="10100"/>
            </a:lvl9pPr>
          </a:lstStyle>
          <a:p>
            <a:pPr lvl="0"/>
            <a:endParaRPr lang="en-US" noProof="0"/>
          </a:p>
        </p:txBody>
      </p:sp>
      <p:sp>
        <p:nvSpPr>
          <p:cNvPr id="4" name="Text Placeholder 3"/>
          <p:cNvSpPr>
            <a:spLocks noGrp="1"/>
          </p:cNvSpPr>
          <p:nvPr>
            <p:ph type="body" sz="half" idx="2"/>
          </p:nvPr>
        </p:nvSpPr>
        <p:spPr>
          <a:xfrm>
            <a:off x="9678355" y="25763227"/>
            <a:ext cx="29626560" cy="3863337"/>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FA28DC-D528-4D7E-B775-A263EBCA3BB5}" type="datetimeFigureOut">
              <a:rPr lang="en-US" altLang="en-US"/>
              <a:pPr>
                <a:defRPr/>
              </a:pPr>
              <a:t>10/22/2019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FB8EB3-B80A-41CA-B76F-4C7CAFD7069C}" type="slidenum">
              <a:rPr lang="en-US" altLang="en-US"/>
              <a:pPr>
                <a:defRPr/>
              </a:pPr>
              <a:t>‹#›</a:t>
            </a:fld>
            <a:endParaRPr lang="en-US" altLang="en-US"/>
          </a:p>
        </p:txBody>
      </p:sp>
    </p:spTree>
    <p:extLst>
      <p:ext uri="{BB962C8B-B14F-4D97-AF65-F5344CB8AC3E}">
        <p14:creationId xmlns:p14="http://schemas.microsoft.com/office/powerpoint/2010/main" val="327551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468563" y="1319213"/>
            <a:ext cx="44440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9806" tIns="229903" rIns="459806" bIns="2299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468563" y="7681913"/>
            <a:ext cx="44440475" cy="2172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9806" tIns="229903" rIns="459806" bIns="2299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2468563" y="30511750"/>
            <a:ext cx="11522075" cy="1751013"/>
          </a:xfrm>
          <a:prstGeom prst="rect">
            <a:avLst/>
          </a:prstGeom>
        </p:spPr>
        <p:txBody>
          <a:bodyPr vert="horz" wrap="square" lIns="459806" tIns="229903" rIns="459806" bIns="229903" numCol="1" anchor="ctr" anchorCtr="0" compatLnSpc="1">
            <a:prstTxWarp prst="textNoShape">
              <a:avLst/>
            </a:prstTxWarp>
          </a:bodyPr>
          <a:lstStyle>
            <a:lvl1pPr eaLnBrk="1" hangingPunct="1">
              <a:defRPr sz="6000">
                <a:solidFill>
                  <a:srgbClr val="898989"/>
                </a:solidFill>
                <a:latin typeface="Calibri" panose="020F0502020204030204" pitchFamily="34" charset="0"/>
                <a:cs typeface="Arial" panose="020B0604020202020204" pitchFamily="34" charset="0"/>
              </a:defRPr>
            </a:lvl1pPr>
          </a:lstStyle>
          <a:p>
            <a:pPr>
              <a:defRPr/>
            </a:pPr>
            <a:fld id="{1F0137CE-4E90-43F5-80C7-131BDF7B0A03}" type="datetimeFigureOut">
              <a:rPr lang="en-US" altLang="en-US"/>
              <a:pPr>
                <a:defRPr/>
              </a:pPr>
              <a:t>10/22/2019</a:t>
            </a:fld>
            <a:endParaRPr lang="en-US" altLang="en-US"/>
          </a:p>
        </p:txBody>
      </p:sp>
      <p:sp>
        <p:nvSpPr>
          <p:cNvPr id="5" name="Footer Placeholder 4"/>
          <p:cNvSpPr>
            <a:spLocks noGrp="1"/>
          </p:cNvSpPr>
          <p:nvPr>
            <p:ph type="ftr" sz="quarter" idx="3"/>
          </p:nvPr>
        </p:nvSpPr>
        <p:spPr>
          <a:xfrm>
            <a:off x="16870363" y="30511750"/>
            <a:ext cx="15636875" cy="1751013"/>
          </a:xfrm>
          <a:prstGeom prst="rect">
            <a:avLst/>
          </a:prstGeom>
        </p:spPr>
        <p:txBody>
          <a:bodyPr vert="horz" lIns="459806" tIns="229903" rIns="459806" bIns="229903" rtlCol="0" anchor="ctr"/>
          <a:lstStyle>
            <a:lvl1pPr algn="ctr" defTabSz="4598060" eaLnBrk="1" fontAlgn="auto" hangingPunct="1">
              <a:spcBef>
                <a:spcPts val="0"/>
              </a:spcBef>
              <a:spcAft>
                <a:spcPts val="0"/>
              </a:spcAft>
              <a:defRPr sz="60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5386963" y="30511750"/>
            <a:ext cx="11522075" cy="1751013"/>
          </a:xfrm>
          <a:prstGeom prst="rect">
            <a:avLst/>
          </a:prstGeom>
        </p:spPr>
        <p:txBody>
          <a:bodyPr vert="horz" wrap="square" lIns="459806" tIns="229903" rIns="459806" bIns="229903" numCol="1" anchor="ctr" anchorCtr="0" compatLnSpc="1">
            <a:prstTxWarp prst="textNoShape">
              <a:avLst/>
            </a:prstTxWarp>
          </a:bodyPr>
          <a:lstStyle>
            <a:lvl1pPr algn="r" eaLnBrk="1" hangingPunct="1">
              <a:defRPr sz="6000" smtClean="0">
                <a:solidFill>
                  <a:srgbClr val="898989"/>
                </a:solidFill>
                <a:latin typeface="Calibri" pitchFamily="34" charset="0"/>
                <a:cs typeface="Arial" charset="0"/>
              </a:defRPr>
            </a:lvl1pPr>
          </a:lstStyle>
          <a:p>
            <a:pPr>
              <a:defRPr/>
            </a:pPr>
            <a:fld id="{D82760D8-FE3A-46C0-A38B-3EC96E794F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97400" rtl="0" eaLnBrk="0" fontAlgn="base" hangingPunct="0">
        <a:spcBef>
          <a:spcPct val="0"/>
        </a:spcBef>
        <a:spcAft>
          <a:spcPct val="0"/>
        </a:spcAft>
        <a:defRPr sz="22100" kern="1200">
          <a:solidFill>
            <a:schemeClr val="tx1"/>
          </a:solidFill>
          <a:latin typeface="+mj-lt"/>
          <a:ea typeface="MS PGothic" panose="020B0600070205080204" pitchFamily="34" charset="-128"/>
          <a:cs typeface="ＭＳ Ｐゴシック" charset="0"/>
        </a:defRPr>
      </a:lvl1pPr>
      <a:lvl2pPr algn="ctr" defTabSz="4597400" rtl="0" eaLnBrk="0" fontAlgn="base" hangingPunct="0">
        <a:spcBef>
          <a:spcPct val="0"/>
        </a:spcBef>
        <a:spcAft>
          <a:spcPct val="0"/>
        </a:spcAft>
        <a:defRPr sz="22100">
          <a:solidFill>
            <a:schemeClr val="tx1"/>
          </a:solidFill>
          <a:latin typeface="Calibri" pitchFamily="34" charset="0"/>
          <a:ea typeface="MS PGothic" panose="020B0600070205080204" pitchFamily="34" charset="-128"/>
          <a:cs typeface="ＭＳ Ｐゴシック" charset="0"/>
        </a:defRPr>
      </a:lvl2pPr>
      <a:lvl3pPr algn="ctr" defTabSz="4597400" rtl="0" eaLnBrk="0" fontAlgn="base" hangingPunct="0">
        <a:spcBef>
          <a:spcPct val="0"/>
        </a:spcBef>
        <a:spcAft>
          <a:spcPct val="0"/>
        </a:spcAft>
        <a:defRPr sz="22100">
          <a:solidFill>
            <a:schemeClr val="tx1"/>
          </a:solidFill>
          <a:latin typeface="Calibri" pitchFamily="34" charset="0"/>
          <a:ea typeface="MS PGothic" panose="020B0600070205080204" pitchFamily="34" charset="-128"/>
          <a:cs typeface="ＭＳ Ｐゴシック" charset="0"/>
        </a:defRPr>
      </a:lvl3pPr>
      <a:lvl4pPr algn="ctr" defTabSz="4597400" rtl="0" eaLnBrk="0" fontAlgn="base" hangingPunct="0">
        <a:spcBef>
          <a:spcPct val="0"/>
        </a:spcBef>
        <a:spcAft>
          <a:spcPct val="0"/>
        </a:spcAft>
        <a:defRPr sz="22100">
          <a:solidFill>
            <a:schemeClr val="tx1"/>
          </a:solidFill>
          <a:latin typeface="Calibri" pitchFamily="34" charset="0"/>
          <a:ea typeface="MS PGothic" panose="020B0600070205080204" pitchFamily="34" charset="-128"/>
          <a:cs typeface="ＭＳ Ｐゴシック" charset="0"/>
        </a:defRPr>
      </a:lvl4pPr>
      <a:lvl5pPr algn="ctr" defTabSz="4597400" rtl="0" eaLnBrk="0" fontAlgn="base" hangingPunct="0">
        <a:spcBef>
          <a:spcPct val="0"/>
        </a:spcBef>
        <a:spcAft>
          <a:spcPct val="0"/>
        </a:spcAft>
        <a:defRPr sz="22100">
          <a:solidFill>
            <a:schemeClr val="tx1"/>
          </a:solidFill>
          <a:latin typeface="Calibri" pitchFamily="34" charset="0"/>
          <a:ea typeface="MS PGothic" panose="020B0600070205080204" pitchFamily="34" charset="-128"/>
          <a:cs typeface="ＭＳ Ｐゴシック" charset="0"/>
        </a:defRPr>
      </a:lvl5pPr>
      <a:lvl6pPr marL="457200" algn="ctr" defTabSz="4597400" rtl="0" fontAlgn="base">
        <a:spcBef>
          <a:spcPct val="0"/>
        </a:spcBef>
        <a:spcAft>
          <a:spcPct val="0"/>
        </a:spcAft>
        <a:defRPr sz="22100">
          <a:solidFill>
            <a:schemeClr val="tx1"/>
          </a:solidFill>
          <a:latin typeface="Calibri" pitchFamily="34" charset="0"/>
        </a:defRPr>
      </a:lvl6pPr>
      <a:lvl7pPr marL="914400" algn="ctr" defTabSz="4597400" rtl="0" fontAlgn="base">
        <a:spcBef>
          <a:spcPct val="0"/>
        </a:spcBef>
        <a:spcAft>
          <a:spcPct val="0"/>
        </a:spcAft>
        <a:defRPr sz="22100">
          <a:solidFill>
            <a:schemeClr val="tx1"/>
          </a:solidFill>
          <a:latin typeface="Calibri" pitchFamily="34" charset="0"/>
        </a:defRPr>
      </a:lvl7pPr>
      <a:lvl8pPr marL="1371600" algn="ctr" defTabSz="4597400" rtl="0" fontAlgn="base">
        <a:spcBef>
          <a:spcPct val="0"/>
        </a:spcBef>
        <a:spcAft>
          <a:spcPct val="0"/>
        </a:spcAft>
        <a:defRPr sz="22100">
          <a:solidFill>
            <a:schemeClr val="tx1"/>
          </a:solidFill>
          <a:latin typeface="Calibri" pitchFamily="34" charset="0"/>
        </a:defRPr>
      </a:lvl8pPr>
      <a:lvl9pPr marL="1828800" algn="ctr" defTabSz="4597400" rtl="0" fontAlgn="base">
        <a:spcBef>
          <a:spcPct val="0"/>
        </a:spcBef>
        <a:spcAft>
          <a:spcPct val="0"/>
        </a:spcAft>
        <a:defRPr sz="22100">
          <a:solidFill>
            <a:schemeClr val="tx1"/>
          </a:solidFill>
          <a:latin typeface="Calibri" pitchFamily="34" charset="0"/>
        </a:defRPr>
      </a:lvl9pPr>
    </p:titleStyle>
    <p:bodyStyle>
      <a:lvl1pPr marL="1724025" indent="-1724025" algn="l" defTabSz="4597400" rtl="0" eaLnBrk="0" fontAlgn="base" hangingPunct="0">
        <a:spcBef>
          <a:spcPct val="20000"/>
        </a:spcBef>
        <a:spcAft>
          <a:spcPct val="0"/>
        </a:spcAft>
        <a:buFont typeface="Arial" charset="0"/>
        <a:buChar char="•"/>
        <a:defRPr sz="16100" kern="1200">
          <a:solidFill>
            <a:schemeClr val="tx1"/>
          </a:solidFill>
          <a:latin typeface="+mn-lt"/>
          <a:ea typeface="MS PGothic" panose="020B0600070205080204" pitchFamily="34" charset="-128"/>
          <a:cs typeface="ＭＳ Ｐゴシック" charset="0"/>
        </a:defRPr>
      </a:lvl1pPr>
      <a:lvl2pPr marL="3735388" indent="-1436688" algn="l" defTabSz="4597400" rtl="0" eaLnBrk="0" fontAlgn="base" hangingPunct="0">
        <a:spcBef>
          <a:spcPct val="20000"/>
        </a:spcBef>
        <a:spcAft>
          <a:spcPct val="0"/>
        </a:spcAft>
        <a:buFont typeface="Arial" charset="0"/>
        <a:buChar char="–"/>
        <a:defRPr sz="14100" kern="1200">
          <a:solidFill>
            <a:schemeClr val="tx1"/>
          </a:solidFill>
          <a:latin typeface="+mn-lt"/>
          <a:ea typeface="MS PGothic" panose="020B0600070205080204" pitchFamily="34" charset="-128"/>
          <a:cs typeface="+mn-cs"/>
        </a:defRPr>
      </a:lvl2pPr>
      <a:lvl3pPr marL="5746750" indent="-1149350" algn="l" defTabSz="4597400" rtl="0" eaLnBrk="0" fontAlgn="base" hangingPunct="0">
        <a:spcBef>
          <a:spcPct val="20000"/>
        </a:spcBef>
        <a:spcAft>
          <a:spcPct val="0"/>
        </a:spcAft>
        <a:buFont typeface="Arial" charset="0"/>
        <a:buChar char="•"/>
        <a:defRPr sz="12100" kern="1200">
          <a:solidFill>
            <a:schemeClr val="tx1"/>
          </a:solidFill>
          <a:latin typeface="+mn-lt"/>
          <a:ea typeface="MS PGothic" panose="020B0600070205080204" pitchFamily="34" charset="-128"/>
          <a:cs typeface="+mn-cs"/>
        </a:defRPr>
      </a:lvl3pPr>
      <a:lvl4pPr marL="8045450" indent="-1149350" algn="l" defTabSz="4597400" rtl="0" eaLnBrk="0" fontAlgn="base" hangingPunct="0">
        <a:spcBef>
          <a:spcPct val="20000"/>
        </a:spcBef>
        <a:spcAft>
          <a:spcPct val="0"/>
        </a:spcAft>
        <a:buFont typeface="Arial" charset="0"/>
        <a:buChar char="–"/>
        <a:defRPr sz="10100" kern="1200">
          <a:solidFill>
            <a:schemeClr val="tx1"/>
          </a:solidFill>
          <a:latin typeface="+mn-lt"/>
          <a:ea typeface="MS PGothic" panose="020B0600070205080204" pitchFamily="34" charset="-128"/>
          <a:cs typeface="+mn-cs"/>
        </a:defRPr>
      </a:lvl4pPr>
      <a:lvl5pPr marL="10344150" indent="-1149350" algn="l" defTabSz="4597400" rtl="0" eaLnBrk="0" fontAlgn="base" hangingPunct="0">
        <a:spcBef>
          <a:spcPct val="20000"/>
        </a:spcBef>
        <a:spcAft>
          <a:spcPct val="0"/>
        </a:spcAft>
        <a:buFont typeface="Arial" charset="0"/>
        <a:buChar char="»"/>
        <a:defRPr sz="10100" kern="1200">
          <a:solidFill>
            <a:schemeClr val="tx1"/>
          </a:solidFill>
          <a:latin typeface="+mn-lt"/>
          <a:ea typeface="MS PGothic" panose="020B0600070205080204" pitchFamily="34" charset="-128"/>
          <a:cs typeface="+mn-cs"/>
        </a:defRPr>
      </a:lvl5pPr>
      <a:lvl6pPr marL="12644666" indent="-1149515" algn="l" defTabSz="4598060" rtl="0" eaLnBrk="1" latinLnBrk="0" hangingPunct="1">
        <a:spcBef>
          <a:spcPct val="20000"/>
        </a:spcBef>
        <a:buFont typeface="Arial" pitchFamily="34" charset="0"/>
        <a:buChar char="•"/>
        <a:defRPr sz="10100" kern="1200">
          <a:solidFill>
            <a:schemeClr val="tx1"/>
          </a:solidFill>
          <a:latin typeface="+mn-lt"/>
          <a:ea typeface="+mn-ea"/>
          <a:cs typeface="+mn-cs"/>
        </a:defRPr>
      </a:lvl6pPr>
      <a:lvl7pPr marL="14943696" indent="-1149515" algn="l" defTabSz="4598060" rtl="0" eaLnBrk="1" latinLnBrk="0" hangingPunct="1">
        <a:spcBef>
          <a:spcPct val="20000"/>
        </a:spcBef>
        <a:buFont typeface="Arial" pitchFamily="34" charset="0"/>
        <a:buChar char="•"/>
        <a:defRPr sz="10100" kern="1200">
          <a:solidFill>
            <a:schemeClr val="tx1"/>
          </a:solidFill>
          <a:latin typeface="+mn-lt"/>
          <a:ea typeface="+mn-ea"/>
          <a:cs typeface="+mn-cs"/>
        </a:defRPr>
      </a:lvl7pPr>
      <a:lvl8pPr marL="17242727" indent="-1149515" algn="l" defTabSz="4598060" rtl="0" eaLnBrk="1" latinLnBrk="0" hangingPunct="1">
        <a:spcBef>
          <a:spcPct val="20000"/>
        </a:spcBef>
        <a:buFont typeface="Arial" pitchFamily="34" charset="0"/>
        <a:buChar char="•"/>
        <a:defRPr sz="10100" kern="1200">
          <a:solidFill>
            <a:schemeClr val="tx1"/>
          </a:solidFill>
          <a:latin typeface="+mn-lt"/>
          <a:ea typeface="+mn-ea"/>
          <a:cs typeface="+mn-cs"/>
        </a:defRPr>
      </a:lvl8pPr>
      <a:lvl9pPr marL="19541757" indent="-1149515" algn="l" defTabSz="4598060" rtl="0" eaLnBrk="1" latinLnBrk="0" hangingPunct="1">
        <a:spcBef>
          <a:spcPct val="20000"/>
        </a:spcBef>
        <a:buFont typeface="Arial" pitchFamily="34" charset="0"/>
        <a:buChar char="•"/>
        <a:defRPr sz="10100" kern="1200">
          <a:solidFill>
            <a:schemeClr val="tx1"/>
          </a:solidFill>
          <a:latin typeface="+mn-lt"/>
          <a:ea typeface="+mn-ea"/>
          <a:cs typeface="+mn-cs"/>
        </a:defRPr>
      </a:lvl9pPr>
    </p:bodyStyle>
    <p:other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bit.ly/2H7zXmX" TargetMode="Externa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01"/>
          <p:cNvSpPr>
            <a:spLocks noChangeArrowheads="1"/>
          </p:cNvSpPr>
          <p:nvPr/>
        </p:nvSpPr>
        <p:spPr bwMode="auto">
          <a:xfrm>
            <a:off x="0" y="-746125"/>
            <a:ext cx="18415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charset="0"/>
              <a:buChar char="•"/>
              <a:defRPr sz="16100">
                <a:solidFill>
                  <a:schemeClr val="tx1"/>
                </a:solidFill>
                <a:latin typeface="Calibri" pitchFamily="34" charset="0"/>
                <a:ea typeface="MS PGothic" pitchFamily="34" charset="-128"/>
              </a:defRPr>
            </a:lvl1pPr>
            <a:lvl2pPr marL="742950" indent="-285750">
              <a:spcBef>
                <a:spcPct val="20000"/>
              </a:spcBef>
              <a:buFont typeface="Arial" charset="0"/>
              <a:buChar char="–"/>
              <a:defRPr sz="14100">
                <a:solidFill>
                  <a:schemeClr val="tx1"/>
                </a:solidFill>
                <a:latin typeface="Calibri" pitchFamily="34" charset="0"/>
                <a:ea typeface="MS PGothic" pitchFamily="34" charset="-128"/>
              </a:defRPr>
            </a:lvl2pPr>
            <a:lvl3pPr marL="1143000" indent="-228600">
              <a:spcBef>
                <a:spcPct val="20000"/>
              </a:spcBef>
              <a:buFont typeface="Arial" charset="0"/>
              <a:buChar char="•"/>
              <a:defRPr sz="12100">
                <a:solidFill>
                  <a:schemeClr val="tx1"/>
                </a:solidFill>
                <a:latin typeface="Calibri" pitchFamily="34" charset="0"/>
                <a:ea typeface="MS PGothic" pitchFamily="34" charset="-128"/>
              </a:defRPr>
            </a:lvl3pPr>
            <a:lvl4pPr marL="1600200" indent="-228600">
              <a:spcBef>
                <a:spcPct val="20000"/>
              </a:spcBef>
              <a:buFont typeface="Arial" charset="0"/>
              <a:buChar char="–"/>
              <a:defRPr sz="10100">
                <a:solidFill>
                  <a:schemeClr val="tx1"/>
                </a:solidFill>
                <a:latin typeface="Calibri" pitchFamily="34" charset="0"/>
                <a:ea typeface="MS PGothic" pitchFamily="34" charset="-128"/>
              </a:defRPr>
            </a:lvl4pPr>
            <a:lvl5pPr marL="2057400" indent="-228600">
              <a:spcBef>
                <a:spcPct val="20000"/>
              </a:spcBef>
              <a:buFont typeface="Arial" charset="0"/>
              <a:buChar char="»"/>
              <a:defRPr sz="10100">
                <a:solidFill>
                  <a:schemeClr val="tx1"/>
                </a:solidFill>
                <a:latin typeface="Calibri" pitchFamily="34" charset="0"/>
                <a:ea typeface="MS PGothic" pitchFamily="34" charset="-128"/>
              </a:defRPr>
            </a:lvl5pPr>
            <a:lvl6pPr marL="25146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6pPr>
            <a:lvl7pPr marL="29718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7pPr>
            <a:lvl8pPr marL="34290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8pPr>
            <a:lvl9pPr marL="38862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9100">
              <a:latin typeface="Arial" charset="0"/>
            </a:endParaRPr>
          </a:p>
        </p:txBody>
      </p:sp>
      <p:sp>
        <p:nvSpPr>
          <p:cNvPr id="2" name="Rectangle 244"/>
          <p:cNvSpPr>
            <a:spLocks noChangeArrowheads="1"/>
          </p:cNvSpPr>
          <p:nvPr/>
        </p:nvSpPr>
        <p:spPr bwMode="auto">
          <a:xfrm>
            <a:off x="0" y="-746125"/>
            <a:ext cx="18415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charset="0"/>
              <a:buChar char="•"/>
              <a:defRPr sz="16100">
                <a:solidFill>
                  <a:schemeClr val="tx1"/>
                </a:solidFill>
                <a:latin typeface="Calibri" pitchFamily="34" charset="0"/>
                <a:ea typeface="MS PGothic" pitchFamily="34" charset="-128"/>
              </a:defRPr>
            </a:lvl1pPr>
            <a:lvl2pPr marL="742950" indent="-285750">
              <a:spcBef>
                <a:spcPct val="20000"/>
              </a:spcBef>
              <a:buFont typeface="Arial" charset="0"/>
              <a:buChar char="–"/>
              <a:defRPr sz="14100">
                <a:solidFill>
                  <a:schemeClr val="tx1"/>
                </a:solidFill>
                <a:latin typeface="Calibri" pitchFamily="34" charset="0"/>
                <a:ea typeface="MS PGothic" pitchFamily="34" charset="-128"/>
              </a:defRPr>
            </a:lvl2pPr>
            <a:lvl3pPr marL="1143000" indent="-228600">
              <a:spcBef>
                <a:spcPct val="20000"/>
              </a:spcBef>
              <a:buFont typeface="Arial" charset="0"/>
              <a:buChar char="•"/>
              <a:defRPr sz="12100">
                <a:solidFill>
                  <a:schemeClr val="tx1"/>
                </a:solidFill>
                <a:latin typeface="Calibri" pitchFamily="34" charset="0"/>
                <a:ea typeface="MS PGothic" pitchFamily="34" charset="-128"/>
              </a:defRPr>
            </a:lvl3pPr>
            <a:lvl4pPr marL="1600200" indent="-228600">
              <a:spcBef>
                <a:spcPct val="20000"/>
              </a:spcBef>
              <a:buFont typeface="Arial" charset="0"/>
              <a:buChar char="–"/>
              <a:defRPr sz="10100">
                <a:solidFill>
                  <a:schemeClr val="tx1"/>
                </a:solidFill>
                <a:latin typeface="Calibri" pitchFamily="34" charset="0"/>
                <a:ea typeface="MS PGothic" pitchFamily="34" charset="-128"/>
              </a:defRPr>
            </a:lvl4pPr>
            <a:lvl5pPr marL="2057400" indent="-228600">
              <a:spcBef>
                <a:spcPct val="20000"/>
              </a:spcBef>
              <a:buFont typeface="Arial" charset="0"/>
              <a:buChar char="»"/>
              <a:defRPr sz="10100">
                <a:solidFill>
                  <a:schemeClr val="tx1"/>
                </a:solidFill>
                <a:latin typeface="Calibri" pitchFamily="34" charset="0"/>
                <a:ea typeface="MS PGothic" pitchFamily="34" charset="-128"/>
              </a:defRPr>
            </a:lvl5pPr>
            <a:lvl6pPr marL="25146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6pPr>
            <a:lvl7pPr marL="29718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7pPr>
            <a:lvl8pPr marL="34290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8pPr>
            <a:lvl9pPr marL="3886200" indent="-228600" defTabSz="4597400" eaLnBrk="0" fontAlgn="base" hangingPunct="0">
              <a:spcBef>
                <a:spcPct val="20000"/>
              </a:spcBef>
              <a:spcAft>
                <a:spcPct val="0"/>
              </a:spcAft>
              <a:buFont typeface="Arial" charset="0"/>
              <a:buChar char="»"/>
              <a:defRPr sz="101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9100">
              <a:latin typeface="Arial" charset="0"/>
            </a:endParaRPr>
          </a:p>
        </p:txBody>
      </p:sp>
      <p:sp>
        <p:nvSpPr>
          <p:cNvPr id="33" name="AutoShape 54"/>
          <p:cNvSpPr>
            <a:spLocks noChangeArrowheads="1"/>
          </p:cNvSpPr>
          <p:nvPr/>
        </p:nvSpPr>
        <p:spPr bwMode="auto">
          <a:xfrm>
            <a:off x="449263" y="273049"/>
            <a:ext cx="48413987" cy="6276159"/>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a:r>
              <a:rPr lang="en-US" sz="7200" dirty="0">
                <a:solidFill>
                  <a:schemeClr val="bg1"/>
                </a:solidFill>
                <a:latin typeface="+mn-lt"/>
              </a:rPr>
              <a:t>Evaluation of multidrug-resistant </a:t>
            </a:r>
            <a:r>
              <a:rPr lang="en-US" sz="7200" i="1" dirty="0">
                <a:solidFill>
                  <a:schemeClr val="bg1"/>
                </a:solidFill>
                <a:latin typeface="+mn-lt"/>
              </a:rPr>
              <a:t>Pseudomonas aeruginosa</a:t>
            </a:r>
            <a:r>
              <a:rPr lang="en-US" sz="7200" dirty="0">
                <a:solidFill>
                  <a:schemeClr val="bg1"/>
                </a:solidFill>
                <a:latin typeface="+mn-lt"/>
              </a:rPr>
              <a:t> </a:t>
            </a:r>
          </a:p>
          <a:p>
            <a:pPr algn="ctr"/>
            <a:r>
              <a:rPr lang="en-US" sz="7200" dirty="0">
                <a:solidFill>
                  <a:schemeClr val="bg1"/>
                </a:solidFill>
                <a:latin typeface="+mn-lt"/>
              </a:rPr>
              <a:t>isolates in patients receiving ceftolozane/tazobactam</a:t>
            </a:r>
          </a:p>
          <a:p>
            <a:pPr algn="ctr"/>
            <a:endParaRPr lang="en-US" sz="2000" dirty="0">
              <a:solidFill>
                <a:schemeClr val="bg1"/>
              </a:solidFill>
              <a:latin typeface="+mn-lt"/>
            </a:endParaRPr>
          </a:p>
          <a:p>
            <a:pPr algn="ctr"/>
            <a:r>
              <a:rPr lang="en-US" altLang="en-US" sz="5400" dirty="0">
                <a:solidFill>
                  <a:schemeClr val="bg1"/>
                </a:solidFill>
                <a:latin typeface="Calibri" panose="020F0502020204030204" pitchFamily="34" charset="0"/>
                <a:cs typeface="Calibri" panose="020F0502020204030204" pitchFamily="34" charset="0"/>
              </a:rPr>
              <a:t>Emily C. Bod</a:t>
            </a:r>
            <a:r>
              <a:rPr lang="en-US" altLang="en-US" sz="5400" dirty="0">
                <a:solidFill>
                  <a:schemeClr val="bg1"/>
                </a:solidFill>
                <a:latin typeface="+mj-lt"/>
                <a:cs typeface="Arial" charset="0"/>
              </a:rPr>
              <a:t>o</a:t>
            </a:r>
            <a:r>
              <a:rPr lang="en-US" altLang="en-US" sz="5400" baseline="30000" dirty="0">
                <a:solidFill>
                  <a:schemeClr val="bg1"/>
                </a:solidFill>
                <a:latin typeface="+mj-lt"/>
                <a:cs typeface="Arial" charset="0"/>
              </a:rPr>
              <a:t>1,2</a:t>
            </a:r>
            <a:r>
              <a:rPr lang="en-US" altLang="en-US" sz="5400" dirty="0">
                <a:solidFill>
                  <a:schemeClr val="bg1"/>
                </a:solidFill>
                <a:latin typeface="Calibri" pitchFamily="34" charset="0"/>
                <a:cs typeface="Arial" charset="0"/>
              </a:rPr>
              <a:t>, Aisling R. Caffrey</a:t>
            </a:r>
            <a:r>
              <a:rPr lang="en-US" altLang="en-US" sz="5400" baseline="30000" dirty="0">
                <a:solidFill>
                  <a:schemeClr val="bg1"/>
                </a:solidFill>
                <a:latin typeface="Calibri" pitchFamily="34" charset="0"/>
                <a:ea typeface="+mn-ea"/>
                <a:cs typeface="Arial" charset="0"/>
              </a:rPr>
              <a:t>1-4</a:t>
            </a:r>
            <a:r>
              <a:rPr lang="en-US" altLang="en-US" sz="5400" dirty="0">
                <a:solidFill>
                  <a:schemeClr val="bg1"/>
                </a:solidFill>
                <a:latin typeface="Calibri" pitchFamily="34" charset="0"/>
                <a:ea typeface="+mn-ea"/>
                <a:cs typeface="Arial" charset="0"/>
              </a:rPr>
              <a:t>, </a:t>
            </a:r>
            <a:r>
              <a:rPr lang="en-US" altLang="en-US" sz="5400" dirty="0" err="1">
                <a:solidFill>
                  <a:schemeClr val="bg1"/>
                </a:solidFill>
                <a:latin typeface="Calibri" pitchFamily="34" charset="0"/>
                <a:ea typeface="+mn-ea"/>
                <a:cs typeface="Arial" charset="0"/>
              </a:rPr>
              <a:t>Vrishali</a:t>
            </a:r>
            <a:r>
              <a:rPr lang="en-US" altLang="en-US" sz="5400" dirty="0">
                <a:solidFill>
                  <a:schemeClr val="bg1"/>
                </a:solidFill>
                <a:latin typeface="Calibri" pitchFamily="34" charset="0"/>
                <a:ea typeface="+mn-ea"/>
                <a:cs typeface="Arial" charset="0"/>
              </a:rPr>
              <a:t> Lopes</a:t>
            </a:r>
            <a:r>
              <a:rPr lang="en-US" altLang="en-US" sz="5400" baseline="30000" dirty="0">
                <a:solidFill>
                  <a:schemeClr val="bg1"/>
                </a:solidFill>
                <a:latin typeface="Calibri" pitchFamily="34" charset="0"/>
                <a:ea typeface="+mn-ea"/>
                <a:cs typeface="Arial" charset="0"/>
              </a:rPr>
              <a:t>1</a:t>
            </a:r>
            <a:r>
              <a:rPr lang="en-US" altLang="en-US" sz="5400" dirty="0">
                <a:solidFill>
                  <a:schemeClr val="bg1"/>
                </a:solidFill>
                <a:latin typeface="Calibri" pitchFamily="34" charset="0"/>
                <a:ea typeface="+mn-ea"/>
                <a:cs typeface="Arial" charset="0"/>
              </a:rPr>
              <a:t>, </a:t>
            </a:r>
            <a:r>
              <a:rPr lang="en-US" sz="5400" dirty="0">
                <a:solidFill>
                  <a:schemeClr val="bg1"/>
                </a:solidFill>
                <a:latin typeface="Calibri" pitchFamily="34" charset="0"/>
                <a:ea typeface="+mn-ea"/>
                <a:cs typeface="Arial" charset="0"/>
              </a:rPr>
              <a:t>Jaclyn A. Cusumano</a:t>
            </a:r>
            <a:r>
              <a:rPr lang="en-US" sz="5400" baseline="30000" dirty="0">
                <a:solidFill>
                  <a:schemeClr val="bg1"/>
                </a:solidFill>
                <a:latin typeface="Calibri" pitchFamily="34" charset="0"/>
                <a:ea typeface="+mn-ea"/>
                <a:cs typeface="Arial" charset="0"/>
              </a:rPr>
              <a:t>1,2</a:t>
            </a:r>
            <a:r>
              <a:rPr lang="en-US" sz="5400" dirty="0">
                <a:solidFill>
                  <a:schemeClr val="bg1"/>
                </a:solidFill>
                <a:latin typeface="Calibri" pitchFamily="34" charset="0"/>
                <a:ea typeface="+mn-ea"/>
                <a:cs typeface="Arial" charset="0"/>
              </a:rPr>
              <a:t>, Laura A. Puzniak</a:t>
            </a:r>
            <a:r>
              <a:rPr lang="en-US" sz="5400" baseline="30000" dirty="0">
                <a:solidFill>
                  <a:schemeClr val="bg1"/>
                </a:solidFill>
                <a:latin typeface="Calibri" pitchFamily="34" charset="0"/>
                <a:ea typeface="+mn-ea"/>
                <a:cs typeface="Arial" charset="0"/>
              </a:rPr>
              <a:t>5</a:t>
            </a:r>
            <a:r>
              <a:rPr lang="en-US" sz="5400" dirty="0">
                <a:solidFill>
                  <a:schemeClr val="bg1"/>
                </a:solidFill>
                <a:latin typeface="Calibri" pitchFamily="34" charset="0"/>
                <a:ea typeface="+mn-ea"/>
                <a:cs typeface="Arial" charset="0"/>
              </a:rPr>
              <a:t>, Eilish McCann</a:t>
            </a:r>
            <a:r>
              <a:rPr lang="en-US" sz="5400" baseline="30000" dirty="0">
                <a:solidFill>
                  <a:schemeClr val="bg1"/>
                </a:solidFill>
                <a:latin typeface="Calibri" pitchFamily="34" charset="0"/>
                <a:ea typeface="+mn-ea"/>
                <a:cs typeface="Arial" charset="0"/>
              </a:rPr>
              <a:t>5</a:t>
            </a:r>
            <a:r>
              <a:rPr lang="en-US" sz="5400" dirty="0">
                <a:solidFill>
                  <a:schemeClr val="bg1"/>
                </a:solidFill>
                <a:latin typeface="Calibri" pitchFamily="34" charset="0"/>
                <a:ea typeface="+mn-ea"/>
                <a:cs typeface="Arial" charset="0"/>
              </a:rPr>
              <a:t>, Kerry L. LaPlante</a:t>
            </a:r>
            <a:r>
              <a:rPr lang="en-US" sz="5400" baseline="30000" dirty="0">
                <a:solidFill>
                  <a:schemeClr val="bg1"/>
                </a:solidFill>
                <a:latin typeface="Calibri" pitchFamily="34" charset="0"/>
                <a:ea typeface="+mn-ea"/>
                <a:cs typeface="Arial" charset="0"/>
              </a:rPr>
              <a:t>1-3,6</a:t>
            </a:r>
          </a:p>
          <a:p>
            <a:pPr algn="ctr"/>
            <a:endParaRPr lang="en-US" sz="2000" baseline="30000" dirty="0">
              <a:solidFill>
                <a:schemeClr val="bg1"/>
              </a:solidFill>
              <a:latin typeface="Calibri" pitchFamily="34" charset="0"/>
              <a:ea typeface="+mn-ea"/>
              <a:cs typeface="Arial" charset="0"/>
            </a:endParaRPr>
          </a:p>
          <a:p>
            <a:pPr algn="ctr" eaLnBrk="1" hangingPunct="1">
              <a:defRPr/>
            </a:pPr>
            <a:r>
              <a:rPr lang="en-US" altLang="en-US" sz="3400" baseline="30000" dirty="0">
                <a:solidFill>
                  <a:schemeClr val="bg1"/>
                </a:solidFill>
                <a:latin typeface="Calibri" pitchFamily="34" charset="0"/>
                <a:ea typeface="+mn-ea"/>
                <a:cs typeface="Arial" charset="0"/>
              </a:rPr>
              <a:t>1</a:t>
            </a:r>
            <a:r>
              <a:rPr lang="en-US" altLang="en-US" sz="3400" dirty="0">
                <a:solidFill>
                  <a:schemeClr val="bg1"/>
                </a:solidFill>
                <a:latin typeface="Calibri" pitchFamily="34" charset="0"/>
                <a:ea typeface="+mn-ea"/>
                <a:cs typeface="Arial" charset="0"/>
              </a:rPr>
              <a:t>Rhode Island Infectious Diseases Research Program, Providence Veterans Affairs Medical Center, Providence, RI, United States; </a:t>
            </a:r>
          </a:p>
          <a:p>
            <a:pPr algn="ctr" eaLnBrk="1" hangingPunct="1">
              <a:defRPr/>
            </a:pPr>
            <a:r>
              <a:rPr lang="en-US" altLang="en-US" sz="3400" baseline="30000" dirty="0">
                <a:solidFill>
                  <a:schemeClr val="bg1"/>
                </a:solidFill>
                <a:latin typeface="Calibri" pitchFamily="34" charset="0"/>
                <a:ea typeface="+mn-ea"/>
                <a:cs typeface="Arial" charset="0"/>
              </a:rPr>
              <a:t>2</a:t>
            </a:r>
            <a:r>
              <a:rPr lang="en-US" altLang="en-US" sz="3400" dirty="0">
                <a:solidFill>
                  <a:schemeClr val="bg1"/>
                </a:solidFill>
                <a:latin typeface="Calibri" pitchFamily="34" charset="0"/>
                <a:ea typeface="+mn-ea"/>
                <a:cs typeface="Arial" charset="0"/>
              </a:rPr>
              <a:t>College of Pharmacy, University of Rhode Island, Kingston, RI, United States;  </a:t>
            </a:r>
            <a:r>
              <a:rPr lang="en-US" altLang="en-US" sz="3400" baseline="30000" dirty="0">
                <a:solidFill>
                  <a:schemeClr val="bg1"/>
                </a:solidFill>
                <a:latin typeface="Calibri" pitchFamily="34" charset="0"/>
                <a:ea typeface="+mn-ea"/>
                <a:cs typeface="Arial" charset="0"/>
              </a:rPr>
              <a:t>3</a:t>
            </a:r>
            <a:r>
              <a:rPr lang="en-US" altLang="en-US" sz="3400" dirty="0">
                <a:solidFill>
                  <a:schemeClr val="bg1"/>
                </a:solidFill>
                <a:latin typeface="Calibri" pitchFamily="34" charset="0"/>
                <a:ea typeface="+mn-ea"/>
                <a:cs typeface="Arial" charset="0"/>
              </a:rPr>
              <a:t>Center of Innovation in Long-Term Support Services (COIN), </a:t>
            </a:r>
          </a:p>
          <a:p>
            <a:pPr algn="ctr" eaLnBrk="1" hangingPunct="1">
              <a:defRPr/>
            </a:pPr>
            <a:r>
              <a:rPr lang="en-US" altLang="en-US" sz="3400" dirty="0">
                <a:solidFill>
                  <a:schemeClr val="bg1"/>
                </a:solidFill>
                <a:latin typeface="Calibri" pitchFamily="34" charset="0"/>
                <a:ea typeface="+mn-ea"/>
                <a:cs typeface="Arial" charset="0"/>
              </a:rPr>
              <a:t>Providence Veterans Affairs Medical Center, Providence, RI, United States; </a:t>
            </a:r>
            <a:r>
              <a:rPr lang="en-US" altLang="en-US" sz="3400" baseline="30000" dirty="0">
                <a:solidFill>
                  <a:schemeClr val="bg1"/>
                </a:solidFill>
                <a:latin typeface="Calibri" pitchFamily="34" charset="0"/>
                <a:ea typeface="+mn-ea"/>
                <a:cs typeface="Arial" charset="0"/>
              </a:rPr>
              <a:t>4</a:t>
            </a:r>
            <a:r>
              <a:rPr lang="en-US" altLang="en-US" sz="3400" dirty="0">
                <a:solidFill>
                  <a:schemeClr val="bg1"/>
                </a:solidFill>
                <a:latin typeface="Calibri" pitchFamily="34" charset="0"/>
                <a:ea typeface="+mn-ea"/>
                <a:cs typeface="Arial" charset="0"/>
              </a:rPr>
              <a:t>School of Public Health, Brown University, Providence, RI, </a:t>
            </a:r>
          </a:p>
          <a:p>
            <a:pPr algn="ctr" eaLnBrk="1" hangingPunct="1">
              <a:defRPr/>
            </a:pPr>
            <a:r>
              <a:rPr lang="en-US" altLang="en-US" sz="3400" baseline="30000" dirty="0">
                <a:solidFill>
                  <a:schemeClr val="bg1"/>
                </a:solidFill>
                <a:latin typeface="Calibri" pitchFamily="34" charset="0"/>
                <a:ea typeface="+mn-ea"/>
                <a:cs typeface="Arial" charset="0"/>
              </a:rPr>
              <a:t>5</a:t>
            </a:r>
            <a:r>
              <a:rPr lang="en-US" altLang="en-US" sz="3400" dirty="0">
                <a:solidFill>
                  <a:schemeClr val="bg1"/>
                </a:solidFill>
                <a:latin typeface="Calibri" pitchFamily="34" charset="0"/>
                <a:ea typeface="+mn-ea"/>
                <a:cs typeface="Arial" charset="0"/>
              </a:rPr>
              <a:t>Merck </a:t>
            </a:r>
            <a:r>
              <a:rPr lang="en-US" sz="3400" dirty="0">
                <a:solidFill>
                  <a:schemeClr val="bg1"/>
                </a:solidFill>
                <a:latin typeface="Calibri" pitchFamily="34" charset="0"/>
                <a:ea typeface="+mn-ea"/>
                <a:cs typeface="Arial" charset="0"/>
              </a:rPr>
              <a:t>&amp; Co., Inc., Kenilworth, NJ, USA; </a:t>
            </a:r>
            <a:r>
              <a:rPr lang="en-US" sz="3400" baseline="30000" dirty="0">
                <a:solidFill>
                  <a:schemeClr val="bg1"/>
                </a:solidFill>
                <a:latin typeface="Calibri" pitchFamily="34" charset="0"/>
                <a:ea typeface="+mn-ea"/>
                <a:cs typeface="Arial" charset="0"/>
              </a:rPr>
              <a:t>6</a:t>
            </a:r>
            <a:r>
              <a:rPr lang="en-US" sz="3400" dirty="0">
                <a:solidFill>
                  <a:schemeClr val="bg1"/>
                </a:solidFill>
                <a:latin typeface="Calibri" pitchFamily="34" charset="0"/>
                <a:ea typeface="+mn-ea"/>
                <a:cs typeface="Arial" charset="0"/>
              </a:rPr>
              <a:t>Warren Alpert Medical School of Brown University, Division of Infectious Diseases, Providence, RI</a:t>
            </a:r>
            <a:endParaRPr lang="en-US" altLang="en-US" sz="3400" dirty="0">
              <a:solidFill>
                <a:schemeClr val="bg1"/>
              </a:solidFill>
              <a:latin typeface="Calibri" pitchFamily="34" charset="0"/>
              <a:ea typeface="+mn-ea"/>
              <a:cs typeface="Arial" charset="0"/>
            </a:endParaRPr>
          </a:p>
        </p:txBody>
      </p:sp>
      <p:sp>
        <p:nvSpPr>
          <p:cNvPr id="39" name="AutoShape 55"/>
          <p:cNvSpPr>
            <a:spLocks noChangeArrowheads="1"/>
          </p:cNvSpPr>
          <p:nvPr/>
        </p:nvSpPr>
        <p:spPr bwMode="auto">
          <a:xfrm rot="10800000" flipV="1">
            <a:off x="29766443" y="23335739"/>
            <a:ext cx="18529521" cy="685800"/>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CONCLUSIONS</a:t>
            </a:r>
          </a:p>
        </p:txBody>
      </p:sp>
      <p:pic>
        <p:nvPicPr>
          <p:cNvPr id="30" name="Picture 40" descr="powerpoint.png"/>
          <p:cNvPicPr>
            <a:picLocks noChangeAspect="1"/>
          </p:cNvPicPr>
          <p:nvPr/>
        </p:nvPicPr>
        <p:blipFill>
          <a:blip r:embed="rId3"/>
          <a:srcRect l="1301"/>
          <a:stretch>
            <a:fillRect/>
          </a:stretch>
        </p:blipFill>
        <p:spPr bwMode="auto">
          <a:xfrm>
            <a:off x="43471146" y="2468337"/>
            <a:ext cx="4605338" cy="3463925"/>
          </a:xfrm>
          <a:prstGeom prst="rect">
            <a:avLst/>
          </a:prstGeom>
          <a:solidFill>
            <a:schemeClr val="tx2">
              <a:lumMod val="20000"/>
              <a:lumOff val="80000"/>
            </a:schemeClr>
          </a:solidFill>
          <a:ln w="9525">
            <a:noFill/>
            <a:miter lim="800000"/>
            <a:headEnd/>
            <a:tailEnd/>
          </a:ln>
        </p:spPr>
      </p:pic>
      <p:sp>
        <p:nvSpPr>
          <p:cNvPr id="46" name="AutoShape 55"/>
          <p:cNvSpPr>
            <a:spLocks noChangeArrowheads="1"/>
          </p:cNvSpPr>
          <p:nvPr/>
        </p:nvSpPr>
        <p:spPr bwMode="auto">
          <a:xfrm rot="10800000" flipV="1">
            <a:off x="15196979" y="9966960"/>
            <a:ext cx="14228064" cy="685800"/>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METHODS</a:t>
            </a:r>
          </a:p>
        </p:txBody>
      </p:sp>
      <p:sp>
        <p:nvSpPr>
          <p:cNvPr id="31" name="AutoShape 75"/>
          <p:cNvSpPr>
            <a:spLocks noChangeArrowheads="1"/>
          </p:cNvSpPr>
          <p:nvPr/>
        </p:nvSpPr>
        <p:spPr bwMode="auto">
          <a:xfrm>
            <a:off x="459373" y="32040467"/>
            <a:ext cx="48280320" cy="774746"/>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lIns="176571" tIns="88285" rIns="176571" bIns="88285" anchor="ctr"/>
          <a:lstStyle/>
          <a:p>
            <a:pPr algn="ctr" eaLnBrk="1" hangingPunct="1">
              <a:defRPr/>
            </a:pPr>
            <a:r>
              <a:rPr lang="en-US" sz="4000" b="1" dirty="0">
                <a:solidFill>
                  <a:schemeClr val="bg1"/>
                </a:solidFill>
                <a:latin typeface="+mn-lt"/>
                <a:ea typeface="+mn-ea"/>
                <a:cs typeface="Arial" charset="0"/>
              </a:rPr>
              <a:t>ID Week, October 2</a:t>
            </a:r>
            <a:r>
              <a:rPr lang="en-US" sz="4000" b="1" baseline="30000" dirty="0">
                <a:solidFill>
                  <a:schemeClr val="bg1"/>
                </a:solidFill>
                <a:latin typeface="+mn-lt"/>
                <a:ea typeface="+mn-ea"/>
                <a:cs typeface="Arial" charset="0"/>
              </a:rPr>
              <a:t>nd</a:t>
            </a:r>
            <a:r>
              <a:rPr lang="en-US" sz="4000" b="1" dirty="0">
                <a:solidFill>
                  <a:schemeClr val="bg1"/>
                </a:solidFill>
                <a:latin typeface="+mn-lt"/>
                <a:ea typeface="+mn-ea"/>
                <a:cs typeface="Arial" charset="0"/>
              </a:rPr>
              <a:t>-October 6</a:t>
            </a:r>
            <a:r>
              <a:rPr lang="en-US" sz="4000" b="1" baseline="30000" dirty="0">
                <a:solidFill>
                  <a:schemeClr val="bg1"/>
                </a:solidFill>
                <a:latin typeface="+mn-lt"/>
                <a:ea typeface="+mn-ea"/>
                <a:cs typeface="Arial" charset="0"/>
              </a:rPr>
              <a:t>th</a:t>
            </a:r>
            <a:r>
              <a:rPr lang="en-US" sz="4000" b="1" dirty="0">
                <a:solidFill>
                  <a:schemeClr val="bg1"/>
                </a:solidFill>
                <a:latin typeface="+mn-lt"/>
                <a:ea typeface="+mn-ea"/>
                <a:cs typeface="Arial" charset="0"/>
              </a:rPr>
              <a:t> 2019, Washington DC</a:t>
            </a:r>
          </a:p>
        </p:txBody>
      </p:sp>
      <p:sp>
        <p:nvSpPr>
          <p:cNvPr id="38" name="AutoShape 55"/>
          <p:cNvSpPr>
            <a:spLocks noChangeArrowheads="1"/>
          </p:cNvSpPr>
          <p:nvPr/>
        </p:nvSpPr>
        <p:spPr bwMode="auto">
          <a:xfrm rot="10800000" flipV="1">
            <a:off x="449263" y="6949440"/>
            <a:ext cx="14228982" cy="682538"/>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ABSTRACT</a:t>
            </a:r>
          </a:p>
        </p:txBody>
      </p:sp>
      <p:sp>
        <p:nvSpPr>
          <p:cNvPr id="28" name="Rectangle 15">
            <a:extLst>
              <a:ext uri="{FF2B5EF4-FFF2-40B4-BE49-F238E27FC236}">
                <a16:creationId xmlns:a16="http://schemas.microsoft.com/office/drawing/2014/main" id="{19A7A816-9DBB-0C42-857F-14EDFB706B40}"/>
              </a:ext>
            </a:extLst>
          </p:cNvPr>
          <p:cNvSpPr>
            <a:spLocks noChangeArrowheads="1"/>
          </p:cNvSpPr>
          <p:nvPr/>
        </p:nvSpPr>
        <p:spPr bwMode="auto">
          <a:xfrm>
            <a:off x="503432" y="17194113"/>
            <a:ext cx="15951965" cy="5124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tIns="91440">
            <a:spAutoFit/>
          </a:bodyPr>
          <a:lstStyle>
            <a:lvl1pPr marL="355600" indent="-355600" defTabSz="4754563" eaLnBrk="0" hangingPunct="0">
              <a:defRPr sz="9100">
                <a:solidFill>
                  <a:schemeClr val="tx1"/>
                </a:solidFill>
                <a:latin typeface="Arial" panose="020B0604020202020204" pitchFamily="34" charset="0"/>
                <a:ea typeface="MS PGothic" panose="020B0600070205080204" pitchFamily="34" charset="-128"/>
              </a:defRPr>
            </a:lvl1pPr>
            <a:lvl2pPr marL="914400" indent="-355600" defTabSz="4754563" eaLnBrk="0" hangingPunct="0">
              <a:defRPr sz="9100">
                <a:solidFill>
                  <a:schemeClr val="tx1"/>
                </a:solidFill>
                <a:latin typeface="Arial" panose="020B0604020202020204" pitchFamily="34" charset="0"/>
                <a:ea typeface="MS PGothic" panose="020B0600070205080204" pitchFamily="34" charset="-128"/>
              </a:defRPr>
            </a:lvl2pPr>
            <a:lvl3pPr marL="1143000" indent="-228600" defTabSz="4754563" eaLnBrk="0" hangingPunct="0">
              <a:defRPr sz="9100">
                <a:solidFill>
                  <a:schemeClr val="tx1"/>
                </a:solidFill>
                <a:latin typeface="Arial" panose="020B0604020202020204" pitchFamily="34" charset="0"/>
                <a:ea typeface="MS PGothic" panose="020B0600070205080204" pitchFamily="34" charset="-128"/>
              </a:defRPr>
            </a:lvl3pPr>
            <a:lvl4pPr marL="1600200" indent="-228600" defTabSz="4754563" eaLnBrk="0" hangingPunct="0">
              <a:defRPr sz="9100">
                <a:solidFill>
                  <a:schemeClr val="tx1"/>
                </a:solidFill>
                <a:latin typeface="Arial" panose="020B0604020202020204" pitchFamily="34" charset="0"/>
                <a:ea typeface="MS PGothic" panose="020B0600070205080204" pitchFamily="34" charset="-128"/>
              </a:defRPr>
            </a:lvl4pPr>
            <a:lvl5pPr marL="2057400" indent="-228600" defTabSz="4754563" eaLnBrk="0" hangingPunct="0">
              <a:defRPr sz="9100">
                <a:solidFill>
                  <a:schemeClr val="tx1"/>
                </a:solidFill>
                <a:latin typeface="Arial" panose="020B0604020202020204" pitchFamily="34" charset="0"/>
                <a:ea typeface="MS PGothic" panose="020B0600070205080204" pitchFamily="34" charset="-128"/>
              </a:defRPr>
            </a:lvl5pPr>
            <a:lvl6pPr marL="2514600" indent="-228600" defTabSz="4754563" eaLnBrk="0" fontAlgn="base" hangingPunct="0">
              <a:spcBef>
                <a:spcPct val="0"/>
              </a:spcBef>
              <a:spcAft>
                <a:spcPct val="0"/>
              </a:spcAft>
              <a:defRPr sz="9100">
                <a:solidFill>
                  <a:schemeClr val="tx1"/>
                </a:solidFill>
                <a:latin typeface="Arial" panose="020B0604020202020204" pitchFamily="34" charset="0"/>
                <a:ea typeface="MS PGothic" panose="020B0600070205080204" pitchFamily="34" charset="-128"/>
              </a:defRPr>
            </a:lvl6pPr>
            <a:lvl7pPr marL="2971800" indent="-228600" defTabSz="4754563" eaLnBrk="0" fontAlgn="base" hangingPunct="0">
              <a:spcBef>
                <a:spcPct val="0"/>
              </a:spcBef>
              <a:spcAft>
                <a:spcPct val="0"/>
              </a:spcAft>
              <a:defRPr sz="9100">
                <a:solidFill>
                  <a:schemeClr val="tx1"/>
                </a:solidFill>
                <a:latin typeface="Arial" panose="020B0604020202020204" pitchFamily="34" charset="0"/>
                <a:ea typeface="MS PGothic" panose="020B0600070205080204" pitchFamily="34" charset="-128"/>
              </a:defRPr>
            </a:lvl7pPr>
            <a:lvl8pPr marL="3429000" indent="-228600" defTabSz="4754563" eaLnBrk="0" fontAlgn="base" hangingPunct="0">
              <a:spcBef>
                <a:spcPct val="0"/>
              </a:spcBef>
              <a:spcAft>
                <a:spcPct val="0"/>
              </a:spcAft>
              <a:defRPr sz="9100">
                <a:solidFill>
                  <a:schemeClr val="tx1"/>
                </a:solidFill>
                <a:latin typeface="Arial" panose="020B0604020202020204" pitchFamily="34" charset="0"/>
                <a:ea typeface="MS PGothic" panose="020B0600070205080204" pitchFamily="34" charset="-128"/>
              </a:defRPr>
            </a:lvl8pPr>
            <a:lvl9pPr marL="3886200" indent="-228600" defTabSz="4754563" eaLnBrk="0" fontAlgn="base" hangingPunct="0">
              <a:spcBef>
                <a:spcPct val="0"/>
              </a:spcBef>
              <a:spcAft>
                <a:spcPct val="0"/>
              </a:spcAft>
              <a:defRPr sz="9100">
                <a:solidFill>
                  <a:schemeClr val="tx1"/>
                </a:solidFill>
                <a:latin typeface="Arial" panose="020B0604020202020204" pitchFamily="34" charset="0"/>
                <a:ea typeface="MS PGothic" panose="020B0600070205080204" pitchFamily="34" charset="-128"/>
              </a:defRPr>
            </a:lvl9pPr>
          </a:lstStyle>
          <a:p>
            <a:pPr algn="just">
              <a:buFont typeface="Arial" panose="020B0604020202020204" pitchFamily="34" charset="0"/>
              <a:buChar char="•"/>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a:p>
            <a:pPr marL="0" indent="0" algn="just">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a:p>
            <a:pPr algn="just">
              <a:buFont typeface="Arial" panose="020B0604020202020204" pitchFamily="34" charset="0"/>
              <a:buChar char="•"/>
              <a:defRPr/>
            </a:pPr>
            <a:endParaRPr lang="en-US" sz="3600" dirty="0">
              <a:latin typeface="Calibri" panose="020F0502020204030204" pitchFamily="34" charset="0"/>
            </a:endParaRPr>
          </a:p>
        </p:txBody>
      </p:sp>
      <p:sp>
        <p:nvSpPr>
          <p:cNvPr id="34" name="Rectangle 33">
            <a:extLst>
              <a:ext uri="{FF2B5EF4-FFF2-40B4-BE49-F238E27FC236}">
                <a16:creationId xmlns:a16="http://schemas.microsoft.com/office/drawing/2014/main" id="{E505CA79-C620-0A49-B5CE-851BE1855D72}"/>
              </a:ext>
            </a:extLst>
          </p:cNvPr>
          <p:cNvSpPr/>
          <p:nvPr/>
        </p:nvSpPr>
        <p:spPr>
          <a:xfrm>
            <a:off x="29766443" y="24048720"/>
            <a:ext cx="18529520" cy="4832092"/>
          </a:xfrm>
          <a:prstGeom prst="rect">
            <a:avLst/>
          </a:prstGeom>
          <a:ln w="9525">
            <a:noFill/>
          </a:ln>
        </p:spPr>
        <p:txBody>
          <a:bodyPr wrap="square">
            <a:spAutoFit/>
          </a:bodyPr>
          <a:lstStyle/>
          <a:p>
            <a:r>
              <a:rPr lang="en-US" sz="4400" dirty="0">
                <a:latin typeface="+mn-lt"/>
              </a:rPr>
              <a:t>In this cohort of 154 patients with </a:t>
            </a:r>
            <a:r>
              <a:rPr lang="en-US" sz="4400" i="1" dirty="0">
                <a:latin typeface="+mn-lt"/>
              </a:rPr>
              <a:t>P. aeruginosa</a:t>
            </a:r>
            <a:r>
              <a:rPr lang="en-US" sz="4400" dirty="0">
                <a:latin typeface="+mn-lt"/>
              </a:rPr>
              <a:t>, there was a high rate of resistance among the traditional anti-</a:t>
            </a:r>
            <a:r>
              <a:rPr lang="en-US" sz="4400" dirty="0" err="1">
                <a:latin typeface="+mn-lt"/>
              </a:rPr>
              <a:t>pseudomonal</a:t>
            </a:r>
            <a:r>
              <a:rPr lang="en-US" sz="4400" dirty="0">
                <a:latin typeface="+mn-lt"/>
              </a:rPr>
              <a:t> </a:t>
            </a:r>
            <a:r>
              <a:rPr lang="el-GR" sz="4400" dirty="0">
                <a:latin typeface="+mn-lt"/>
              </a:rPr>
              <a:t>β</a:t>
            </a:r>
            <a:r>
              <a:rPr lang="en-US" sz="4400" dirty="0">
                <a:latin typeface="+mn-lt"/>
              </a:rPr>
              <a:t>-lactams and 84.6%</a:t>
            </a:r>
            <a:r>
              <a:rPr lang="en-US" sz="4400" b="1" dirty="0">
                <a:latin typeface="+mn-lt"/>
              </a:rPr>
              <a:t> </a:t>
            </a:r>
            <a:r>
              <a:rPr lang="en-US" sz="4400" dirty="0">
                <a:latin typeface="+mn-lt"/>
              </a:rPr>
              <a:t>of patients had MDR isolates. Among those with MDR </a:t>
            </a:r>
            <a:r>
              <a:rPr lang="en-US" sz="4400" i="1" dirty="0">
                <a:latin typeface="+mn-lt"/>
              </a:rPr>
              <a:t>P. aeruginosa, </a:t>
            </a:r>
            <a:r>
              <a:rPr lang="en-US" sz="4400" dirty="0">
                <a:latin typeface="+mn-lt"/>
              </a:rPr>
              <a:t>the use of any non-susceptible antibiotics occurred </a:t>
            </a:r>
            <a:r>
              <a:rPr lang="en-US" sz="4400">
                <a:latin typeface="+mn-lt"/>
              </a:rPr>
              <a:t>in 66.9% </a:t>
            </a:r>
            <a:r>
              <a:rPr lang="en-US" sz="4400" dirty="0">
                <a:latin typeface="+mn-lt"/>
              </a:rPr>
              <a:t>of patients and only non-susceptible antibiotics in 14.1% of patients prior to initiation of C/T. The high rates of resistance and the early receipt of non-susceptible antibiotics among those with MDR </a:t>
            </a:r>
            <a:r>
              <a:rPr lang="en-US" sz="4400" i="1" dirty="0">
                <a:latin typeface="+mn-lt"/>
              </a:rPr>
              <a:t>P. aeruginosa </a:t>
            </a:r>
            <a:r>
              <a:rPr lang="en-US" sz="4400" dirty="0">
                <a:latin typeface="+mn-lt"/>
              </a:rPr>
              <a:t>highlight an area of utilization for C/T.</a:t>
            </a:r>
          </a:p>
        </p:txBody>
      </p:sp>
      <p:sp>
        <p:nvSpPr>
          <p:cNvPr id="36" name="TextBox 4"/>
          <p:cNvSpPr txBox="1">
            <a:spLocks noChangeArrowheads="1"/>
          </p:cNvSpPr>
          <p:nvPr/>
        </p:nvSpPr>
        <p:spPr bwMode="auto">
          <a:xfrm>
            <a:off x="29889611" y="29028512"/>
            <a:ext cx="16287590" cy="2893100"/>
          </a:xfrm>
          <a:prstGeom prst="rect">
            <a:avLst/>
          </a:prstGeom>
          <a:noFill/>
          <a:ln w="9525">
            <a:noFill/>
            <a:miter lim="800000"/>
            <a:headEnd/>
            <a:tailEnd/>
          </a:ln>
        </p:spPr>
        <p:txBody>
          <a:bodyPr wrap="square">
            <a:spAutoFit/>
          </a:bodyPr>
          <a:lstStyle/>
          <a:p>
            <a:r>
              <a:rPr lang="en-US" sz="2600" b="1" dirty="0">
                <a:latin typeface="+mn-lt"/>
              </a:rPr>
              <a:t>Acknowledgements: </a:t>
            </a:r>
            <a:r>
              <a:rPr lang="en-US" sz="2600" dirty="0">
                <a:latin typeface="+mn-lt"/>
              </a:rPr>
              <a:t>The information presented are those of the authors and do not necessarily reflect the position or policy of the United States Department of Veterans Affairs. </a:t>
            </a:r>
            <a:r>
              <a:rPr lang="en-US" sz="2600" b="1" dirty="0">
                <a:latin typeface="+mn-lt"/>
              </a:rPr>
              <a:t>Funding:</a:t>
            </a:r>
            <a:r>
              <a:rPr lang="en-US" sz="2600" dirty="0">
                <a:latin typeface="+mn-lt"/>
              </a:rPr>
              <a:t> This work was funded by Merck &amp; Co., Inc. </a:t>
            </a:r>
            <a:r>
              <a:rPr lang="en-US" sz="2600" b="1" dirty="0">
                <a:latin typeface="+mn-lt"/>
              </a:rPr>
              <a:t>Conflicts of Interest:</a:t>
            </a:r>
            <a:r>
              <a:rPr lang="en-US" sz="2600" dirty="0">
                <a:latin typeface="+mn-lt"/>
              </a:rPr>
              <a:t> Kerry LaPlante has received research funding or is an advisor/consultant for Merck, Pfizer Pharmaceuticals, Ocean Spray Cranberries, Inc., </a:t>
            </a:r>
            <a:r>
              <a:rPr lang="en-US" sz="2600" dirty="0" err="1">
                <a:latin typeface="+mn-lt"/>
              </a:rPr>
              <a:t>Nabriva</a:t>
            </a:r>
            <a:r>
              <a:rPr lang="en-US" sz="2600" dirty="0">
                <a:latin typeface="+mn-lt"/>
              </a:rPr>
              <a:t> Therapeutics US, Inc., </a:t>
            </a:r>
            <a:r>
              <a:rPr lang="en-US" sz="2600" dirty="0" err="1">
                <a:latin typeface="+mn-lt"/>
              </a:rPr>
              <a:t>Melinta</a:t>
            </a:r>
            <a:r>
              <a:rPr lang="en-US" sz="2600" dirty="0">
                <a:latin typeface="+mn-lt"/>
              </a:rPr>
              <a:t> Therapeutics, Inc., and </a:t>
            </a:r>
            <a:r>
              <a:rPr lang="en-US" sz="2600" dirty="0" err="1">
                <a:latin typeface="+mn-lt"/>
              </a:rPr>
              <a:t>Tetraphase</a:t>
            </a:r>
            <a:r>
              <a:rPr lang="en-US" sz="2600" dirty="0">
                <a:latin typeface="+mn-lt"/>
              </a:rPr>
              <a:t> Pharmaceuticals.  Aisling </a:t>
            </a:r>
            <a:r>
              <a:rPr lang="en-US" sz="2600" dirty="0" err="1">
                <a:latin typeface="+mn-lt"/>
              </a:rPr>
              <a:t>Caffrey</a:t>
            </a:r>
            <a:r>
              <a:rPr lang="en-US" sz="2600" dirty="0">
                <a:latin typeface="+mn-lt"/>
              </a:rPr>
              <a:t> has received research funding from Pfizer, Merck (Cubist), and The Medicines Company. Laura Puzniak and Eilish McCann are Merck employees.  Jaclyn Cusumano, Emily Bodo, and Vrishali Lopes have no reported financial relationships relevant to this research</a:t>
            </a:r>
            <a:r>
              <a:rPr lang="en-US" sz="2400" dirty="0"/>
              <a:t>.</a:t>
            </a:r>
          </a:p>
        </p:txBody>
      </p:sp>
      <p:pic>
        <p:nvPicPr>
          <p:cNvPr id="37" name="Picture 3" descr="C:\Users\Aisling\Documents\Providence VAMC\ICAAC\600px-US-DeptOfVeteransAffairs-Seal_svg.png"/>
          <p:cNvPicPr>
            <a:picLocks noChangeAspect="1" noChangeArrowheads="1"/>
          </p:cNvPicPr>
          <p:nvPr/>
        </p:nvPicPr>
        <p:blipFill>
          <a:blip r:embed="rId4" cstate="print"/>
          <a:srcRect/>
          <a:stretch>
            <a:fillRect/>
          </a:stretch>
        </p:blipFill>
        <p:spPr bwMode="auto">
          <a:xfrm>
            <a:off x="1301116" y="2142376"/>
            <a:ext cx="3877995" cy="3877995"/>
          </a:xfrm>
          <a:prstGeom prst="rect">
            <a:avLst/>
          </a:prstGeom>
          <a:noFill/>
        </p:spPr>
      </p:pic>
      <p:sp>
        <p:nvSpPr>
          <p:cNvPr id="17" name="Rectangle 16"/>
          <p:cNvSpPr/>
          <p:nvPr/>
        </p:nvSpPr>
        <p:spPr bwMode="auto">
          <a:xfrm>
            <a:off x="35112960" y="6758891"/>
            <a:ext cx="13597067" cy="416363"/>
          </a:xfrm>
          <a:prstGeom prst="rect">
            <a:avLst/>
          </a:prstGeom>
          <a:noFill/>
          <a:ln w="9525">
            <a:noFill/>
            <a:round/>
            <a:headEnd/>
            <a:tailEnd/>
          </a:ln>
        </p:spPr>
        <p:txBody>
          <a:bodyPr wrap="none" rtlCol="0" anchor="ctr"/>
          <a:lstStyle/>
          <a:p>
            <a:pPr algn="ctr"/>
            <a:endParaRPr lang="en-US" sz="6000" dirty="0">
              <a:solidFill>
                <a:schemeClr val="bg1"/>
              </a:solidFill>
              <a:latin typeface="+mn-lt"/>
            </a:endParaRPr>
          </a:p>
        </p:txBody>
      </p:sp>
      <p:sp>
        <p:nvSpPr>
          <p:cNvPr id="6" name="TextBox 5">
            <a:extLst>
              <a:ext uri="{FF2B5EF4-FFF2-40B4-BE49-F238E27FC236}">
                <a16:creationId xmlns:a16="http://schemas.microsoft.com/office/drawing/2014/main" id="{41C3DAF4-E6D4-4461-941A-2A79F871392B}"/>
              </a:ext>
            </a:extLst>
          </p:cNvPr>
          <p:cNvSpPr txBox="1"/>
          <p:nvPr/>
        </p:nvSpPr>
        <p:spPr bwMode="auto">
          <a:xfrm>
            <a:off x="459373" y="26871068"/>
            <a:ext cx="15811792" cy="2123658"/>
          </a:xfrm>
          <a:prstGeom prst="rect">
            <a:avLst/>
          </a:prstGeom>
          <a:noFill/>
          <a:ln w="9525">
            <a:noFill/>
            <a:miter lim="800000"/>
            <a:headEnd/>
            <a:tailEnd/>
          </a:ln>
        </p:spPr>
        <p:txBody>
          <a:bodyPr wrap="square" rtlCol="0">
            <a:spAutoFit/>
          </a:bodyPr>
          <a:lstStyle/>
          <a:p>
            <a:pPr marL="457200" indent="-457200">
              <a:buFont typeface="Arial" panose="020B0604020202020204" pitchFamily="34" charset="0"/>
              <a:buChar char="•"/>
            </a:pPr>
            <a:endParaRPr lang="en-US" sz="4400" dirty="0">
              <a:latin typeface="+mn-lt"/>
              <a:ea typeface="Verdana" pitchFamily="34" charset="0"/>
              <a:cs typeface="Verdana" pitchFamily="34" charset="0"/>
            </a:endParaRPr>
          </a:p>
          <a:p>
            <a:pPr marL="457200" indent="-457200">
              <a:buFont typeface="Arial" panose="020B0604020202020204" pitchFamily="34" charset="0"/>
              <a:buChar char="•"/>
            </a:pPr>
            <a:endParaRPr lang="en-US" sz="4400" dirty="0">
              <a:latin typeface="+mn-lt"/>
              <a:ea typeface="Verdana" pitchFamily="34" charset="0"/>
              <a:cs typeface="Verdana" pitchFamily="34" charset="0"/>
            </a:endParaRPr>
          </a:p>
          <a:p>
            <a:pPr marL="457200" indent="-457200">
              <a:buFont typeface="Arial" panose="020B0604020202020204" pitchFamily="34" charset="0"/>
              <a:buChar char="•"/>
            </a:pPr>
            <a:endParaRPr lang="en-US" sz="4400" dirty="0">
              <a:latin typeface="+mn-lt"/>
              <a:ea typeface="Verdana" pitchFamily="34" charset="0"/>
              <a:cs typeface="Verdana" pitchFamily="34" charset="0"/>
            </a:endParaRPr>
          </a:p>
        </p:txBody>
      </p:sp>
      <p:sp>
        <p:nvSpPr>
          <p:cNvPr id="3" name="TextBox 2">
            <a:extLst>
              <a:ext uri="{FF2B5EF4-FFF2-40B4-BE49-F238E27FC236}">
                <a16:creationId xmlns:a16="http://schemas.microsoft.com/office/drawing/2014/main" id="{680EFCFD-9781-4909-B1AD-BEA8B2C233FF}"/>
              </a:ext>
            </a:extLst>
          </p:cNvPr>
          <p:cNvSpPr txBox="1"/>
          <p:nvPr/>
        </p:nvSpPr>
        <p:spPr bwMode="auto">
          <a:xfrm>
            <a:off x="1301116" y="321034"/>
            <a:ext cx="7614284" cy="769441"/>
          </a:xfrm>
          <a:prstGeom prst="rect">
            <a:avLst/>
          </a:prstGeom>
          <a:noFill/>
          <a:ln w="9525">
            <a:noFill/>
            <a:miter lim="800000"/>
            <a:headEnd/>
            <a:tailEnd/>
          </a:ln>
        </p:spPr>
        <p:txBody>
          <a:bodyPr wrap="square" rtlCol="0">
            <a:spAutoFit/>
          </a:bodyPr>
          <a:lstStyle/>
          <a:p>
            <a:pPr algn="just"/>
            <a:r>
              <a:rPr lang="en-US" sz="4400" b="1" dirty="0">
                <a:solidFill>
                  <a:schemeClr val="bg1"/>
                </a:solidFill>
                <a:latin typeface="+mn-lt"/>
                <a:ea typeface="Verdana" pitchFamily="34" charset="0"/>
                <a:cs typeface="Verdana" pitchFamily="34" charset="0"/>
              </a:rPr>
              <a:t>Poster Number: 2291</a:t>
            </a:r>
          </a:p>
        </p:txBody>
      </p:sp>
      <p:sp>
        <p:nvSpPr>
          <p:cNvPr id="8" name="TextBox 7">
            <a:extLst>
              <a:ext uri="{FF2B5EF4-FFF2-40B4-BE49-F238E27FC236}">
                <a16:creationId xmlns:a16="http://schemas.microsoft.com/office/drawing/2014/main" id="{50DA481F-DB94-4EAD-89AE-1A13D01B837F}"/>
              </a:ext>
            </a:extLst>
          </p:cNvPr>
          <p:cNvSpPr txBox="1"/>
          <p:nvPr/>
        </p:nvSpPr>
        <p:spPr bwMode="auto">
          <a:xfrm>
            <a:off x="40738409" y="361405"/>
            <a:ext cx="7338075" cy="769441"/>
          </a:xfrm>
          <a:prstGeom prst="rect">
            <a:avLst/>
          </a:prstGeom>
          <a:noFill/>
          <a:ln w="9525">
            <a:noFill/>
            <a:miter lim="800000"/>
            <a:headEnd/>
            <a:tailEnd/>
          </a:ln>
        </p:spPr>
        <p:txBody>
          <a:bodyPr wrap="square" rtlCol="0">
            <a:spAutoFit/>
          </a:bodyPr>
          <a:lstStyle/>
          <a:p>
            <a:pPr algn="just"/>
            <a:r>
              <a:rPr lang="en-US" sz="4400" b="1" dirty="0">
                <a:solidFill>
                  <a:schemeClr val="bg1"/>
                </a:solidFill>
                <a:latin typeface="+mn-lt"/>
                <a:ea typeface="Verdana" pitchFamily="34" charset="0"/>
                <a:cs typeface="Verdana" pitchFamily="34" charset="0"/>
              </a:rPr>
              <a:t>Contact: emily_bodo@uri.edu</a:t>
            </a:r>
          </a:p>
        </p:txBody>
      </p:sp>
      <p:sp>
        <p:nvSpPr>
          <p:cNvPr id="9" name="TextBox 8">
            <a:extLst>
              <a:ext uri="{FF2B5EF4-FFF2-40B4-BE49-F238E27FC236}">
                <a16:creationId xmlns:a16="http://schemas.microsoft.com/office/drawing/2014/main" id="{1806F5B5-E604-41E5-A12D-40EE070F56E3}"/>
              </a:ext>
            </a:extLst>
          </p:cNvPr>
          <p:cNvSpPr txBox="1"/>
          <p:nvPr/>
        </p:nvSpPr>
        <p:spPr bwMode="auto">
          <a:xfrm>
            <a:off x="503432" y="7680960"/>
            <a:ext cx="14228982" cy="21282749"/>
          </a:xfrm>
          <a:prstGeom prst="rect">
            <a:avLst/>
          </a:prstGeom>
          <a:noFill/>
          <a:ln w="9525">
            <a:noFill/>
            <a:miter lim="800000"/>
            <a:headEnd/>
            <a:tailEnd/>
          </a:ln>
        </p:spPr>
        <p:txBody>
          <a:bodyPr wrap="square" rtlCol="0">
            <a:spAutoFit/>
          </a:bodyPr>
          <a:lstStyle/>
          <a:p>
            <a:r>
              <a:rPr lang="en-US" sz="4100" b="1" dirty="0">
                <a:latin typeface="+mn-lt"/>
              </a:rPr>
              <a:t>Background: </a:t>
            </a:r>
            <a:r>
              <a:rPr lang="en-US" sz="4100" dirty="0">
                <a:latin typeface="+mn-lt"/>
              </a:rPr>
              <a:t>Multidrug resistant </a:t>
            </a:r>
            <a:r>
              <a:rPr lang="en-US" sz="4100" i="1" dirty="0">
                <a:latin typeface="+mn-lt"/>
              </a:rPr>
              <a:t>Pseudomonas aeruginosa </a:t>
            </a:r>
            <a:r>
              <a:rPr lang="en-US" sz="4100" dirty="0">
                <a:latin typeface="+mn-lt"/>
              </a:rPr>
              <a:t>is a challenging pathogen to treat. </a:t>
            </a:r>
            <a:r>
              <a:rPr lang="en-US" sz="4100" dirty="0" err="1">
                <a:latin typeface="+mn-lt"/>
              </a:rPr>
              <a:t>Ceftolozane</a:t>
            </a:r>
            <a:r>
              <a:rPr lang="en-US" sz="4100" dirty="0">
                <a:latin typeface="+mn-lt"/>
              </a:rPr>
              <a:t>/tazobactam (C/T) is a combination cephalosporin and beta-lactamase inhibitor that has demonstrated activity against multi-drug resistant (MDR) </a:t>
            </a:r>
            <a:r>
              <a:rPr lang="en-US" sz="4100" i="1" dirty="0">
                <a:latin typeface="+mn-lt"/>
              </a:rPr>
              <a:t>P. aeruginosa, </a:t>
            </a:r>
            <a:r>
              <a:rPr lang="en-US" sz="4100" dirty="0">
                <a:latin typeface="+mn-lt"/>
              </a:rPr>
              <a:t>including carbapenem-resistant isolates. The objective of this study was to evaluate rates of multidrug resistance in </a:t>
            </a:r>
            <a:r>
              <a:rPr lang="en-US" sz="4100" i="1" dirty="0">
                <a:latin typeface="+mn-lt"/>
              </a:rPr>
              <a:t>P. aeruginosa</a:t>
            </a:r>
            <a:r>
              <a:rPr lang="en-US" sz="4100" dirty="0">
                <a:latin typeface="+mn-lt"/>
              </a:rPr>
              <a:t> isolates obtained from patients treated with C/T across the Veterans Affairs (VA) Healthcare System nationally.</a:t>
            </a:r>
          </a:p>
          <a:p>
            <a:r>
              <a:rPr lang="en-US" sz="4100" b="1" dirty="0">
                <a:latin typeface="+mn-lt"/>
              </a:rPr>
              <a:t>Methods: </a:t>
            </a:r>
            <a:r>
              <a:rPr lang="en-US" sz="4100" dirty="0">
                <a:latin typeface="+mn-lt"/>
              </a:rPr>
              <a:t>Hospitalized patients who received at least 1 dose of CT between January 2015 and April 2018 and had a positive </a:t>
            </a:r>
            <a:r>
              <a:rPr lang="en-US" sz="4100" i="1" dirty="0">
                <a:latin typeface="+mn-lt"/>
              </a:rPr>
              <a:t>P. aeruginosa </a:t>
            </a:r>
            <a:r>
              <a:rPr lang="en-US" sz="4100" dirty="0">
                <a:latin typeface="+mn-lt"/>
              </a:rPr>
              <a:t>culture were included in this retrospective study. Culture source and antimicrobial susceptibility reports were assessed for each </a:t>
            </a:r>
            <a:r>
              <a:rPr lang="en-US" sz="4100" i="1" dirty="0">
                <a:latin typeface="+mn-lt"/>
              </a:rPr>
              <a:t>P. aeruginosa</a:t>
            </a:r>
            <a:r>
              <a:rPr lang="en-US" sz="4100" dirty="0">
                <a:latin typeface="+mn-lt"/>
              </a:rPr>
              <a:t> isolate.  Isolates were categorized as multidrug-resistant based on the Centers for Disease Control (CDC) definition. Resistance rates were categorized by source of culture.  </a:t>
            </a:r>
          </a:p>
          <a:p>
            <a:r>
              <a:rPr lang="en-US" sz="4100" b="1" dirty="0">
                <a:latin typeface="+mn-lt"/>
              </a:rPr>
              <a:t>Results: </a:t>
            </a:r>
            <a:r>
              <a:rPr lang="en-US" sz="4100" dirty="0">
                <a:latin typeface="+mn-lt"/>
              </a:rPr>
              <a:t>We identified 174 positive </a:t>
            </a:r>
            <a:r>
              <a:rPr lang="en-US" sz="4100" i="1" dirty="0">
                <a:latin typeface="+mn-lt"/>
              </a:rPr>
              <a:t>P. aeruginosa</a:t>
            </a:r>
            <a:r>
              <a:rPr lang="en-US" sz="4100" dirty="0">
                <a:latin typeface="+mn-lt"/>
              </a:rPr>
              <a:t> cultures among 154 patients who received at least one dose of C/T during the study period. The most common sources of isolates were lung (40% of patients), urine (21%), skin &amp; soft tissue (15%), blood (14%), and bone/joint (14%). Most patients (84.6%) had isolates that were MDR, with high rates of carbapenem (93.5%), extended-spectrum cephalosporin (84.1%), and fluoroquinolone (82.0%) resistance.* In this cohort, 50.6% of patients received at least one antibiotic prior to initiating C/T to which their clinical culture was not susceptible. </a:t>
            </a:r>
          </a:p>
          <a:p>
            <a:r>
              <a:rPr lang="en-US" sz="4100" b="1" dirty="0">
                <a:latin typeface="+mn-lt"/>
              </a:rPr>
              <a:t>Conclusion: </a:t>
            </a:r>
            <a:r>
              <a:rPr lang="en-US" sz="4100" dirty="0">
                <a:latin typeface="+mn-lt"/>
              </a:rPr>
              <a:t>Antibiotic resistance was high in this cohort of patients with </a:t>
            </a:r>
            <a:r>
              <a:rPr lang="en-US" sz="4100" i="1" dirty="0">
                <a:latin typeface="+mn-lt"/>
              </a:rPr>
              <a:t>P. aeruginosa, </a:t>
            </a:r>
            <a:r>
              <a:rPr lang="en-US" sz="4100" dirty="0">
                <a:latin typeface="+mn-lt"/>
              </a:rPr>
              <a:t>and as a result, use of any non-susceptible antibiotics occurred in 50.6% of patients before C/T was started. The high carbapenem resistance rates are of great clinical concern, but highlight an area of utilization for C/T given its activity against carbapenem-resistant </a:t>
            </a:r>
            <a:r>
              <a:rPr lang="en-US" sz="4100" i="1" dirty="0">
                <a:latin typeface="+mn-lt"/>
              </a:rPr>
              <a:t>P. aeruginosa</a:t>
            </a:r>
            <a:r>
              <a:rPr lang="en-US" sz="4100" dirty="0">
                <a:latin typeface="+mn-lt"/>
              </a:rPr>
              <a:t>.</a:t>
            </a:r>
          </a:p>
          <a:p>
            <a:r>
              <a:rPr lang="en-US" sz="3600" dirty="0">
                <a:latin typeface="+mn-lt"/>
              </a:rPr>
              <a:t>*Percentages updated since abstract submission. </a:t>
            </a:r>
            <a:endParaRPr lang="en-US" sz="3600" b="1" dirty="0">
              <a:latin typeface="+mn-lt"/>
              <a:ea typeface="Verdana" pitchFamily="34" charset="0"/>
              <a:cs typeface="Verdana" pitchFamily="34" charset="0"/>
            </a:endParaRPr>
          </a:p>
        </p:txBody>
      </p:sp>
      <p:sp>
        <p:nvSpPr>
          <p:cNvPr id="35" name="AutoShape 55">
            <a:extLst>
              <a:ext uri="{FF2B5EF4-FFF2-40B4-BE49-F238E27FC236}">
                <a16:creationId xmlns:a16="http://schemas.microsoft.com/office/drawing/2014/main" id="{BE5DEBA8-1380-4DBD-A6F8-7C2DCA98B609}"/>
              </a:ext>
            </a:extLst>
          </p:cNvPr>
          <p:cNvSpPr>
            <a:spLocks noChangeArrowheads="1"/>
          </p:cNvSpPr>
          <p:nvPr/>
        </p:nvSpPr>
        <p:spPr bwMode="auto">
          <a:xfrm rot="10800000" flipV="1">
            <a:off x="450181" y="29260800"/>
            <a:ext cx="14228064" cy="685800"/>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INTRODUCTION</a:t>
            </a:r>
          </a:p>
        </p:txBody>
      </p:sp>
      <p:sp>
        <p:nvSpPr>
          <p:cNvPr id="10" name="TextBox 9">
            <a:extLst>
              <a:ext uri="{FF2B5EF4-FFF2-40B4-BE49-F238E27FC236}">
                <a16:creationId xmlns:a16="http://schemas.microsoft.com/office/drawing/2014/main" id="{786C7ECA-5F81-41BB-A16C-5C9F4E9F9EF0}"/>
              </a:ext>
            </a:extLst>
          </p:cNvPr>
          <p:cNvSpPr txBox="1"/>
          <p:nvPr/>
        </p:nvSpPr>
        <p:spPr bwMode="auto">
          <a:xfrm>
            <a:off x="459373" y="29900880"/>
            <a:ext cx="14218872" cy="2123658"/>
          </a:xfrm>
          <a:prstGeom prst="rect">
            <a:avLst/>
          </a:prstGeom>
          <a:noFill/>
          <a:ln w="9525">
            <a:noFill/>
            <a:miter lim="800000"/>
            <a:headEnd/>
            <a:tailEnd/>
          </a:ln>
        </p:spPr>
        <p:txBody>
          <a:bodyPr wrap="square" rtlCol="0">
            <a:spAutoFit/>
          </a:bodyPr>
          <a:lstStyle/>
          <a:p>
            <a:pPr>
              <a:defRPr/>
            </a:pPr>
            <a:r>
              <a:rPr lang="en-US" sz="4400" dirty="0">
                <a:latin typeface="+mn-lt"/>
              </a:rPr>
              <a:t>Rapid development of antimicrobial resistance in </a:t>
            </a:r>
            <a:r>
              <a:rPr lang="en-US" sz="4400" i="1" dirty="0">
                <a:latin typeface="+mn-lt"/>
              </a:rPr>
              <a:t>Pseudomonas aeruginosa </a:t>
            </a:r>
            <a:r>
              <a:rPr lang="en-US" sz="4400" dirty="0">
                <a:latin typeface="+mn-lt"/>
              </a:rPr>
              <a:t>has rendered many standard-of-care antibiotics ineffective. </a:t>
            </a:r>
            <a:endParaRPr lang="en-US" sz="4400" b="1" dirty="0">
              <a:latin typeface="+mn-lt"/>
              <a:ea typeface="Verdana" pitchFamily="34" charset="0"/>
              <a:cs typeface="Verdana" pitchFamily="34" charset="0"/>
            </a:endParaRPr>
          </a:p>
        </p:txBody>
      </p:sp>
      <p:sp>
        <p:nvSpPr>
          <p:cNvPr id="11" name="TextBox 10">
            <a:extLst>
              <a:ext uri="{FF2B5EF4-FFF2-40B4-BE49-F238E27FC236}">
                <a16:creationId xmlns:a16="http://schemas.microsoft.com/office/drawing/2014/main" id="{347AD667-3FAE-451D-9905-6F30C710D1E8}"/>
              </a:ext>
            </a:extLst>
          </p:cNvPr>
          <p:cNvSpPr txBox="1"/>
          <p:nvPr/>
        </p:nvSpPr>
        <p:spPr bwMode="auto">
          <a:xfrm>
            <a:off x="15224063" y="10607040"/>
            <a:ext cx="14228064" cy="5509200"/>
          </a:xfrm>
          <a:prstGeom prst="rect">
            <a:avLst/>
          </a:prstGeom>
          <a:noFill/>
          <a:ln w="9525">
            <a:noFill/>
            <a:miter lim="800000"/>
            <a:headEnd/>
            <a:tailEnd/>
          </a:ln>
        </p:spPr>
        <p:txBody>
          <a:bodyPr wrap="square" rtlCol="0">
            <a:spAutoFit/>
          </a:bodyPr>
          <a:lstStyle/>
          <a:p>
            <a:pPr algn="just">
              <a:defRPr/>
            </a:pPr>
            <a:r>
              <a:rPr lang="en-US" sz="4400" dirty="0">
                <a:latin typeface="+mn-lt"/>
              </a:rPr>
              <a:t>Data source: national Veterans Affairs (VA) databases.</a:t>
            </a:r>
          </a:p>
          <a:p>
            <a:pPr>
              <a:defRPr/>
            </a:pPr>
            <a:r>
              <a:rPr lang="en-US" sz="4400" dirty="0">
                <a:latin typeface="+mn-lt"/>
              </a:rPr>
              <a:t>Hospitalized VA patients who received at least one dose of C/T between Jan 1, 2015 and Apr 30, 2018 and had a positive </a:t>
            </a:r>
            <a:r>
              <a:rPr lang="en-US" sz="4400" i="1" dirty="0">
                <a:latin typeface="+mn-lt"/>
              </a:rPr>
              <a:t>P. aeruginosa </a:t>
            </a:r>
            <a:r>
              <a:rPr lang="en-US" sz="4400" dirty="0">
                <a:latin typeface="+mn-lt"/>
              </a:rPr>
              <a:t>culture. </a:t>
            </a:r>
            <a:r>
              <a:rPr lang="en-US" sz="4400" dirty="0">
                <a:latin typeface="+mn-lt"/>
                <a:ea typeface="Verdana" pitchFamily="34" charset="0"/>
              </a:rPr>
              <a:t>Attributed cultures were the closest culture to C/T therapy initiation (index date) within the window of 30 days before index date up to 3 days after the index date. </a:t>
            </a:r>
            <a:r>
              <a:rPr lang="en-US" sz="4400" dirty="0">
                <a:latin typeface="+mn-lt"/>
              </a:rPr>
              <a:t>Demographics and outcomes are reported for those with multi-drug resistant </a:t>
            </a:r>
            <a:r>
              <a:rPr lang="en-US" sz="4400" i="1" dirty="0">
                <a:latin typeface="+mn-lt"/>
              </a:rPr>
              <a:t>P. aeruginosa </a:t>
            </a:r>
            <a:r>
              <a:rPr lang="en-US" sz="4400" dirty="0">
                <a:latin typeface="+mn-lt"/>
              </a:rPr>
              <a:t>cultures. </a:t>
            </a:r>
            <a:endParaRPr lang="en-US" sz="3100" b="1" dirty="0">
              <a:latin typeface="+mn-lt"/>
              <a:ea typeface="Verdana" pitchFamily="34" charset="0"/>
              <a:cs typeface="Verdana" pitchFamily="34" charset="0"/>
            </a:endParaRPr>
          </a:p>
        </p:txBody>
      </p:sp>
      <p:sp>
        <p:nvSpPr>
          <p:cNvPr id="44" name="AutoShape 55">
            <a:extLst>
              <a:ext uri="{FF2B5EF4-FFF2-40B4-BE49-F238E27FC236}">
                <a16:creationId xmlns:a16="http://schemas.microsoft.com/office/drawing/2014/main" id="{7A8A8626-5E3B-4650-A87D-99E4901AAFB2}"/>
              </a:ext>
            </a:extLst>
          </p:cNvPr>
          <p:cNvSpPr>
            <a:spLocks noChangeArrowheads="1"/>
          </p:cNvSpPr>
          <p:nvPr/>
        </p:nvSpPr>
        <p:spPr bwMode="auto">
          <a:xfrm rot="10800000" flipV="1">
            <a:off x="15169896" y="6949440"/>
            <a:ext cx="14228064" cy="685800"/>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OBJECTIVE</a:t>
            </a:r>
          </a:p>
        </p:txBody>
      </p:sp>
      <p:sp>
        <p:nvSpPr>
          <p:cNvPr id="14" name="TextBox 13">
            <a:extLst>
              <a:ext uri="{FF2B5EF4-FFF2-40B4-BE49-F238E27FC236}">
                <a16:creationId xmlns:a16="http://schemas.microsoft.com/office/drawing/2014/main" id="{59928E8C-78C9-481F-8E94-9D16A07AFB18}"/>
              </a:ext>
            </a:extLst>
          </p:cNvPr>
          <p:cNvSpPr txBox="1"/>
          <p:nvPr/>
        </p:nvSpPr>
        <p:spPr bwMode="auto">
          <a:xfrm>
            <a:off x="15169896" y="7589520"/>
            <a:ext cx="14228064" cy="2194560"/>
          </a:xfrm>
          <a:prstGeom prst="rect">
            <a:avLst/>
          </a:prstGeom>
          <a:noFill/>
          <a:ln w="9525">
            <a:noFill/>
            <a:miter lim="800000"/>
            <a:headEnd/>
            <a:tailEnd/>
          </a:ln>
        </p:spPr>
        <p:txBody>
          <a:bodyPr wrap="square" rtlCol="0">
            <a:noAutofit/>
          </a:bodyPr>
          <a:lstStyle/>
          <a:p>
            <a:r>
              <a:rPr lang="en-US" sz="4400" dirty="0">
                <a:latin typeface="+mn-lt"/>
              </a:rPr>
              <a:t>Assess resistance rates of </a:t>
            </a:r>
            <a:r>
              <a:rPr lang="en-US" sz="4400" i="1" dirty="0">
                <a:latin typeface="+mn-lt"/>
              </a:rPr>
              <a:t>P. aeruginosa</a:t>
            </a:r>
            <a:r>
              <a:rPr lang="en-US" sz="4400" dirty="0">
                <a:latin typeface="+mn-lt"/>
              </a:rPr>
              <a:t> isolates obtained from patients treated with C/T across the Veterans Affairs (VA) Healthcare System nationally.</a:t>
            </a:r>
          </a:p>
          <a:p>
            <a:pPr algn="just"/>
            <a:endParaRPr lang="en-US" sz="3100" b="1" dirty="0">
              <a:latin typeface="+mn-lt"/>
              <a:ea typeface="Verdana" pitchFamily="34" charset="0"/>
              <a:cs typeface="Verdana" pitchFamily="34" charset="0"/>
            </a:endParaRPr>
          </a:p>
        </p:txBody>
      </p:sp>
      <p:sp>
        <p:nvSpPr>
          <p:cNvPr id="47" name="AutoShape 55">
            <a:extLst>
              <a:ext uri="{FF2B5EF4-FFF2-40B4-BE49-F238E27FC236}">
                <a16:creationId xmlns:a16="http://schemas.microsoft.com/office/drawing/2014/main" id="{201829EA-567C-42EB-94B1-8A7BF6B35382}"/>
              </a:ext>
            </a:extLst>
          </p:cNvPr>
          <p:cNvSpPr>
            <a:spLocks noChangeArrowheads="1"/>
          </p:cNvSpPr>
          <p:nvPr/>
        </p:nvSpPr>
        <p:spPr bwMode="auto">
          <a:xfrm rot="10800000" flipV="1">
            <a:off x="15169896" y="16367760"/>
            <a:ext cx="14228064" cy="685800"/>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RESULTS</a:t>
            </a:r>
          </a:p>
        </p:txBody>
      </p:sp>
      <p:sp>
        <p:nvSpPr>
          <p:cNvPr id="48" name="TextBox 47">
            <a:extLst>
              <a:ext uri="{FF2B5EF4-FFF2-40B4-BE49-F238E27FC236}">
                <a16:creationId xmlns:a16="http://schemas.microsoft.com/office/drawing/2014/main" id="{D196A6AC-1EAC-4CB3-9887-9DBAFBB855D1}"/>
              </a:ext>
            </a:extLst>
          </p:cNvPr>
          <p:cNvSpPr txBox="1"/>
          <p:nvPr/>
        </p:nvSpPr>
        <p:spPr bwMode="auto">
          <a:xfrm>
            <a:off x="15169895" y="17007840"/>
            <a:ext cx="14228065" cy="1354217"/>
          </a:xfrm>
          <a:prstGeom prst="rect">
            <a:avLst/>
          </a:prstGeom>
          <a:noFill/>
          <a:ln w="9525">
            <a:noFill/>
            <a:miter lim="800000"/>
            <a:headEnd/>
            <a:tailEnd/>
          </a:ln>
        </p:spPr>
        <p:txBody>
          <a:bodyPr wrap="square" rtlCol="0">
            <a:spAutoFit/>
          </a:bodyPr>
          <a:lstStyle/>
          <a:p>
            <a:pPr algn="just"/>
            <a:r>
              <a:rPr lang="en-US" sz="4100" b="1" dirty="0">
                <a:latin typeface="+mn-lt"/>
                <a:ea typeface="Verdana" pitchFamily="34" charset="0"/>
                <a:cs typeface="Verdana" pitchFamily="34" charset="0"/>
              </a:rPr>
              <a:t>Table 1. Demographics and clinical characteristics among patients with multi-drug resistant (MDR)* </a:t>
            </a:r>
            <a:r>
              <a:rPr lang="en-US" sz="4100" b="1" i="1" dirty="0">
                <a:latin typeface="+mn-lt"/>
                <a:ea typeface="Verdana" pitchFamily="34" charset="0"/>
                <a:cs typeface="Verdana" pitchFamily="34" charset="0"/>
              </a:rPr>
              <a:t>P. aeruginosa</a:t>
            </a:r>
            <a:endParaRPr lang="en-US" sz="4100" b="1" dirty="0">
              <a:latin typeface="+mn-lt"/>
              <a:ea typeface="Verdana" pitchFamily="34" charset="0"/>
              <a:cs typeface="Verdana" pitchFamily="34" charset="0"/>
            </a:endParaRPr>
          </a:p>
        </p:txBody>
      </p:sp>
      <p:graphicFrame>
        <p:nvGraphicFramePr>
          <p:cNvPr id="49" name="Table 48">
            <a:extLst>
              <a:ext uri="{FF2B5EF4-FFF2-40B4-BE49-F238E27FC236}">
                <a16:creationId xmlns:a16="http://schemas.microsoft.com/office/drawing/2014/main" id="{3D4EAABB-5B15-49E4-8B47-BF16D696946E}"/>
              </a:ext>
            </a:extLst>
          </p:cNvPr>
          <p:cNvGraphicFramePr>
            <a:graphicFrameLocks noGrp="1"/>
          </p:cNvGraphicFramePr>
          <p:nvPr>
            <p:extLst>
              <p:ext uri="{D42A27DB-BD31-4B8C-83A1-F6EECF244321}">
                <p14:modId xmlns:p14="http://schemas.microsoft.com/office/powerpoint/2010/main" val="2731026826"/>
              </p:ext>
            </p:extLst>
          </p:nvPr>
        </p:nvGraphicFramePr>
        <p:xfrm>
          <a:off x="15224063" y="18379440"/>
          <a:ext cx="14228064" cy="11055350"/>
        </p:xfrm>
        <a:graphic>
          <a:graphicData uri="http://schemas.openxmlformats.org/drawingml/2006/table">
            <a:tbl>
              <a:tblPr>
                <a:effectLst/>
              </a:tblPr>
              <a:tblGrid>
                <a:gridCol w="8790278">
                  <a:extLst>
                    <a:ext uri="{9D8B030D-6E8A-4147-A177-3AD203B41FA5}">
                      <a16:colId xmlns:a16="http://schemas.microsoft.com/office/drawing/2014/main" val="3021123072"/>
                    </a:ext>
                  </a:extLst>
                </a:gridCol>
                <a:gridCol w="5437786">
                  <a:extLst>
                    <a:ext uri="{9D8B030D-6E8A-4147-A177-3AD203B41FA5}">
                      <a16:colId xmlns:a16="http://schemas.microsoft.com/office/drawing/2014/main" val="3486976759"/>
                    </a:ext>
                  </a:extLst>
                </a:gridCol>
              </a:tblGrid>
              <a:tr h="583997">
                <a:tc>
                  <a:txBody>
                    <a:bodyPr/>
                    <a:lstStyle/>
                    <a:p>
                      <a:pPr marL="288925" indent="0" algn="l" fontAlgn="ctr"/>
                      <a:r>
                        <a:rPr lang="en-US" sz="4000" b="0" i="0" u="none" strike="noStrike" dirty="0">
                          <a:solidFill>
                            <a:schemeClr val="bg1"/>
                          </a:solidFill>
                          <a:effectLst/>
                          <a:latin typeface="Calibri" panose="020F0502020204030204" pitchFamily="34" charset="0"/>
                        </a:rPr>
                        <a:t>Characteristics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algn="ctr" fontAlgn="ctr"/>
                      <a:r>
                        <a:rPr lang="en-US" sz="4000" b="0" i="0" u="none" strike="noStrike" dirty="0">
                          <a:solidFill>
                            <a:schemeClr val="bg1"/>
                          </a:solidFill>
                          <a:effectLst/>
                          <a:latin typeface="Calibri" panose="020F0502020204030204" pitchFamily="34" charset="0"/>
                        </a:rPr>
                        <a:t>N=121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190557678"/>
                  </a:ext>
                </a:extLst>
              </a:tr>
              <a:tr h="595305">
                <a:tc>
                  <a:txBody>
                    <a:bodyPr/>
                    <a:lstStyle/>
                    <a:p>
                      <a:pPr marL="241300" indent="0" algn="l" fontAlgn="ctr"/>
                      <a:r>
                        <a:rPr lang="en-US" sz="4000" b="0" i="0" u="none" strike="noStrike" dirty="0">
                          <a:solidFill>
                            <a:schemeClr val="tx1"/>
                          </a:solidFill>
                          <a:effectLst/>
                          <a:latin typeface="Calibri" panose="020F0502020204030204" pitchFamily="34" charset="0"/>
                        </a:rPr>
                        <a:t>Age (years), mean (SD)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65.5 (12.3)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6665503"/>
                  </a:ext>
                </a:extLst>
              </a:tr>
              <a:tr h="506164">
                <a:tc>
                  <a:txBody>
                    <a:bodyPr/>
                    <a:lstStyle/>
                    <a:p>
                      <a:pPr marL="241300" indent="0" algn="l" fontAlgn="ctr"/>
                      <a:r>
                        <a:rPr lang="en-US" sz="4000" b="0" i="0" u="none" strike="noStrike" dirty="0">
                          <a:solidFill>
                            <a:schemeClr val="tx1"/>
                          </a:solidFill>
                          <a:effectLst/>
                          <a:latin typeface="Calibri" panose="020F0502020204030204" pitchFamily="34" charset="0"/>
                        </a:rPr>
                        <a:t>Male, n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119 (98.4%)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036588"/>
                  </a:ext>
                </a:extLst>
              </a:tr>
              <a:tr h="583997">
                <a:tc>
                  <a:txBody>
                    <a:bodyPr/>
                    <a:lstStyle/>
                    <a:p>
                      <a:pPr marL="241300" indent="0" algn="l" fontAlgn="ctr"/>
                      <a:r>
                        <a:rPr lang="en-US" sz="4000" b="0" i="0" u="none" strike="noStrike" dirty="0">
                          <a:solidFill>
                            <a:schemeClr val="tx1"/>
                          </a:solidFill>
                          <a:effectLst/>
                          <a:latin typeface="Calibri" panose="020F0502020204030204" pitchFamily="34" charset="0"/>
                        </a:rPr>
                        <a:t>White, n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78 (64.5%)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3303391"/>
                  </a:ext>
                </a:extLst>
              </a:tr>
              <a:tr h="583997">
                <a:tc>
                  <a:txBody>
                    <a:bodyPr/>
                    <a:lstStyle/>
                    <a:p>
                      <a:pPr marL="241300" indent="0" algn="l" fontAlgn="ctr"/>
                      <a:r>
                        <a:rPr lang="en-US" sz="4000" b="0" i="0" u="none" strike="noStrike" dirty="0">
                          <a:solidFill>
                            <a:schemeClr val="tx1"/>
                          </a:solidFill>
                          <a:effectLst/>
                          <a:latin typeface="Calibri" panose="020F0502020204030204" pitchFamily="34" charset="0"/>
                        </a:rPr>
                        <a:t>Admitted from home/community, n (%) </a:t>
                      </a:r>
                      <a:r>
                        <a:rPr lang="en-US" sz="4000" b="0" i="0" u="none" strike="noStrike" baseline="30000" dirty="0">
                          <a:solidFill>
                            <a:schemeClr val="tx1"/>
                          </a:solidFill>
                          <a:effectLst/>
                          <a:latin typeface="Calibri" panose="020F0502020204030204" pitchFamily="34" charset="0"/>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50 (42.4%)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32121569"/>
                  </a:ext>
                </a:extLst>
              </a:tr>
              <a:tr h="583997">
                <a:tc>
                  <a:txBody>
                    <a:bodyPr/>
                    <a:lstStyle/>
                    <a:p>
                      <a:pPr marL="241300" indent="0" algn="l" fontAlgn="ctr"/>
                      <a:r>
                        <a:rPr lang="en-US" sz="4000" b="0" i="0" u="none" strike="noStrike" dirty="0">
                          <a:solidFill>
                            <a:schemeClr val="tx1"/>
                          </a:solidFill>
                          <a:effectLst/>
                          <a:latin typeface="Calibri" panose="020F0502020204030204" pitchFamily="34" charset="0"/>
                        </a:rPr>
                        <a:t>End stage renal disease, n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7 (5.8%)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9530279"/>
                  </a:ext>
                </a:extLst>
              </a:tr>
              <a:tr h="583997">
                <a:tc>
                  <a:txBody>
                    <a:bodyPr/>
                    <a:lstStyle/>
                    <a:p>
                      <a:pPr marL="241300" indent="0" algn="l" fontAlgn="ctr"/>
                      <a:r>
                        <a:rPr lang="en-US" sz="4000" b="0" i="0" u="none" strike="noStrike" dirty="0">
                          <a:solidFill>
                            <a:schemeClr val="tx1"/>
                          </a:solidFill>
                          <a:effectLst/>
                          <a:latin typeface="Calibri" panose="020F0502020204030204" pitchFamily="34" charset="0"/>
                        </a:rPr>
                        <a:t>Septic shock</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24 (19.8%)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1318656"/>
                  </a:ext>
                </a:extLst>
              </a:tr>
              <a:tr h="1161974">
                <a:tc>
                  <a:txBody>
                    <a:bodyPr/>
                    <a:lstStyle/>
                    <a:p>
                      <a:pPr marL="241300" indent="0" algn="l" fontAlgn="ctr"/>
                      <a:r>
                        <a:rPr lang="en-US" sz="4000" b="0" i="0" u="none" strike="noStrike" dirty="0">
                          <a:solidFill>
                            <a:schemeClr val="tx1"/>
                          </a:solidFill>
                          <a:effectLst/>
                          <a:latin typeface="Calibri" panose="020F0502020204030204" pitchFamily="34" charset="0"/>
                        </a:rPr>
                        <a:t>Time to C/T initiation from admission (days), median (IQR)</a:t>
                      </a:r>
                      <a:r>
                        <a:rPr lang="en-US" sz="4000" b="0" i="0" u="none" strike="noStrike" baseline="30000" dirty="0">
                          <a:solidFill>
                            <a:schemeClr val="tx1"/>
                          </a:solidFill>
                          <a:effectLst/>
                          <a:latin typeface="Calibri" panose="020F0502020204030204" pitchFamily="34" charset="0"/>
                        </a:rPr>
                        <a:t> 1</a:t>
                      </a:r>
                      <a:endParaRPr lang="en-US" sz="4000" b="0" i="0" u="none" strike="noStrike" dirty="0">
                        <a:solidFill>
                          <a:schemeClr val="tx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14 (5-48)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3768668"/>
                  </a:ext>
                </a:extLst>
              </a:tr>
              <a:tr h="1161974">
                <a:tc>
                  <a:txBody>
                    <a:bodyPr/>
                    <a:lstStyle/>
                    <a:p>
                      <a:pPr marL="241300" indent="0" algn="l" fontAlgn="ctr"/>
                      <a:r>
                        <a:rPr lang="en-US" sz="4000" b="0" i="0" u="none" strike="noStrike" dirty="0">
                          <a:solidFill>
                            <a:schemeClr val="tx1"/>
                          </a:solidFill>
                          <a:effectLst/>
                          <a:latin typeface="Calibri" panose="020F0502020204030204" pitchFamily="34" charset="0"/>
                        </a:rPr>
                        <a:t>Time to C/T initiation from culture (days), median (IQR)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4 (2-7)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8325566"/>
                  </a:ext>
                </a:extLst>
              </a:tr>
              <a:tr h="1161974">
                <a:tc>
                  <a:txBody>
                    <a:bodyPr/>
                    <a:lstStyle/>
                    <a:p>
                      <a:pPr marL="241300" indent="0" algn="l" fontAlgn="ctr"/>
                      <a:r>
                        <a:rPr lang="en-US" sz="4000" b="0" i="0" u="none" strike="noStrike" dirty="0">
                          <a:solidFill>
                            <a:schemeClr val="tx1"/>
                          </a:solidFill>
                          <a:effectLst/>
                          <a:latin typeface="Calibri" panose="020F0502020204030204" pitchFamily="34" charset="0"/>
                        </a:rPr>
                        <a:t>Duration of antibiotic treatment (days), median (IQR) </a:t>
                      </a:r>
                      <a:r>
                        <a:rPr lang="en-US" sz="4000" b="0" i="0" u="none" strike="noStrike" baseline="30000" dirty="0">
                          <a:solidFill>
                            <a:schemeClr val="tx1"/>
                          </a:solidFill>
                          <a:effectLst/>
                          <a:latin typeface="Calibri" panose="020F0502020204030204" pitchFamily="34" charset="0"/>
                        </a:rPr>
                        <a:t>1</a:t>
                      </a:r>
                      <a:endParaRPr lang="en-US" sz="4000" b="0" i="0" u="none" strike="noStrike" dirty="0">
                        <a:solidFill>
                          <a:schemeClr val="tx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17 (11-39)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3440"/>
                  </a:ext>
                </a:extLst>
              </a:tr>
              <a:tr h="583997">
                <a:tc>
                  <a:txBody>
                    <a:bodyPr/>
                    <a:lstStyle/>
                    <a:p>
                      <a:pPr marL="241300" indent="0" algn="l" fontAlgn="ctr"/>
                      <a:r>
                        <a:rPr lang="en-US" sz="4000" b="0" i="0" u="none" strike="noStrike" dirty="0">
                          <a:solidFill>
                            <a:schemeClr val="tx1"/>
                          </a:solidFill>
                          <a:effectLst/>
                          <a:latin typeface="Calibri" panose="020F0502020204030204" pitchFamily="34" charset="0"/>
                        </a:rPr>
                        <a:t>Duration of C/T, median (IQR)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14 (8-25)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1419991"/>
                  </a:ext>
                </a:extLst>
              </a:tr>
              <a:tr h="1161974">
                <a:tc>
                  <a:txBody>
                    <a:bodyPr/>
                    <a:lstStyle/>
                    <a:p>
                      <a:pPr marL="241300" indent="0" algn="l" fontAlgn="ctr"/>
                      <a:r>
                        <a:rPr lang="en-US" sz="4000" b="0" i="0" u="none" strike="noStrike" dirty="0">
                          <a:solidFill>
                            <a:schemeClr val="tx1"/>
                          </a:solidFill>
                          <a:effectLst/>
                          <a:latin typeface="Calibri" panose="020F0502020204030204" pitchFamily="34" charset="0"/>
                        </a:rPr>
                        <a:t>Only non-susceptible antibiotic treatments prior to C/T, n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17 (14.1%)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9385187"/>
                  </a:ext>
                </a:extLst>
              </a:tr>
              <a:tr h="1161974">
                <a:tc>
                  <a:txBody>
                    <a:bodyPr/>
                    <a:lstStyle/>
                    <a:p>
                      <a:pPr marL="241300" indent="0" algn="l" fontAlgn="ctr"/>
                      <a:r>
                        <a:rPr lang="en-US" sz="4000" b="0" i="0" u="none" strike="noStrike" dirty="0">
                          <a:solidFill>
                            <a:schemeClr val="tx1"/>
                          </a:solidFill>
                          <a:effectLst/>
                          <a:latin typeface="Calibri" panose="020F0502020204030204" pitchFamily="34" charset="0"/>
                        </a:rPr>
                        <a:t>Any non-susceptible antibiotic treatments prior to C/T, n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0" i="0" u="none" strike="noStrike" dirty="0">
                          <a:solidFill>
                            <a:schemeClr val="tx1"/>
                          </a:solidFill>
                          <a:effectLst/>
                          <a:latin typeface="Calibri" panose="020F0502020204030204" pitchFamily="34" charset="0"/>
                        </a:rPr>
                        <a:t>81 (66.9%)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556949"/>
                  </a:ext>
                </a:extLst>
              </a:tr>
            </a:tbl>
          </a:graphicData>
        </a:graphic>
      </p:graphicFrame>
      <p:graphicFrame>
        <p:nvGraphicFramePr>
          <p:cNvPr id="50" name="Table 49">
            <a:extLst>
              <a:ext uri="{FF2B5EF4-FFF2-40B4-BE49-F238E27FC236}">
                <a16:creationId xmlns:a16="http://schemas.microsoft.com/office/drawing/2014/main" id="{BA119BA9-B1C7-4D6D-A201-9DFAF73925BB}"/>
              </a:ext>
            </a:extLst>
          </p:cNvPr>
          <p:cNvGraphicFramePr>
            <a:graphicFrameLocks noGrp="1"/>
          </p:cNvGraphicFramePr>
          <p:nvPr>
            <p:extLst>
              <p:ext uri="{D42A27DB-BD31-4B8C-83A1-F6EECF244321}">
                <p14:modId xmlns:p14="http://schemas.microsoft.com/office/powerpoint/2010/main" val="3428958654"/>
              </p:ext>
            </p:extLst>
          </p:nvPr>
        </p:nvGraphicFramePr>
        <p:xfrm>
          <a:off x="29835441" y="16818674"/>
          <a:ext cx="18529520" cy="5797550"/>
        </p:xfrm>
        <a:graphic>
          <a:graphicData uri="http://schemas.openxmlformats.org/drawingml/2006/table">
            <a:tbl>
              <a:tblPr/>
              <a:tblGrid>
                <a:gridCol w="13351886">
                  <a:extLst>
                    <a:ext uri="{9D8B030D-6E8A-4147-A177-3AD203B41FA5}">
                      <a16:colId xmlns:a16="http://schemas.microsoft.com/office/drawing/2014/main" val="1725706267"/>
                    </a:ext>
                  </a:extLst>
                </a:gridCol>
                <a:gridCol w="5177634">
                  <a:extLst>
                    <a:ext uri="{9D8B030D-6E8A-4147-A177-3AD203B41FA5}">
                      <a16:colId xmlns:a16="http://schemas.microsoft.com/office/drawing/2014/main" val="1935271108"/>
                    </a:ext>
                  </a:extLst>
                </a:gridCol>
              </a:tblGrid>
              <a:tr h="91440">
                <a:tc>
                  <a:txBody>
                    <a:bodyPr/>
                    <a:lstStyle/>
                    <a:p>
                      <a:pPr marL="241300" indent="0" algn="l" fontAlgn="ctr"/>
                      <a:r>
                        <a:rPr lang="en-US" sz="4000" b="0" i="0" u="none" strike="noStrike" dirty="0">
                          <a:solidFill>
                            <a:schemeClr val="bg1"/>
                          </a:solidFill>
                          <a:effectLst/>
                          <a:latin typeface="Calibri" panose="020F0502020204030204" pitchFamily="34" charset="0"/>
                        </a:rPr>
                        <a:t>Outcomes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fontAlgn="ctr"/>
                      <a:r>
                        <a:rPr lang="en-US" sz="4000" b="0" i="0" u="none" strike="noStrike" dirty="0">
                          <a:solidFill>
                            <a:schemeClr val="bg1"/>
                          </a:solidFill>
                          <a:effectLst/>
                          <a:latin typeface="Calibri" panose="020F0502020204030204" pitchFamily="34" charset="0"/>
                        </a:rPr>
                        <a:t>N (%) or median (IQR)</a:t>
                      </a:r>
                    </a:p>
                    <a:p>
                      <a:pPr algn="ctr" fontAlgn="ctr"/>
                      <a:r>
                        <a:rPr lang="en-US" sz="4000" b="0" i="0" u="none" strike="noStrike" dirty="0">
                          <a:solidFill>
                            <a:schemeClr val="bg1"/>
                          </a:solidFill>
                          <a:effectLst/>
                          <a:latin typeface="Calibri" panose="020F0502020204030204" pitchFamily="34" charset="0"/>
                        </a:rPr>
                        <a:t>N=121</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13707733"/>
                  </a:ext>
                </a:extLst>
              </a:tr>
              <a:tr h="914400">
                <a:tc>
                  <a:txBody>
                    <a:bodyPr/>
                    <a:lstStyle/>
                    <a:p>
                      <a:pPr marL="241300" indent="0" algn="l" fontAlgn="ctr"/>
                      <a:r>
                        <a:rPr lang="en-US" sz="4000" b="0" i="0" u="none" strike="noStrike" dirty="0">
                          <a:solidFill>
                            <a:srgbClr val="000000"/>
                          </a:solidFill>
                          <a:effectLst/>
                          <a:latin typeface="Calibri" panose="020F0502020204030204" pitchFamily="34" charset="0"/>
                        </a:rPr>
                        <a:t>Inpatient mortality </a:t>
                      </a:r>
                      <a:r>
                        <a:rPr lang="en-US" sz="4000" b="0" i="0" u="none" strike="noStrike" baseline="30000" dirty="0">
                          <a:solidFill>
                            <a:schemeClr val="tx1"/>
                          </a:solidFill>
                          <a:effectLst/>
                          <a:latin typeface="Calibri" panose="020F0502020204030204" pitchFamily="34" charset="0"/>
                        </a:rPr>
                        <a:t>1</a:t>
                      </a:r>
                      <a:endParaRPr lang="en-US" sz="4000" b="0"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Calibri" panose="020F0502020204030204" pitchFamily="34" charset="0"/>
                        </a:rPr>
                        <a:t>20 (16.9%)</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484361"/>
                  </a:ext>
                </a:extLst>
              </a:tr>
              <a:tr h="914400">
                <a:tc>
                  <a:txBody>
                    <a:bodyPr/>
                    <a:lstStyle/>
                    <a:p>
                      <a:pPr marL="241300" indent="0" algn="l" fontAlgn="ctr"/>
                      <a:r>
                        <a:rPr lang="en-US" sz="4000" b="0" i="0" u="none" strike="noStrike" dirty="0">
                          <a:solidFill>
                            <a:srgbClr val="000000"/>
                          </a:solidFill>
                          <a:effectLst/>
                          <a:latin typeface="Calibri" panose="020F0502020204030204" pitchFamily="34" charset="0"/>
                        </a:rPr>
                        <a:t>Mortality within 30 days after end of C/T </a:t>
                      </a:r>
                      <a:r>
                        <a:rPr lang="en-US" sz="4000" b="0" i="0" u="none" strike="noStrike" baseline="30000" dirty="0">
                          <a:solidFill>
                            <a:srgbClr val="000000"/>
                          </a:solidFill>
                          <a:effectLst/>
                          <a:latin typeface="Calibri" panose="020F0502020204030204" pitchFamily="34" charset="0"/>
                        </a:rPr>
                        <a:t>2</a:t>
                      </a:r>
                      <a:endParaRPr lang="en-US" sz="4000" b="0"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Calibri" panose="020F0502020204030204" pitchFamily="34" charset="0"/>
                        </a:rPr>
                        <a:t>25 (20.7%)</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090651"/>
                  </a:ext>
                </a:extLst>
              </a:tr>
              <a:tr h="914400">
                <a:tc>
                  <a:txBody>
                    <a:bodyPr/>
                    <a:lstStyle/>
                    <a:p>
                      <a:pPr marL="241300" indent="0" algn="l" fontAlgn="ctr"/>
                      <a:r>
                        <a:rPr lang="en-US" sz="4000" b="0" i="0" u="none" strike="noStrike" dirty="0">
                          <a:solidFill>
                            <a:srgbClr val="000000"/>
                          </a:solidFill>
                          <a:effectLst/>
                          <a:latin typeface="Calibri" panose="020F0502020204030204" pitchFamily="34" charset="0"/>
                        </a:rPr>
                        <a:t>Length of hospital stay, admission to discharge (days)</a:t>
                      </a:r>
                      <a:r>
                        <a:rPr lang="en-US" sz="4000" b="0" i="0" u="none" strike="noStrike" baseline="30000" dirty="0">
                          <a:solidFill>
                            <a:schemeClr val="tx1"/>
                          </a:solidFill>
                          <a:effectLst/>
                          <a:latin typeface="Calibri" panose="020F0502020204030204" pitchFamily="34" charset="0"/>
                        </a:rPr>
                        <a:t> 1</a:t>
                      </a:r>
                      <a:endParaRPr lang="en-US" sz="4000" b="0"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Calibri" panose="020F0502020204030204" pitchFamily="34" charset="0"/>
                        </a:rPr>
                        <a:t>41 (16-120)</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03510"/>
                  </a:ext>
                </a:extLst>
              </a:tr>
              <a:tr h="914400">
                <a:tc>
                  <a:txBody>
                    <a:bodyPr/>
                    <a:lstStyle/>
                    <a:p>
                      <a:pPr marL="241300" indent="0" algn="l" fontAlgn="ctr"/>
                      <a:r>
                        <a:rPr lang="en-US" sz="4000" b="0" i="0" u="none" strike="noStrike" dirty="0">
                          <a:solidFill>
                            <a:srgbClr val="000000"/>
                          </a:solidFill>
                          <a:effectLst/>
                          <a:latin typeface="Calibri" panose="020F0502020204030204" pitchFamily="34" charset="0"/>
                        </a:rPr>
                        <a:t>Length of hospital stay from C/T initiation to discharge (days)</a:t>
                      </a:r>
                      <a:r>
                        <a:rPr lang="en-US" sz="4000" b="0" i="0" u="none" strike="noStrike" baseline="30000" dirty="0">
                          <a:solidFill>
                            <a:schemeClr val="tx1"/>
                          </a:solidFill>
                          <a:effectLst/>
                          <a:latin typeface="Calibri" panose="020F0502020204030204" pitchFamily="34" charset="0"/>
                        </a:rPr>
                        <a:t> 1</a:t>
                      </a:r>
                      <a:endParaRPr lang="en-US" sz="4000" b="0"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Calibri" panose="020F0502020204030204" pitchFamily="34" charset="0"/>
                        </a:rPr>
                        <a:t>16.5 (7-49)</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619322"/>
                  </a:ext>
                </a:extLst>
              </a:tr>
              <a:tr h="914400">
                <a:tc>
                  <a:txBody>
                    <a:bodyPr/>
                    <a:lstStyle/>
                    <a:p>
                      <a:pPr marL="241300" indent="0" algn="l" fontAlgn="ctr"/>
                      <a:r>
                        <a:rPr lang="en-US" sz="4000" b="0" i="0" u="none" strike="noStrike" dirty="0">
                          <a:solidFill>
                            <a:srgbClr val="000000"/>
                          </a:solidFill>
                          <a:effectLst/>
                          <a:latin typeface="Calibri" panose="020F0502020204030204" pitchFamily="34" charset="0"/>
                        </a:rPr>
                        <a:t>Time to 30-day mortality from end of C/T (days)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Calibri" panose="020F0502020204030204" pitchFamily="34" charset="0"/>
                        </a:rPr>
                        <a:t>2 (0-13)</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574492"/>
                  </a:ext>
                </a:extLst>
              </a:tr>
            </a:tbl>
          </a:graphicData>
        </a:graphic>
      </p:graphicFrame>
      <p:sp>
        <p:nvSpPr>
          <p:cNvPr id="51" name="TextBox 50">
            <a:extLst>
              <a:ext uri="{FF2B5EF4-FFF2-40B4-BE49-F238E27FC236}">
                <a16:creationId xmlns:a16="http://schemas.microsoft.com/office/drawing/2014/main" id="{132D552E-A560-4111-A0B4-CE5A345F0CE5}"/>
              </a:ext>
            </a:extLst>
          </p:cNvPr>
          <p:cNvSpPr txBox="1"/>
          <p:nvPr/>
        </p:nvSpPr>
        <p:spPr bwMode="auto">
          <a:xfrm>
            <a:off x="29835441" y="16093440"/>
            <a:ext cx="18529521" cy="723275"/>
          </a:xfrm>
          <a:prstGeom prst="rect">
            <a:avLst/>
          </a:prstGeom>
          <a:noFill/>
          <a:ln w="9525">
            <a:noFill/>
            <a:miter lim="800000"/>
            <a:headEnd/>
            <a:tailEnd/>
          </a:ln>
        </p:spPr>
        <p:txBody>
          <a:bodyPr wrap="square" rtlCol="0">
            <a:spAutoFit/>
          </a:bodyPr>
          <a:lstStyle/>
          <a:p>
            <a:pPr algn="just"/>
            <a:r>
              <a:rPr lang="en-US" sz="4100" b="1" dirty="0">
                <a:latin typeface="+mn-lt"/>
                <a:ea typeface="Verdana" pitchFamily="34" charset="0"/>
                <a:cs typeface="Verdana" pitchFamily="34" charset="0"/>
              </a:rPr>
              <a:t>Table 2.  Outcomes among patients with MDR </a:t>
            </a:r>
            <a:r>
              <a:rPr lang="en-US" sz="4100" b="1" i="1" dirty="0">
                <a:latin typeface="+mn-lt"/>
                <a:ea typeface="Verdana" pitchFamily="34" charset="0"/>
                <a:cs typeface="Verdana" pitchFamily="34" charset="0"/>
              </a:rPr>
              <a:t>P. aeruginosa</a:t>
            </a:r>
            <a:endParaRPr lang="en-US" sz="4100" b="1" dirty="0">
              <a:latin typeface="+mn-lt"/>
              <a:ea typeface="Verdana" pitchFamily="34" charset="0"/>
              <a:cs typeface="Verdana" pitchFamily="34" charset="0"/>
            </a:endParaRPr>
          </a:p>
        </p:txBody>
      </p:sp>
      <p:sp>
        <p:nvSpPr>
          <p:cNvPr id="15" name="TextBox 14">
            <a:extLst>
              <a:ext uri="{FF2B5EF4-FFF2-40B4-BE49-F238E27FC236}">
                <a16:creationId xmlns:a16="http://schemas.microsoft.com/office/drawing/2014/main" id="{D13EA90E-7661-40FE-AAEC-804389643507}"/>
              </a:ext>
            </a:extLst>
          </p:cNvPr>
          <p:cNvSpPr txBox="1"/>
          <p:nvPr/>
        </p:nvSpPr>
        <p:spPr bwMode="auto">
          <a:xfrm>
            <a:off x="29766443" y="22585680"/>
            <a:ext cx="16007372" cy="492443"/>
          </a:xfrm>
          <a:prstGeom prst="rect">
            <a:avLst/>
          </a:prstGeom>
          <a:noFill/>
          <a:ln w="9525">
            <a:noFill/>
            <a:miter lim="800000"/>
            <a:headEnd/>
            <a:tailEnd/>
          </a:ln>
        </p:spPr>
        <p:txBody>
          <a:bodyPr wrap="square" rtlCol="0">
            <a:spAutoFit/>
          </a:bodyPr>
          <a:lstStyle/>
          <a:p>
            <a:pPr algn="just"/>
            <a:r>
              <a:rPr lang="en-US" sz="2600" dirty="0">
                <a:latin typeface="+mn-lt"/>
                <a:ea typeface="Verdana" pitchFamily="34" charset="0"/>
                <a:cs typeface="Verdana" pitchFamily="34" charset="0"/>
              </a:rPr>
              <a:t>IQR =  interquartile range. </a:t>
            </a:r>
            <a:r>
              <a:rPr lang="en-US" sz="2600" baseline="30000" dirty="0">
                <a:solidFill>
                  <a:srgbClr val="000000"/>
                </a:solidFill>
                <a:latin typeface="+mn-lt"/>
              </a:rPr>
              <a:t>1</a:t>
            </a:r>
            <a:r>
              <a:rPr lang="en-US" sz="2600" dirty="0">
                <a:solidFill>
                  <a:srgbClr val="000000"/>
                </a:solidFill>
                <a:latin typeface="+mn-lt"/>
              </a:rPr>
              <a:t>Excludes three outpatients. </a:t>
            </a:r>
            <a:r>
              <a:rPr lang="en-US" sz="2600" baseline="30000" dirty="0">
                <a:latin typeface="+mn-lt"/>
                <a:ea typeface="Verdana" pitchFamily="34" charset="0"/>
                <a:cs typeface="Verdana" pitchFamily="34" charset="0"/>
              </a:rPr>
              <a:t>2</a:t>
            </a:r>
            <a:r>
              <a:rPr lang="en-US" sz="2600" dirty="0">
                <a:latin typeface="+mn-lt"/>
                <a:ea typeface="Verdana" pitchFamily="34" charset="0"/>
                <a:cs typeface="Verdana" pitchFamily="34" charset="0"/>
              </a:rPr>
              <a:t>Inpatient or outpatient mortality.</a:t>
            </a:r>
          </a:p>
        </p:txBody>
      </p:sp>
      <p:sp>
        <p:nvSpPr>
          <p:cNvPr id="53" name="AutoShape 55">
            <a:extLst>
              <a:ext uri="{FF2B5EF4-FFF2-40B4-BE49-F238E27FC236}">
                <a16:creationId xmlns:a16="http://schemas.microsoft.com/office/drawing/2014/main" id="{A9B5FF75-627D-4117-B007-95EBA57A1E2C}"/>
              </a:ext>
            </a:extLst>
          </p:cNvPr>
          <p:cNvSpPr>
            <a:spLocks noChangeArrowheads="1"/>
          </p:cNvSpPr>
          <p:nvPr/>
        </p:nvSpPr>
        <p:spPr bwMode="auto">
          <a:xfrm rot="10800000" flipV="1">
            <a:off x="29889610" y="6949440"/>
            <a:ext cx="18529521" cy="685801"/>
          </a:xfrm>
          <a:prstGeom prst="roundRect">
            <a:avLst>
              <a:gd name="adj" fmla="val 16667"/>
            </a:avLst>
          </a:prstGeom>
          <a:solidFill>
            <a:schemeClr val="tx2">
              <a:lumMod val="75000"/>
            </a:schemeClr>
          </a:solidFill>
          <a:ln w="25400">
            <a:solidFill>
              <a:schemeClr val="tx2">
                <a:lumMod val="50000"/>
              </a:schemeClr>
            </a:solidFill>
            <a:round/>
            <a:headEnd/>
            <a:tailEnd/>
          </a:ln>
        </p:spPr>
        <p:txBody>
          <a:bodyPr wrap="none" anchor="ctr"/>
          <a:lstStyle/>
          <a:p>
            <a:pPr algn="ctr" eaLnBrk="1" hangingPunct="1">
              <a:defRPr/>
            </a:pPr>
            <a:r>
              <a:rPr lang="en-US" sz="6000" dirty="0">
                <a:solidFill>
                  <a:schemeClr val="bg1"/>
                </a:solidFill>
                <a:latin typeface="+mn-lt"/>
                <a:ea typeface="+mn-ea"/>
                <a:cs typeface="Arial" charset="0"/>
              </a:rPr>
              <a:t>RESULTS</a:t>
            </a:r>
          </a:p>
        </p:txBody>
      </p:sp>
      <p:sp>
        <p:nvSpPr>
          <p:cNvPr id="16" name="TextBox 15">
            <a:extLst>
              <a:ext uri="{FF2B5EF4-FFF2-40B4-BE49-F238E27FC236}">
                <a16:creationId xmlns:a16="http://schemas.microsoft.com/office/drawing/2014/main" id="{7388098C-0381-4BCC-A5CE-103DB9FDDF30}"/>
              </a:ext>
            </a:extLst>
          </p:cNvPr>
          <p:cNvSpPr txBox="1"/>
          <p:nvPr/>
        </p:nvSpPr>
        <p:spPr bwMode="auto">
          <a:xfrm>
            <a:off x="29889611" y="7589520"/>
            <a:ext cx="18529520" cy="723275"/>
          </a:xfrm>
          <a:prstGeom prst="rect">
            <a:avLst/>
          </a:prstGeom>
          <a:noFill/>
          <a:ln w="9525">
            <a:noFill/>
            <a:miter lim="800000"/>
            <a:headEnd/>
            <a:tailEnd/>
          </a:ln>
        </p:spPr>
        <p:txBody>
          <a:bodyPr wrap="square" rtlCol="0">
            <a:spAutoFit/>
          </a:bodyPr>
          <a:lstStyle/>
          <a:p>
            <a:pPr algn="just"/>
            <a:r>
              <a:rPr lang="en-US" sz="4100" b="1" dirty="0">
                <a:latin typeface="+mn-lt"/>
                <a:ea typeface="Verdana" pitchFamily="34" charset="0"/>
                <a:cs typeface="Verdana" pitchFamily="34" charset="0"/>
              </a:rPr>
              <a:t>Figure 1. Resistance rates among </a:t>
            </a:r>
            <a:r>
              <a:rPr lang="en-US" sz="4100" b="1" i="1" dirty="0">
                <a:latin typeface="+mn-lt"/>
                <a:ea typeface="Verdana" pitchFamily="34" charset="0"/>
                <a:cs typeface="Verdana" pitchFamily="34" charset="0"/>
              </a:rPr>
              <a:t>P. aeruginosa </a:t>
            </a:r>
            <a:r>
              <a:rPr lang="en-US" sz="4100" b="1" dirty="0">
                <a:latin typeface="+mn-lt"/>
                <a:ea typeface="Verdana" pitchFamily="34" charset="0"/>
                <a:cs typeface="Verdana" pitchFamily="34" charset="0"/>
              </a:rPr>
              <a:t>isolates </a:t>
            </a:r>
          </a:p>
        </p:txBody>
      </p:sp>
      <p:sp>
        <p:nvSpPr>
          <p:cNvPr id="18" name="TextBox 17">
            <a:extLst>
              <a:ext uri="{FF2B5EF4-FFF2-40B4-BE49-F238E27FC236}">
                <a16:creationId xmlns:a16="http://schemas.microsoft.com/office/drawing/2014/main" id="{42D942DA-DBA2-4724-A5B9-C49909966FFC}"/>
              </a:ext>
            </a:extLst>
          </p:cNvPr>
          <p:cNvSpPr txBox="1"/>
          <p:nvPr/>
        </p:nvSpPr>
        <p:spPr bwMode="auto">
          <a:xfrm>
            <a:off x="15251146" y="29443680"/>
            <a:ext cx="14173897" cy="2492990"/>
          </a:xfrm>
          <a:prstGeom prst="rect">
            <a:avLst/>
          </a:prstGeom>
          <a:noFill/>
          <a:ln w="9525">
            <a:noFill/>
            <a:miter lim="800000"/>
            <a:headEnd/>
            <a:tailEnd/>
          </a:ln>
        </p:spPr>
        <p:txBody>
          <a:bodyPr wrap="square" rtlCol="0">
            <a:spAutoFit/>
          </a:bodyPr>
          <a:lstStyle/>
          <a:p>
            <a:r>
              <a:rPr lang="en-US" sz="2600" dirty="0">
                <a:latin typeface="+mn-lt"/>
                <a:ea typeface="Verdana" pitchFamily="34" charset="0"/>
                <a:cs typeface="Verdana" pitchFamily="34" charset="0"/>
              </a:rPr>
              <a:t>SD = standard deviation.  IQR =  interquartile range.  </a:t>
            </a:r>
            <a:r>
              <a:rPr lang="en-US" sz="2600" baseline="30000" dirty="0">
                <a:solidFill>
                  <a:srgbClr val="000000"/>
                </a:solidFill>
                <a:latin typeface="+mn-lt"/>
              </a:rPr>
              <a:t>1</a:t>
            </a:r>
            <a:r>
              <a:rPr lang="en-US" sz="2600" dirty="0">
                <a:solidFill>
                  <a:srgbClr val="000000"/>
                </a:solidFill>
                <a:latin typeface="+mn-lt"/>
              </a:rPr>
              <a:t>Excludes three outpatients.</a:t>
            </a:r>
            <a:endParaRPr lang="en-US" sz="2600" dirty="0">
              <a:latin typeface="+mn-lt"/>
              <a:ea typeface="Verdana" pitchFamily="34" charset="0"/>
              <a:cs typeface="Verdana" pitchFamily="34" charset="0"/>
            </a:endParaRPr>
          </a:p>
          <a:p>
            <a:r>
              <a:rPr lang="en-US" sz="2600" dirty="0">
                <a:latin typeface="+mn-lt"/>
                <a:ea typeface="Verdana" pitchFamily="34" charset="0"/>
                <a:cs typeface="Verdana" pitchFamily="34" charset="0"/>
              </a:rPr>
              <a:t>*</a:t>
            </a:r>
            <a:r>
              <a:rPr lang="en-US" sz="2600" baseline="30000" dirty="0">
                <a:latin typeface="+mn-lt"/>
              </a:rPr>
              <a:t> </a:t>
            </a:r>
            <a:r>
              <a:rPr lang="en-US" sz="2600" dirty="0">
                <a:latin typeface="+mn-lt"/>
              </a:rPr>
              <a:t>Any isolate that tested either intermediate (I) or resistant (R) to at least one antibiotic in at least three of these categories: extended-spectrum cephalosporins (cefepime, cefotaxime, ceftazidime, ceftriaxone), fluoroquinolones (ciprofloxacin, levofloxacin, moxifloxacin), aminoglycosides (amikacin, gentamicin, tobramycin), carbapenems (imipenem, meropenem, </a:t>
            </a:r>
            <a:r>
              <a:rPr lang="en-US" sz="2600" dirty="0" err="1">
                <a:latin typeface="+mn-lt"/>
              </a:rPr>
              <a:t>doripenem</a:t>
            </a:r>
            <a:r>
              <a:rPr lang="en-US" sz="2600" dirty="0">
                <a:latin typeface="+mn-lt"/>
              </a:rPr>
              <a:t>, ertapenem), piperacillin (piperacillin, piperacillin/tazobactam). </a:t>
            </a:r>
            <a:endParaRPr lang="en-US" sz="2600" b="1" dirty="0">
              <a:latin typeface="+mn-lt"/>
              <a:ea typeface="Verdana" pitchFamily="34" charset="0"/>
              <a:cs typeface="Verdana" pitchFamily="34" charset="0"/>
            </a:endParaRPr>
          </a:p>
        </p:txBody>
      </p:sp>
      <p:sp>
        <p:nvSpPr>
          <p:cNvPr id="56" name="TextBox 1">
            <a:extLst>
              <a:ext uri="{FF2B5EF4-FFF2-40B4-BE49-F238E27FC236}">
                <a16:creationId xmlns:a16="http://schemas.microsoft.com/office/drawing/2014/main" id="{4765BAF9-129E-4289-ADD5-AEBBE9FD0F7B}"/>
              </a:ext>
            </a:extLst>
          </p:cNvPr>
          <p:cNvSpPr txBox="1"/>
          <p:nvPr/>
        </p:nvSpPr>
        <p:spPr bwMode="auto">
          <a:xfrm>
            <a:off x="30998160" y="15361920"/>
            <a:ext cx="6359253" cy="523220"/>
          </a:xfrm>
          <a:prstGeom prst="rect">
            <a:avLst/>
          </a:prstGeom>
          <a:noFill/>
          <a:ln w="9525">
            <a:noFill/>
            <a:miter lim="800000"/>
            <a:headEnd/>
            <a:tailEnd/>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n-US" sz="2800" dirty="0">
                <a:latin typeface="+mn-lt"/>
                <a:ea typeface="Verdana" pitchFamily="34" charset="0"/>
                <a:cs typeface="Verdana" pitchFamily="34" charset="0"/>
              </a:rPr>
              <a:t>*of isolates tested for susceptibility</a:t>
            </a:r>
          </a:p>
        </p:txBody>
      </p:sp>
      <p:graphicFrame>
        <p:nvGraphicFramePr>
          <p:cNvPr id="41" name="Chart 40">
            <a:extLst>
              <a:ext uri="{FF2B5EF4-FFF2-40B4-BE49-F238E27FC236}">
                <a16:creationId xmlns:a16="http://schemas.microsoft.com/office/drawing/2014/main" id="{9F7CCB75-443C-49DE-B6CC-DB6B5A2B2F68}"/>
              </a:ext>
            </a:extLst>
          </p:cNvPr>
          <p:cNvGraphicFramePr>
            <a:graphicFrameLocks/>
          </p:cNvGraphicFramePr>
          <p:nvPr>
            <p:extLst>
              <p:ext uri="{D42A27DB-BD31-4B8C-83A1-F6EECF244321}">
                <p14:modId xmlns:p14="http://schemas.microsoft.com/office/powerpoint/2010/main" val="2367971688"/>
              </p:ext>
            </p:extLst>
          </p:nvPr>
        </p:nvGraphicFramePr>
        <p:xfrm>
          <a:off x="30327601" y="8229600"/>
          <a:ext cx="18091528" cy="7304827"/>
        </p:xfrm>
        <a:graphic>
          <a:graphicData uri="http://schemas.openxmlformats.org/drawingml/2006/chart">
            <c:chart xmlns:c="http://schemas.openxmlformats.org/drawingml/2006/chart" xmlns:r="http://schemas.openxmlformats.org/officeDocument/2006/relationships" r:id="rId5"/>
          </a:graphicData>
        </a:graphic>
      </p:graphicFrame>
      <p:sp>
        <p:nvSpPr>
          <p:cNvPr id="4" name="Rectangle 3">
            <a:extLst>
              <a:ext uri="{FF2B5EF4-FFF2-40B4-BE49-F238E27FC236}">
                <a16:creationId xmlns:a16="http://schemas.microsoft.com/office/drawing/2014/main" id="{E58FD21E-B2B9-46BC-984B-2B639C74EF50}"/>
              </a:ext>
            </a:extLst>
          </p:cNvPr>
          <p:cNvSpPr/>
          <p:nvPr/>
        </p:nvSpPr>
        <p:spPr>
          <a:xfrm>
            <a:off x="46982286" y="31318423"/>
            <a:ext cx="2188396" cy="307777"/>
          </a:xfrm>
          <a:prstGeom prst="rect">
            <a:avLst/>
          </a:prstGeom>
        </p:spPr>
        <p:txBody>
          <a:bodyPr wrap="square">
            <a:spAutoFit/>
          </a:bodyPr>
          <a:lstStyle/>
          <a:p>
            <a:pPr marL="0" marR="0">
              <a:spcBef>
                <a:spcPts val="0"/>
              </a:spcBef>
              <a:spcAft>
                <a:spcPts val="0"/>
              </a:spcAft>
            </a:pPr>
            <a:r>
              <a:rPr lang="en-US" sz="1400" u="sng" dirty="0">
                <a:solidFill>
                  <a:srgbClr val="0563C1"/>
                </a:solidFill>
                <a:latin typeface="Calibri" panose="020F0502020204030204" pitchFamily="34" charset="0"/>
                <a:ea typeface="Calibri" panose="020F0502020204030204" pitchFamily="34" charset="0"/>
                <a:hlinkClick r:id="rId6"/>
              </a:rPr>
              <a:t>https://bit.ly/2H7zXmX</a:t>
            </a:r>
            <a:endParaRPr lang="en-US" sz="1400" dirty="0">
              <a:effectLst/>
              <a:latin typeface="Calibri" panose="020F0502020204030204" pitchFamily="34" charset="0"/>
              <a:ea typeface="Calibri" panose="020F0502020204030204" pitchFamily="34" charset="0"/>
            </a:endParaRPr>
          </a:p>
        </p:txBody>
      </p:sp>
      <p:pic>
        <p:nvPicPr>
          <p:cNvPr id="5" name="Picture 4">
            <a:extLst>
              <a:ext uri="{FF2B5EF4-FFF2-40B4-BE49-F238E27FC236}">
                <a16:creationId xmlns:a16="http://schemas.microsoft.com/office/drawing/2014/main" id="{F6DCA44E-C471-4B0C-8724-1CBE16F5BA16}"/>
              </a:ext>
            </a:extLst>
          </p:cNvPr>
          <p:cNvPicPr>
            <a:picLocks noChangeAspect="1"/>
          </p:cNvPicPr>
          <p:nvPr/>
        </p:nvPicPr>
        <p:blipFill>
          <a:blip r:embed="rId7"/>
          <a:stretch>
            <a:fillRect/>
          </a:stretch>
        </p:blipFill>
        <p:spPr>
          <a:xfrm>
            <a:off x="46603420" y="29014157"/>
            <a:ext cx="2429711" cy="24158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lumMod val="75000"/>
          </a:schemeClr>
        </a:solidFill>
        <a:ln w="25400">
          <a:solidFill>
            <a:schemeClr val="tx2">
              <a:lumMod val="50000"/>
            </a:schemeClr>
          </a:solidFill>
          <a:round/>
          <a:headEnd/>
          <a:tailEnd/>
        </a:ln>
      </a:spPr>
      <a:bodyPr wrap="none" anchor="ctr"/>
      <a:lstStyle>
        <a:defPPr algn="ctr">
          <a:defRPr sz="6000" dirty="0" smtClean="0">
            <a:solidFill>
              <a:schemeClr val="bg1"/>
            </a:solidFill>
            <a:latin typeface="+mn-lt"/>
          </a:defRPr>
        </a:defPPr>
      </a:lstStyle>
    </a:spDef>
    <a:txDef>
      <a:spPr bwMode="auto">
        <a:noFill/>
        <a:ln w="9525">
          <a:solidFill>
            <a:schemeClr val="tx1"/>
          </a:solidFill>
          <a:miter lim="800000"/>
          <a:headEnd/>
          <a:tailEnd/>
        </a:ln>
      </a:spPr>
      <a:bodyPr wrap="square">
        <a:spAutoFit/>
      </a:bodyPr>
      <a:lstStyle>
        <a:defPPr algn="just">
          <a:defRPr sz="3100" b="1" dirty="0" smtClean="0">
            <a:latin typeface="+mn-lt"/>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sisl xmlns:xsi="http://www.w3.org/2001/XMLSchema-instance" xmlns:xsd="http://www.w3.org/2001/XMLSchema" xmlns="http://www.boldonjames.com/2008/01/sie/internal/label" sislVersion="0" policy="a10f9ac0-5937-4b4f-b459-96aedd9ed2c5" origin="userSelected">
  <element uid="9920fcc9-9f43-4d43-9e3e-b98a219cfd55" value=""/>
</sisl>
</file>

<file path=customXml/item3.xml><?xml version="1.0" encoding="utf-8"?>
<ct:contentTypeSchema xmlns:ct="http://schemas.microsoft.com/office/2006/metadata/contentType" xmlns:ma="http://schemas.microsoft.com/office/2006/metadata/properties/metaAttributes" ct:_="" ma:_="" ma:contentTypeName="Document" ma:contentTypeID="0x010100771EA0B3B597684DAD87935C3B8102FF" ma:contentTypeVersion="13" ma:contentTypeDescription="Create a new document." ma:contentTypeScope="" ma:versionID="9600f855def44e40db12ce3a8770a1f1">
  <xsd:schema xmlns:xsd="http://www.w3.org/2001/XMLSchema" xmlns:xs="http://www.w3.org/2001/XMLSchema" xmlns:p="http://schemas.microsoft.com/office/2006/metadata/properties" xmlns:ns3="eb586aff-e95f-4e52-b718-da4b9a2c3a29" xmlns:ns4="f75e44d6-ae22-4613-857e-69fb8d7393ac" targetNamespace="http://schemas.microsoft.com/office/2006/metadata/properties" ma:root="true" ma:fieldsID="89164d2008a27a19de32b8e78382fc03" ns3:_="" ns4:_="">
    <xsd:import namespace="eb586aff-e95f-4e52-b718-da4b9a2c3a29"/>
    <xsd:import namespace="f75e44d6-ae22-4613-857e-69fb8d7393a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586aff-e95f-4e52-b718-da4b9a2c3a2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5e44d6-ae22-4613-857e-69fb8d7393a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FFD503-11E4-4D41-923E-CDC778DE3E3A}">
  <ds:schemaRefs>
    <ds:schemaRef ds:uri="http://purl.org/dc/dcmitype/"/>
    <ds:schemaRef ds:uri="eb586aff-e95f-4e52-b718-da4b9a2c3a29"/>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f75e44d6-ae22-4613-857e-69fb8d7393a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1E1EE5E-F38D-41F5-B048-6581D8F2A4B5}">
  <ds:schemaRefs>
    <ds:schemaRef ds:uri="http://www.w3.org/2001/XMLSchema"/>
    <ds:schemaRef ds:uri="http://www.boldonjames.com/2008/01/sie/internal/label"/>
  </ds:schemaRefs>
</ds:datastoreItem>
</file>

<file path=customXml/itemProps3.xml><?xml version="1.0" encoding="utf-8"?>
<ds:datastoreItem xmlns:ds="http://schemas.openxmlformats.org/officeDocument/2006/customXml" ds:itemID="{D2BF49E9-C326-464C-A66D-93D5D26136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586aff-e95f-4e52-b718-da4b9a2c3a29"/>
    <ds:schemaRef ds:uri="f75e44d6-ae22-4613-857e-69fb8d73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3C47E2E-C910-4F11-8129-A4DF612DD6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24193</TotalTime>
  <Words>1294</Words>
  <Application>Microsoft Office PowerPoint</Application>
  <PresentationFormat>Custom</PresentationFormat>
  <Paragraphs>87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Aisling</dc:creator>
  <cp:lastModifiedBy>Jennifer DeAngelis</cp:lastModifiedBy>
  <cp:revision>1168</cp:revision>
  <dcterms:created xsi:type="dcterms:W3CDTF">2009-08-03T14:37:51Z</dcterms:created>
  <dcterms:modified xsi:type="dcterms:W3CDTF">2019-10-22T18:37:27Z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25163a82-b302-4b38-911b-abd65e26087b</vt:lpwstr>
  </property>
  <property fmtid="{D5CDD505-2E9C-101B-9397-08002B2CF9AE}" pid="3" name="bjSaver">
    <vt:lpwstr>xzo1SozbmV+KGg2bc/aIK+lRfAcrBcds</vt:lpwstr>
  </property>
  <property fmtid="{D5CDD505-2E9C-101B-9397-08002B2CF9AE}" pid="4" name="bjDocumentLabelXML">
    <vt:lpwstr>&lt;?xml version="1.0" encoding="us-ascii"?&gt;&lt;sisl xmlns:xsi="http://www.w3.org/2001/XMLSchema-instance" xmlns:xsd="http://www.w3.org/2001/XMLSchema" sislVersion="0" policy="a10f9ac0-5937-4b4f-b459-96aedd9ed2c5" origin="userSelected" xmlns="http://www.boldonj</vt:lpwstr>
  </property>
  <property fmtid="{D5CDD505-2E9C-101B-9397-08002B2CF9AE}" pid="5" name="bjDocumentLabelXML-0">
    <vt:lpwstr>ames.com/2008/01/sie/internal/label"&gt;&lt;element uid="9920fcc9-9f43-4d43-9e3e-b98a219cfd55" value="" /&gt;&lt;/sisl&gt;</vt:lpwstr>
  </property>
  <property fmtid="{D5CDD505-2E9C-101B-9397-08002B2CF9AE}" pid="6" name="bjDocumentSecurityLabel">
    <vt:lpwstr>Not Classified</vt:lpwstr>
  </property>
  <property fmtid="{D5CDD505-2E9C-101B-9397-08002B2CF9AE}" pid="7" name="ContentTypeId">
    <vt:lpwstr>0x010100771EA0B3B597684DAD87935C3B8102FF</vt:lpwstr>
  </property>
  <property fmtid="{D5CDD505-2E9C-101B-9397-08002B2CF9AE}" pid="8" name="_NewReviewCycle">
    <vt:lpwstr/>
  </property>
</Properties>
</file>