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handoutMasterIdLst>
    <p:handoutMasterId r:id="rId59"/>
  </p:handoutMasterIdLst>
  <p:sldIdLst>
    <p:sldId id="256" r:id="rId2"/>
    <p:sldId id="309" r:id="rId3"/>
    <p:sldId id="310" r:id="rId4"/>
    <p:sldId id="307" r:id="rId5"/>
    <p:sldId id="271" r:id="rId6"/>
    <p:sldId id="311" r:id="rId7"/>
    <p:sldId id="318" r:id="rId8"/>
    <p:sldId id="274" r:id="rId9"/>
    <p:sldId id="275" r:id="rId10"/>
    <p:sldId id="277" r:id="rId11"/>
    <p:sldId id="286" r:id="rId12"/>
    <p:sldId id="276" r:id="rId13"/>
    <p:sldId id="319" r:id="rId14"/>
    <p:sldId id="278" r:id="rId15"/>
    <p:sldId id="261" r:id="rId16"/>
    <p:sldId id="262" r:id="rId17"/>
    <p:sldId id="312" r:id="rId18"/>
    <p:sldId id="279" r:id="rId19"/>
    <p:sldId id="287" r:id="rId20"/>
    <p:sldId id="308" r:id="rId21"/>
    <p:sldId id="314" r:id="rId22"/>
    <p:sldId id="280" r:id="rId23"/>
    <p:sldId id="265" r:id="rId24"/>
    <p:sldId id="259" r:id="rId25"/>
    <p:sldId id="281" r:id="rId26"/>
    <p:sldId id="282" r:id="rId27"/>
    <p:sldId id="283" r:id="rId28"/>
    <p:sldId id="284" r:id="rId29"/>
    <p:sldId id="320" r:id="rId30"/>
    <p:sldId id="288" r:id="rId31"/>
    <p:sldId id="289" r:id="rId32"/>
    <p:sldId id="301" r:id="rId33"/>
    <p:sldId id="298" r:id="rId34"/>
    <p:sldId id="321" r:id="rId35"/>
    <p:sldId id="291" r:id="rId36"/>
    <p:sldId id="292" r:id="rId37"/>
    <p:sldId id="303" r:id="rId38"/>
    <p:sldId id="302" r:id="rId39"/>
    <p:sldId id="304" r:id="rId40"/>
    <p:sldId id="294" r:id="rId41"/>
    <p:sldId id="295" r:id="rId42"/>
    <p:sldId id="296" r:id="rId43"/>
    <p:sldId id="293" r:id="rId44"/>
    <p:sldId id="260" r:id="rId45"/>
    <p:sldId id="322" r:id="rId46"/>
    <p:sldId id="316" r:id="rId47"/>
    <p:sldId id="315" r:id="rId48"/>
    <p:sldId id="264" r:id="rId49"/>
    <p:sldId id="299" r:id="rId50"/>
    <p:sldId id="300" r:id="rId51"/>
    <p:sldId id="305" r:id="rId52"/>
    <p:sldId id="317" r:id="rId53"/>
    <p:sldId id="306" r:id="rId54"/>
    <p:sldId id="323" r:id="rId55"/>
    <p:sldId id="324" r:id="rId56"/>
    <p:sldId id="313"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071A34"/>
    <a:srgbClr val="D8D8D8"/>
    <a:srgbClr val="071A33"/>
    <a:srgbClr val="D9D9D9"/>
    <a:srgbClr val="001A33"/>
    <a:srgbClr val="001A34"/>
    <a:srgbClr val="002B5C"/>
    <a:srgbClr val="6AA6CD"/>
    <a:srgbClr val="5697D5"/>
    <a:srgbClr val="79BD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8257" autoAdjust="0"/>
    <p:restoredTop sz="94668" autoAdjust="0"/>
  </p:normalViewPr>
  <p:slideViewPr>
    <p:cSldViewPr showGuides="1">
      <p:cViewPr>
        <p:scale>
          <a:sx n="75" d="100"/>
          <a:sy n="75" d="100"/>
        </p:scale>
        <p:origin x="-1024" y="6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theme" Target="theme/theme1.xml"/><Relationship Id="rId64"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notesMaster" Target="notesMasters/notesMaster1.xml"/><Relationship Id="rId59" Type="http://schemas.openxmlformats.org/officeDocument/2006/relationships/handoutMaster" Target="handoutMasters/handoutMaster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printerSettings" Target="printerSettings/printerSettings1.bin"/><Relationship Id="rId61" Type="http://schemas.openxmlformats.org/officeDocument/2006/relationships/presProps" Target="presProps.xml"/><Relationship Id="rId62"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26C6523-D1EB-7F41-A40E-63F1260FA2FB}" type="datetimeFigureOut">
              <a:rPr lang="en-US" smtClean="0"/>
              <a:t>10/8/13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3708F36-6BCE-384B-A785-3293075CAF3F}" type="slidenum">
              <a:rPr lang="en-US" smtClean="0"/>
              <a:t>‹#›</a:t>
            </a:fld>
            <a:endParaRPr lang="en-US" dirty="0"/>
          </a:p>
        </p:txBody>
      </p:sp>
    </p:spTree>
    <p:extLst>
      <p:ext uri="{BB962C8B-B14F-4D97-AF65-F5344CB8AC3E}">
        <p14:creationId xmlns:p14="http://schemas.microsoft.com/office/powerpoint/2010/main" val="729120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0E6F08-7E7C-4CF9-9701-6A86A4103234}" type="datetimeFigureOut">
              <a:rPr lang="en-US" smtClean="0"/>
              <a:pPr/>
              <a:t>10/8/13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326FC6-7F58-4C84-880A-FF2087D628D6}" type="slidenum">
              <a:rPr lang="en-US" smtClean="0"/>
              <a:pPr/>
              <a:t>‹#›</a:t>
            </a:fld>
            <a:endParaRPr lang="en-US" dirty="0"/>
          </a:p>
        </p:txBody>
      </p:sp>
    </p:spTree>
    <p:extLst>
      <p:ext uri="{BB962C8B-B14F-4D97-AF65-F5344CB8AC3E}">
        <p14:creationId xmlns:p14="http://schemas.microsoft.com/office/powerpoint/2010/main" val="1167054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326FC6-7F58-4C84-880A-FF2087D628D6}"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FIND SOMEONE YOU DO NOT KNOW AND DISCUSS THESE QUESTIONS.</a:t>
            </a:r>
            <a:r>
              <a:rPr lang="en-US" baseline="0" dirty="0" smtClean="0"/>
              <a:t>  THERE WILL BE AN OPPORTUNITY FOR YOU TO SHARE HIGHLIGHTS OF YOUR DISCUSSION WITH THE GROUP. </a:t>
            </a:r>
            <a:endParaRPr lang="en-US" dirty="0"/>
          </a:p>
        </p:txBody>
      </p:sp>
      <p:sp>
        <p:nvSpPr>
          <p:cNvPr id="4" name="Slide Number Placeholder 3"/>
          <p:cNvSpPr>
            <a:spLocks noGrp="1"/>
          </p:cNvSpPr>
          <p:nvPr>
            <p:ph type="sldNum" sz="quarter" idx="10"/>
          </p:nvPr>
        </p:nvSpPr>
        <p:spPr/>
        <p:txBody>
          <a:bodyPr/>
          <a:lstStyle/>
          <a:p>
            <a:fld id="{21326FC6-7F58-4C84-880A-FF2087D628D6}" type="slidenum">
              <a:rPr lang="en-US" smtClean="0"/>
              <a:pPr/>
              <a:t>7</a:t>
            </a:fld>
            <a:endParaRPr lang="en-US" dirty="0"/>
          </a:p>
        </p:txBody>
      </p:sp>
    </p:spTree>
    <p:extLst>
      <p:ext uri="{BB962C8B-B14F-4D97-AF65-F5344CB8AC3E}">
        <p14:creationId xmlns:p14="http://schemas.microsoft.com/office/powerpoint/2010/main" val="762569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FIND SOMEONE YOU DO NOT KNOW AND DISCUSS THESE QUESTIONS.</a:t>
            </a:r>
            <a:r>
              <a:rPr lang="en-US" baseline="0" dirty="0" smtClean="0"/>
              <a:t>  THERE WILL BE AN OPPORTUNITY FOR YOU TO SHARE HIGHLIGHTS OF YOUR DISCUSSION WITH THE GROUP. </a:t>
            </a:r>
            <a:endParaRPr lang="en-US" dirty="0" smtClean="0"/>
          </a:p>
          <a:p>
            <a:endParaRPr lang="en-US" dirty="0"/>
          </a:p>
        </p:txBody>
      </p:sp>
      <p:sp>
        <p:nvSpPr>
          <p:cNvPr id="4" name="Slide Number Placeholder 3"/>
          <p:cNvSpPr>
            <a:spLocks noGrp="1"/>
          </p:cNvSpPr>
          <p:nvPr>
            <p:ph type="sldNum" sz="quarter" idx="10"/>
          </p:nvPr>
        </p:nvSpPr>
        <p:spPr/>
        <p:txBody>
          <a:bodyPr/>
          <a:lstStyle/>
          <a:p>
            <a:fld id="{21326FC6-7F58-4C84-880A-FF2087D628D6}" type="slidenum">
              <a:rPr lang="en-US" smtClean="0"/>
              <a:pPr/>
              <a:t>13</a:t>
            </a:fld>
            <a:endParaRPr lang="en-US" dirty="0"/>
          </a:p>
        </p:txBody>
      </p:sp>
    </p:spTree>
    <p:extLst>
      <p:ext uri="{BB962C8B-B14F-4D97-AF65-F5344CB8AC3E}">
        <p14:creationId xmlns:p14="http://schemas.microsoft.com/office/powerpoint/2010/main" val="1355671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FIND SOMEONE YOU DO NOT KNOW AND DISCUSS THESE QUESTIONS.</a:t>
            </a:r>
            <a:r>
              <a:rPr lang="en-US" baseline="0" dirty="0" smtClean="0"/>
              <a:t>  THERE WILL BE AN OPPORTUNITY FOR YOU TO SHARE HIGHLIGHTS OF YOUR DISCUSSION WITH THE GROUP. </a:t>
            </a:r>
            <a:endParaRPr lang="en-US" dirty="0" smtClean="0"/>
          </a:p>
          <a:p>
            <a:endParaRPr lang="en-US" dirty="0"/>
          </a:p>
        </p:txBody>
      </p:sp>
      <p:sp>
        <p:nvSpPr>
          <p:cNvPr id="4" name="Slide Number Placeholder 3"/>
          <p:cNvSpPr>
            <a:spLocks noGrp="1"/>
          </p:cNvSpPr>
          <p:nvPr>
            <p:ph type="sldNum" sz="quarter" idx="10"/>
          </p:nvPr>
        </p:nvSpPr>
        <p:spPr/>
        <p:txBody>
          <a:bodyPr/>
          <a:lstStyle/>
          <a:p>
            <a:fld id="{21326FC6-7F58-4C84-880A-FF2087D628D6}" type="slidenum">
              <a:rPr lang="en-US" smtClean="0"/>
              <a:pPr/>
              <a:t>29</a:t>
            </a:fld>
            <a:endParaRPr lang="en-US" dirty="0"/>
          </a:p>
        </p:txBody>
      </p:sp>
    </p:spTree>
    <p:extLst>
      <p:ext uri="{BB962C8B-B14F-4D97-AF65-F5344CB8AC3E}">
        <p14:creationId xmlns:p14="http://schemas.microsoft.com/office/powerpoint/2010/main" val="1985866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GROUP DISCUSSION </a:t>
            </a:r>
            <a:endParaRPr lang="en-US" dirty="0"/>
          </a:p>
        </p:txBody>
      </p:sp>
      <p:sp>
        <p:nvSpPr>
          <p:cNvPr id="4" name="Slide Number Placeholder 3"/>
          <p:cNvSpPr>
            <a:spLocks noGrp="1"/>
          </p:cNvSpPr>
          <p:nvPr>
            <p:ph type="sldNum" sz="quarter" idx="10"/>
          </p:nvPr>
        </p:nvSpPr>
        <p:spPr/>
        <p:txBody>
          <a:bodyPr/>
          <a:lstStyle/>
          <a:p>
            <a:fld id="{21326FC6-7F58-4C84-880A-FF2087D628D6}" type="slidenum">
              <a:rPr lang="en-US" smtClean="0"/>
              <a:pPr/>
              <a:t>34</a:t>
            </a:fld>
            <a:endParaRPr lang="en-US" dirty="0"/>
          </a:p>
        </p:txBody>
      </p:sp>
    </p:spTree>
    <p:extLst>
      <p:ext uri="{BB962C8B-B14F-4D97-AF65-F5344CB8AC3E}">
        <p14:creationId xmlns:p14="http://schemas.microsoft.com/office/powerpoint/2010/main" val="889218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981200"/>
            <a:ext cx="8229600" cy="3657600"/>
          </a:xfrm>
        </p:spPr>
        <p:txBody>
          <a:bodyPr>
            <a:normAutofit/>
          </a:bodyPr>
          <a:lstStyle>
            <a:lvl1pPr marL="0" indent="0" algn="ctr">
              <a:buNone/>
              <a:defRPr sz="2400">
                <a:solidFill>
                  <a:srgbClr val="071A3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86F53DFB-D4F5-48FA-9EE4-00213FCB9741}" type="datetimeFigureOut">
              <a:rPr lang="en-US" smtClean="0"/>
              <a:pPr/>
              <a:t>10/8/13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6CCD9D-9BC7-4912-836A-CF261AB407A2}" type="slidenum">
              <a:rPr lang="en-US" smtClean="0"/>
              <a:pPr/>
              <a:t>‹#›</a:t>
            </a:fld>
            <a:endParaRPr lang="en-US" dirty="0"/>
          </a:p>
        </p:txBody>
      </p:sp>
      <p:sp>
        <p:nvSpPr>
          <p:cNvPr id="7" name="Title 1"/>
          <p:cNvSpPr>
            <a:spLocks noGrp="1"/>
          </p:cNvSpPr>
          <p:nvPr>
            <p:ph type="ctrTitle"/>
          </p:nvPr>
        </p:nvSpPr>
        <p:spPr>
          <a:xfrm>
            <a:off x="457200" y="1371600"/>
            <a:ext cx="8229600" cy="457200"/>
          </a:xfrm>
          <a:prstGeom prst="rect">
            <a:avLst/>
          </a:prstGeom>
        </p:spPr>
        <p:txBody>
          <a:bodyPr/>
          <a:lstStyle>
            <a:lvl1pPr algn="l">
              <a:defRPr sz="2800">
                <a:solidFill>
                  <a:srgbClr val="071A34"/>
                </a:solidFill>
                <a:latin typeface="Arial"/>
                <a:cs typeface="Arial"/>
              </a:defRPr>
            </a:lvl1pPr>
          </a:lstStyle>
          <a:p>
            <a:r>
              <a:rPr lang="en-US" dirty="0"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905000"/>
            <a:ext cx="8229600" cy="4221163"/>
          </a:xfrm>
        </p:spPr>
        <p:txBody>
          <a:bodyPr vert="eaVert"/>
          <a:lstStyle>
            <a:lvl1pPr>
              <a:defRPr>
                <a:solidFill>
                  <a:srgbClr val="071A34"/>
                </a:solidFill>
              </a:defRPr>
            </a:lvl1pPr>
            <a:lvl2pPr>
              <a:defRPr>
                <a:solidFill>
                  <a:srgbClr val="071A34"/>
                </a:solidFill>
              </a:defRPr>
            </a:lvl2pPr>
            <a:lvl3pPr>
              <a:defRPr>
                <a:solidFill>
                  <a:srgbClr val="071A34"/>
                </a:solidFill>
              </a:defRPr>
            </a:lvl3pPr>
            <a:lvl4pPr>
              <a:defRPr>
                <a:solidFill>
                  <a:srgbClr val="071A34"/>
                </a:solidFill>
              </a:defRPr>
            </a:lvl4pPr>
            <a:lvl5pPr>
              <a:defRPr>
                <a:solidFill>
                  <a:srgbClr val="071A3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6F53DFB-D4F5-48FA-9EE4-00213FCB9741}" type="datetimeFigureOut">
              <a:rPr lang="en-US" smtClean="0"/>
              <a:pPr/>
              <a:t>10/8/13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6CCD9D-9BC7-4912-836A-CF261AB407A2}" type="slidenum">
              <a:rPr lang="en-US" smtClean="0"/>
              <a:pPr/>
              <a:t>‹#›</a:t>
            </a:fld>
            <a:endParaRPr lang="en-US" dirty="0"/>
          </a:p>
        </p:txBody>
      </p:sp>
      <p:sp>
        <p:nvSpPr>
          <p:cNvPr id="9" name="Title 1"/>
          <p:cNvSpPr txBox="1">
            <a:spLocks/>
          </p:cNvSpPr>
          <p:nvPr userDrawn="1"/>
        </p:nvSpPr>
        <p:spPr>
          <a:xfrm>
            <a:off x="457200" y="1371600"/>
            <a:ext cx="8229600" cy="457200"/>
          </a:xfrm>
          <a:prstGeom prst="rect">
            <a:avLst/>
          </a:prstGeom>
        </p:spPr>
        <p:txBody>
          <a:bodyPr/>
          <a:lstStyle>
            <a:lvl1pPr algn="l">
              <a:defRPr sz="2800">
                <a:solidFill>
                  <a:srgbClr val="071A34"/>
                </a:solidFill>
                <a:latin typeface="Arial"/>
                <a:cs typeface="Arial"/>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071A34"/>
                </a:solidFill>
                <a:effectLst/>
                <a:uLnTx/>
                <a:uFillTx/>
                <a:latin typeface="Arial"/>
                <a:ea typeface="+mj-ea"/>
                <a:cs typeface="Arial"/>
              </a:rPr>
              <a:t>Click to edit Master title style</a:t>
            </a:r>
            <a:endParaRPr kumimoji="0" lang="en-US" sz="2800" b="0" i="0" u="none" strike="noStrike" kern="1200" cap="none" spc="0" normalizeH="0" baseline="0" noProof="0" dirty="0">
              <a:ln>
                <a:noFill/>
              </a:ln>
              <a:solidFill>
                <a:srgbClr val="071A34"/>
              </a:solidFill>
              <a:effectLst/>
              <a:uLnTx/>
              <a:uFillTx/>
              <a:latin typeface="Arial"/>
              <a:ea typeface="+mj-ea"/>
              <a:cs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221163"/>
          </a:xfrm>
        </p:spPr>
        <p:txBody>
          <a:bodyPr/>
          <a:lstStyle>
            <a:lvl1pPr>
              <a:defRPr sz="2800">
                <a:solidFill>
                  <a:srgbClr val="071A34"/>
                </a:solidFill>
              </a:defRPr>
            </a:lvl1pPr>
            <a:lvl2pPr>
              <a:defRPr sz="2400">
                <a:solidFill>
                  <a:srgbClr val="071A34"/>
                </a:solidFill>
              </a:defRPr>
            </a:lvl2pPr>
            <a:lvl3pPr>
              <a:defRPr sz="2000">
                <a:solidFill>
                  <a:srgbClr val="071A34"/>
                </a:solidFill>
              </a:defRPr>
            </a:lvl3pPr>
            <a:lvl4pPr>
              <a:defRPr sz="1800">
                <a:solidFill>
                  <a:srgbClr val="071A34"/>
                </a:solidFill>
              </a:defRPr>
            </a:lvl4pPr>
            <a:lvl5pPr>
              <a:defRPr sz="1600">
                <a:solidFill>
                  <a:srgbClr val="071A3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6F53DFB-D4F5-48FA-9EE4-00213FCB9741}" type="datetimeFigureOut">
              <a:rPr lang="en-US" smtClean="0"/>
              <a:pPr/>
              <a:t>10/8/13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6CCD9D-9BC7-4912-836A-CF261AB407A2}" type="slidenum">
              <a:rPr lang="en-US" smtClean="0"/>
              <a:pPr/>
              <a:t>‹#›</a:t>
            </a:fld>
            <a:endParaRPr lang="en-US" dirty="0"/>
          </a:p>
        </p:txBody>
      </p:sp>
      <p:sp>
        <p:nvSpPr>
          <p:cNvPr id="9" name="Title 1"/>
          <p:cNvSpPr>
            <a:spLocks noGrp="1"/>
          </p:cNvSpPr>
          <p:nvPr>
            <p:ph type="ctrTitle"/>
          </p:nvPr>
        </p:nvSpPr>
        <p:spPr>
          <a:xfrm>
            <a:off x="457200" y="1371600"/>
            <a:ext cx="8229600" cy="457200"/>
          </a:xfrm>
          <a:prstGeom prst="rect">
            <a:avLst/>
          </a:prstGeom>
        </p:spPr>
        <p:txBody>
          <a:bodyPr/>
          <a:lstStyle>
            <a:lvl1pPr algn="l">
              <a:defRPr sz="2800">
                <a:solidFill>
                  <a:srgbClr val="071A34"/>
                </a:solidFill>
                <a:latin typeface="Arial"/>
                <a:cs typeface="Arial"/>
              </a:defRPr>
            </a:lvl1pPr>
          </a:lstStyle>
          <a:p>
            <a:r>
              <a:rPr lang="en-US" dirty="0"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solidFill>
                  <a:srgbClr val="071A34"/>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1981200"/>
            <a:ext cx="7772400" cy="2425701"/>
          </a:xfrm>
        </p:spPr>
        <p:txBody>
          <a:bodyPr anchor="b"/>
          <a:lstStyle>
            <a:lvl1pPr marL="0" indent="0">
              <a:buNone/>
              <a:defRPr sz="2000">
                <a:solidFill>
                  <a:srgbClr val="071A34"/>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86F53DFB-D4F5-48FA-9EE4-00213FCB9741}" type="datetimeFigureOut">
              <a:rPr lang="en-US" smtClean="0"/>
              <a:pPr/>
              <a:t>10/8/13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6CCD9D-9BC7-4912-836A-CF261AB407A2}" type="slidenum">
              <a:rPr lang="en-US" smtClean="0"/>
              <a:pPr/>
              <a:t>‹#›</a:t>
            </a:fld>
            <a:endParaRPr lang="en-US" dirty="0"/>
          </a:p>
        </p:txBody>
      </p:sp>
      <p:sp>
        <p:nvSpPr>
          <p:cNvPr id="8" name="Title 1"/>
          <p:cNvSpPr txBox="1">
            <a:spLocks/>
          </p:cNvSpPr>
          <p:nvPr userDrawn="1"/>
        </p:nvSpPr>
        <p:spPr>
          <a:xfrm>
            <a:off x="457200" y="1371600"/>
            <a:ext cx="8229600" cy="457200"/>
          </a:xfrm>
          <a:prstGeom prst="rect">
            <a:avLst/>
          </a:prstGeom>
        </p:spPr>
        <p:txBody>
          <a:bodyPr/>
          <a:lstStyle>
            <a:lvl1pPr algn="l">
              <a:defRPr sz="2800">
                <a:solidFill>
                  <a:srgbClr val="071A34"/>
                </a:solidFill>
                <a:latin typeface="Arial"/>
                <a:cs typeface="Arial"/>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071A34"/>
                </a:solidFill>
                <a:effectLst/>
                <a:uLnTx/>
                <a:uFillTx/>
                <a:latin typeface="Arial"/>
                <a:ea typeface="+mj-ea"/>
                <a:cs typeface="Arial"/>
              </a:rPr>
              <a:t>Click to edit Master title style</a:t>
            </a:r>
            <a:endParaRPr kumimoji="0" lang="en-US" sz="2800" b="0" i="0" u="none" strike="noStrike" kern="1200" cap="none" spc="0" normalizeH="0" baseline="0" noProof="0" dirty="0">
              <a:ln>
                <a:noFill/>
              </a:ln>
              <a:solidFill>
                <a:srgbClr val="071A34"/>
              </a:solidFill>
              <a:effectLst/>
              <a:uLnTx/>
              <a:uFillTx/>
              <a:latin typeface="Arial"/>
              <a:ea typeface="+mj-ea"/>
              <a:cs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905000"/>
            <a:ext cx="4038600" cy="4221163"/>
          </a:xfrm>
        </p:spPr>
        <p:txBody>
          <a:bodyPr/>
          <a:lstStyle>
            <a:lvl1pPr>
              <a:defRPr sz="2800">
                <a:solidFill>
                  <a:srgbClr val="071A34"/>
                </a:solidFill>
              </a:defRPr>
            </a:lvl1pPr>
            <a:lvl2pPr>
              <a:defRPr sz="2400">
                <a:solidFill>
                  <a:srgbClr val="071A34"/>
                </a:solidFill>
              </a:defRPr>
            </a:lvl2pPr>
            <a:lvl3pPr>
              <a:defRPr sz="2000">
                <a:solidFill>
                  <a:srgbClr val="071A34"/>
                </a:solidFill>
              </a:defRPr>
            </a:lvl3pPr>
            <a:lvl4pPr>
              <a:defRPr sz="1800">
                <a:solidFill>
                  <a:srgbClr val="071A34"/>
                </a:solidFill>
              </a:defRPr>
            </a:lvl4pPr>
            <a:lvl5pPr>
              <a:defRPr sz="1800">
                <a:solidFill>
                  <a:srgbClr val="071A34"/>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05000"/>
            <a:ext cx="4038600" cy="4221163"/>
          </a:xfrm>
        </p:spPr>
        <p:txBody>
          <a:bodyPr/>
          <a:lstStyle>
            <a:lvl1pPr>
              <a:defRPr sz="2800">
                <a:solidFill>
                  <a:srgbClr val="071A34"/>
                </a:solidFill>
              </a:defRPr>
            </a:lvl1pPr>
            <a:lvl2pPr>
              <a:defRPr sz="2400">
                <a:solidFill>
                  <a:srgbClr val="071A34"/>
                </a:solidFill>
              </a:defRPr>
            </a:lvl2pPr>
            <a:lvl3pPr>
              <a:defRPr sz="2000">
                <a:solidFill>
                  <a:srgbClr val="071A34"/>
                </a:solidFill>
              </a:defRPr>
            </a:lvl3pPr>
            <a:lvl4pPr>
              <a:defRPr sz="1800">
                <a:solidFill>
                  <a:srgbClr val="071A34"/>
                </a:solidFill>
              </a:defRPr>
            </a:lvl4pPr>
            <a:lvl5pPr>
              <a:defRPr sz="1800">
                <a:solidFill>
                  <a:srgbClr val="071A34"/>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86F53DFB-D4F5-48FA-9EE4-00213FCB9741}" type="datetimeFigureOut">
              <a:rPr lang="en-US" smtClean="0"/>
              <a:pPr/>
              <a:t>10/8/13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6CCD9D-9BC7-4912-836A-CF261AB407A2}" type="slidenum">
              <a:rPr lang="en-US" smtClean="0"/>
              <a:pPr/>
              <a:t>‹#›</a:t>
            </a:fld>
            <a:endParaRPr lang="en-US" dirty="0"/>
          </a:p>
        </p:txBody>
      </p:sp>
      <p:sp>
        <p:nvSpPr>
          <p:cNvPr id="9" name="Title 1"/>
          <p:cNvSpPr>
            <a:spLocks noGrp="1"/>
          </p:cNvSpPr>
          <p:nvPr>
            <p:ph type="ctrTitle"/>
          </p:nvPr>
        </p:nvSpPr>
        <p:spPr>
          <a:xfrm>
            <a:off x="457200" y="1371600"/>
            <a:ext cx="8229600" cy="457200"/>
          </a:xfrm>
          <a:prstGeom prst="rect">
            <a:avLst/>
          </a:prstGeom>
        </p:spPr>
        <p:txBody>
          <a:bodyPr/>
          <a:lstStyle>
            <a:lvl1pPr algn="l">
              <a:defRPr sz="2800">
                <a:solidFill>
                  <a:srgbClr val="071A34"/>
                </a:solidFill>
                <a:latin typeface="Arial"/>
                <a:cs typeface="Arial"/>
              </a:defRPr>
            </a:lvl1pPr>
          </a:lstStyle>
          <a:p>
            <a:r>
              <a:rPr lang="en-US" dirty="0"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951038"/>
            <a:ext cx="4040188" cy="639762"/>
          </a:xfrm>
        </p:spPr>
        <p:txBody>
          <a:bodyPr anchor="b"/>
          <a:lstStyle>
            <a:lvl1pPr marL="0" indent="0">
              <a:buNone/>
              <a:defRPr sz="2400" b="1">
                <a:solidFill>
                  <a:srgbClr val="071A3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590801"/>
            <a:ext cx="4040188" cy="3535362"/>
          </a:xfrm>
        </p:spPr>
        <p:txBody>
          <a:bodyPr/>
          <a:lstStyle>
            <a:lvl1pPr>
              <a:defRPr sz="2400">
                <a:solidFill>
                  <a:srgbClr val="071A34"/>
                </a:solidFill>
              </a:defRPr>
            </a:lvl1pPr>
            <a:lvl2pPr>
              <a:defRPr sz="2000">
                <a:solidFill>
                  <a:srgbClr val="071A34"/>
                </a:solidFill>
              </a:defRPr>
            </a:lvl2pPr>
            <a:lvl3pPr>
              <a:defRPr sz="1800">
                <a:solidFill>
                  <a:srgbClr val="071A34"/>
                </a:solidFill>
              </a:defRPr>
            </a:lvl3pPr>
            <a:lvl4pPr>
              <a:defRPr sz="1600">
                <a:solidFill>
                  <a:srgbClr val="071A34"/>
                </a:solidFill>
              </a:defRPr>
            </a:lvl4pPr>
            <a:lvl5pPr>
              <a:defRPr sz="1600">
                <a:solidFill>
                  <a:srgbClr val="071A34"/>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951038"/>
            <a:ext cx="4041775" cy="639762"/>
          </a:xfrm>
        </p:spPr>
        <p:txBody>
          <a:bodyPr anchor="b"/>
          <a:lstStyle>
            <a:lvl1pPr marL="0" indent="0">
              <a:buNone/>
              <a:defRPr sz="2400" b="1">
                <a:solidFill>
                  <a:srgbClr val="071A3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590801"/>
            <a:ext cx="4041775" cy="3535362"/>
          </a:xfrm>
        </p:spPr>
        <p:txBody>
          <a:bodyPr/>
          <a:lstStyle>
            <a:lvl1pPr>
              <a:defRPr sz="2400">
                <a:solidFill>
                  <a:srgbClr val="071A34"/>
                </a:solidFill>
              </a:defRPr>
            </a:lvl1pPr>
            <a:lvl2pPr>
              <a:defRPr sz="2000">
                <a:solidFill>
                  <a:srgbClr val="071A34"/>
                </a:solidFill>
              </a:defRPr>
            </a:lvl2pPr>
            <a:lvl3pPr>
              <a:defRPr sz="1800">
                <a:solidFill>
                  <a:srgbClr val="071A34"/>
                </a:solidFill>
              </a:defRPr>
            </a:lvl3pPr>
            <a:lvl4pPr>
              <a:defRPr sz="1600">
                <a:solidFill>
                  <a:srgbClr val="071A34"/>
                </a:solidFill>
              </a:defRPr>
            </a:lvl4pPr>
            <a:lvl5pPr>
              <a:defRPr sz="1600">
                <a:solidFill>
                  <a:srgbClr val="071A34"/>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86F53DFB-D4F5-48FA-9EE4-00213FCB9741}" type="datetimeFigureOut">
              <a:rPr lang="en-US" smtClean="0"/>
              <a:pPr/>
              <a:t>10/8/13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B6CCD9D-9BC7-4912-836A-CF261AB407A2}" type="slidenum">
              <a:rPr lang="en-US" smtClean="0"/>
              <a:pPr/>
              <a:t>‹#›</a:t>
            </a:fld>
            <a:endParaRPr lang="en-US" dirty="0"/>
          </a:p>
        </p:txBody>
      </p:sp>
      <p:sp>
        <p:nvSpPr>
          <p:cNvPr id="11" name="Title 1"/>
          <p:cNvSpPr>
            <a:spLocks noGrp="1"/>
          </p:cNvSpPr>
          <p:nvPr>
            <p:ph type="ctrTitle"/>
          </p:nvPr>
        </p:nvSpPr>
        <p:spPr>
          <a:xfrm>
            <a:off x="457200" y="1371600"/>
            <a:ext cx="8229600" cy="457200"/>
          </a:xfrm>
          <a:prstGeom prst="rect">
            <a:avLst/>
          </a:prstGeom>
        </p:spPr>
        <p:txBody>
          <a:bodyPr/>
          <a:lstStyle>
            <a:lvl1pPr algn="l">
              <a:defRPr sz="2800">
                <a:solidFill>
                  <a:srgbClr val="071A34"/>
                </a:solidFill>
                <a:latin typeface="Arial"/>
                <a:cs typeface="Arial"/>
              </a:defRPr>
            </a:lvl1pPr>
          </a:lstStyle>
          <a:p>
            <a:r>
              <a:rPr lang="en-US" dirty="0"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6F53DFB-D4F5-48FA-9EE4-00213FCB9741}" type="datetimeFigureOut">
              <a:rPr lang="en-US" smtClean="0"/>
              <a:pPr/>
              <a:t>10/8/13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B6CCD9D-9BC7-4912-836A-CF261AB407A2}" type="slidenum">
              <a:rPr lang="en-US" smtClean="0"/>
              <a:pPr/>
              <a:t>‹#›</a:t>
            </a:fld>
            <a:endParaRPr lang="en-US" dirty="0"/>
          </a:p>
        </p:txBody>
      </p:sp>
      <p:sp>
        <p:nvSpPr>
          <p:cNvPr id="7" name="Title 1"/>
          <p:cNvSpPr>
            <a:spLocks noGrp="1"/>
          </p:cNvSpPr>
          <p:nvPr>
            <p:ph type="ctrTitle"/>
          </p:nvPr>
        </p:nvSpPr>
        <p:spPr>
          <a:xfrm>
            <a:off x="457200" y="1371600"/>
            <a:ext cx="8229600" cy="457200"/>
          </a:xfrm>
          <a:prstGeom prst="rect">
            <a:avLst/>
          </a:prstGeom>
        </p:spPr>
        <p:txBody>
          <a:bodyPr/>
          <a:lstStyle>
            <a:lvl1pPr algn="l">
              <a:defRPr sz="2800">
                <a:solidFill>
                  <a:srgbClr val="071A34"/>
                </a:solidFill>
                <a:latin typeface="Arial"/>
                <a:cs typeface="Arial"/>
              </a:defRPr>
            </a:lvl1pPr>
          </a:lstStyle>
          <a:p>
            <a:r>
              <a:rPr lang="en-US" dirty="0"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53DFB-D4F5-48FA-9EE4-00213FCB9741}" type="datetimeFigureOut">
              <a:rPr lang="en-US" smtClean="0"/>
              <a:pPr/>
              <a:t>10/8/13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B6CCD9D-9BC7-4912-836A-CF261AB407A2}" type="slidenum">
              <a:rPr lang="en-US" smtClean="0"/>
              <a:pPr/>
              <a:t>‹#›</a:t>
            </a:fld>
            <a:endParaRPr lang="en-US" dirty="0"/>
          </a:p>
        </p:txBody>
      </p:sp>
      <p:sp>
        <p:nvSpPr>
          <p:cNvPr id="6" name="Title 1"/>
          <p:cNvSpPr>
            <a:spLocks noGrp="1"/>
          </p:cNvSpPr>
          <p:nvPr>
            <p:ph type="ctrTitle"/>
          </p:nvPr>
        </p:nvSpPr>
        <p:spPr>
          <a:xfrm>
            <a:off x="457200" y="1371600"/>
            <a:ext cx="8229600" cy="457200"/>
          </a:xfrm>
          <a:prstGeom prst="rect">
            <a:avLst/>
          </a:prstGeom>
        </p:spPr>
        <p:txBody>
          <a:bodyPr/>
          <a:lstStyle>
            <a:lvl1pPr algn="l">
              <a:defRPr sz="2800">
                <a:solidFill>
                  <a:srgbClr val="071A34"/>
                </a:solidFill>
                <a:latin typeface="Arial"/>
                <a:cs typeface="Arial"/>
              </a:defRPr>
            </a:lvl1pPr>
          </a:lstStyle>
          <a:p>
            <a:r>
              <a:rPr lang="en-US" dirty="0" smtClean="0"/>
              <a:t>Click to edit Master title style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0"/>
            <a:ext cx="3008313" cy="685800"/>
          </a:xfrm>
          <a:prstGeom prst="rect">
            <a:avLst/>
          </a:prstGeom>
        </p:spPr>
        <p:txBody>
          <a:bodyPr anchor="b"/>
          <a:lstStyle>
            <a:lvl1pPr algn="l">
              <a:defRPr sz="2000" b="1">
                <a:solidFill>
                  <a:srgbClr val="071A34"/>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905000"/>
            <a:ext cx="5111750" cy="4221163"/>
          </a:xfrm>
        </p:spPr>
        <p:txBody>
          <a:bodyPr/>
          <a:lstStyle>
            <a:lvl1pPr>
              <a:defRPr sz="3200">
                <a:solidFill>
                  <a:srgbClr val="071A34"/>
                </a:solidFill>
              </a:defRPr>
            </a:lvl1pPr>
            <a:lvl2pPr>
              <a:defRPr sz="2800">
                <a:solidFill>
                  <a:srgbClr val="071A34"/>
                </a:solidFill>
              </a:defRPr>
            </a:lvl2pPr>
            <a:lvl3pPr>
              <a:defRPr sz="2400">
                <a:solidFill>
                  <a:srgbClr val="071A34"/>
                </a:solidFill>
              </a:defRPr>
            </a:lvl3pPr>
            <a:lvl4pPr>
              <a:defRPr sz="2000">
                <a:solidFill>
                  <a:srgbClr val="071A34"/>
                </a:solidFill>
              </a:defRPr>
            </a:lvl4pPr>
            <a:lvl5pPr>
              <a:defRPr sz="2000">
                <a:solidFill>
                  <a:srgbClr val="071A34"/>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590800"/>
            <a:ext cx="3008313" cy="3535363"/>
          </a:xfrm>
        </p:spPr>
        <p:txBody>
          <a:bodyPr/>
          <a:lstStyle>
            <a:lvl1pPr marL="0" indent="0">
              <a:buNone/>
              <a:defRPr sz="1400">
                <a:solidFill>
                  <a:srgbClr val="071A34"/>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86F53DFB-D4F5-48FA-9EE4-00213FCB9741}" type="datetimeFigureOut">
              <a:rPr lang="en-US" smtClean="0"/>
              <a:pPr/>
              <a:t>10/8/13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6CCD9D-9BC7-4912-836A-CF261AB407A2}" type="slidenum">
              <a:rPr lang="en-US" smtClean="0"/>
              <a:pPr/>
              <a:t>‹#›</a:t>
            </a:fld>
            <a:endParaRPr lang="en-US" dirty="0"/>
          </a:p>
        </p:txBody>
      </p:sp>
      <p:sp>
        <p:nvSpPr>
          <p:cNvPr id="9" name="Title 1"/>
          <p:cNvSpPr txBox="1">
            <a:spLocks/>
          </p:cNvSpPr>
          <p:nvPr userDrawn="1"/>
        </p:nvSpPr>
        <p:spPr>
          <a:xfrm>
            <a:off x="457200" y="1371600"/>
            <a:ext cx="8229600" cy="457200"/>
          </a:xfrm>
          <a:prstGeom prst="rect">
            <a:avLst/>
          </a:prstGeom>
        </p:spPr>
        <p:txBody>
          <a:bodyPr/>
          <a:lstStyle>
            <a:lvl1pPr algn="l">
              <a:defRPr sz="2800">
                <a:solidFill>
                  <a:srgbClr val="071A34"/>
                </a:solidFill>
                <a:latin typeface="Arial"/>
                <a:cs typeface="Arial"/>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071A34"/>
                </a:solidFill>
                <a:effectLst/>
                <a:uLnTx/>
                <a:uFillTx/>
                <a:latin typeface="Arial"/>
                <a:ea typeface="+mj-ea"/>
                <a:cs typeface="Arial"/>
              </a:rPr>
              <a:t>Click to edit Master title style</a:t>
            </a:r>
            <a:endParaRPr kumimoji="0" lang="en-US" sz="2800" b="0" i="0" u="none" strike="noStrike" kern="1200" cap="none" spc="0" normalizeH="0" baseline="0" noProof="0" dirty="0">
              <a:ln>
                <a:noFill/>
              </a:ln>
              <a:solidFill>
                <a:srgbClr val="071A34"/>
              </a:solidFill>
              <a:effectLst/>
              <a:uLnTx/>
              <a:uFillTx/>
              <a:latin typeface="Arial"/>
              <a:ea typeface="+mj-ea"/>
              <a:cs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solidFill>
                  <a:srgbClr val="071A34"/>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1905000"/>
            <a:ext cx="5486400" cy="282257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rgbClr val="071A34"/>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86F53DFB-D4F5-48FA-9EE4-00213FCB9741}" type="datetimeFigureOut">
              <a:rPr lang="en-US" smtClean="0"/>
              <a:pPr/>
              <a:t>10/8/13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6CCD9D-9BC7-4912-836A-CF261AB407A2}" type="slidenum">
              <a:rPr lang="en-US" smtClean="0"/>
              <a:pPr/>
              <a:t>‹#›</a:t>
            </a:fld>
            <a:endParaRPr lang="en-US" dirty="0"/>
          </a:p>
        </p:txBody>
      </p:sp>
      <p:sp>
        <p:nvSpPr>
          <p:cNvPr id="9" name="Title 1"/>
          <p:cNvSpPr txBox="1">
            <a:spLocks/>
          </p:cNvSpPr>
          <p:nvPr userDrawn="1"/>
        </p:nvSpPr>
        <p:spPr>
          <a:xfrm>
            <a:off x="457200" y="1371600"/>
            <a:ext cx="8229600" cy="457200"/>
          </a:xfrm>
          <a:prstGeom prst="rect">
            <a:avLst/>
          </a:prstGeom>
        </p:spPr>
        <p:txBody>
          <a:bodyPr/>
          <a:lstStyle>
            <a:lvl1pPr algn="l">
              <a:defRPr sz="2800">
                <a:solidFill>
                  <a:srgbClr val="071A34"/>
                </a:solidFill>
                <a:latin typeface="Arial"/>
                <a:cs typeface="Arial"/>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071A34"/>
                </a:solidFill>
                <a:effectLst/>
                <a:uLnTx/>
                <a:uFillTx/>
                <a:latin typeface="Arial"/>
                <a:ea typeface="+mj-ea"/>
                <a:cs typeface="Arial"/>
              </a:rPr>
              <a:t>Click to edit Master title style</a:t>
            </a:r>
            <a:endParaRPr kumimoji="0" lang="en-US" sz="2800" b="0" i="0" u="none" strike="noStrike" kern="1200" cap="none" spc="0" normalizeH="0" baseline="0" noProof="0" dirty="0">
              <a:ln>
                <a:noFill/>
              </a:ln>
              <a:solidFill>
                <a:srgbClr val="071A34"/>
              </a:solidFill>
              <a:effectLst/>
              <a:uLnTx/>
              <a:uFillTx/>
              <a:latin typeface="Arial"/>
              <a:ea typeface="+mj-ea"/>
              <a:cs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40768"/>
            <a:ext cx="8229600" cy="478539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53DFB-D4F5-48FA-9EE4-00213FCB9741}" type="datetimeFigureOut">
              <a:rPr lang="en-US" smtClean="0"/>
              <a:pPr/>
              <a:t>10/8/13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6CCD9D-9BC7-4912-836A-CF261AB407A2}" type="slidenum">
              <a:rPr lang="en-US" smtClean="0"/>
              <a:pPr/>
              <a:t>‹#›</a:t>
            </a:fld>
            <a:endParaRPr lang="en-US" dirty="0"/>
          </a:p>
        </p:txBody>
      </p:sp>
      <p:sp>
        <p:nvSpPr>
          <p:cNvPr id="10" name="Rectangle 9"/>
          <p:cNvSpPr/>
          <p:nvPr/>
        </p:nvSpPr>
        <p:spPr>
          <a:xfrm>
            <a:off x="0" y="0"/>
            <a:ext cx="9144000" cy="1295400"/>
          </a:xfrm>
          <a:prstGeom prst="rect">
            <a:avLst/>
          </a:prstGeom>
          <a:solidFill>
            <a:srgbClr val="001A34"/>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MAINE_crest2C_MAC.eps"/>
          <p:cNvPicPr>
            <a:picLocks noChangeAspect="1"/>
          </p:cNvPicPr>
          <p:nvPr userDrawn="1"/>
        </p:nvPicPr>
        <p:blipFill>
          <a:blip r:embed="rId12"/>
          <a:stretch>
            <a:fillRect/>
          </a:stretch>
        </p:blipFill>
        <p:spPr>
          <a:xfrm>
            <a:off x="3212706" y="158146"/>
            <a:ext cx="2718589" cy="97910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ctr" defTabSz="914400" rtl="0" eaLnBrk="1" latinLnBrk="0" hangingPunct="1">
        <a:spcBef>
          <a:spcPct val="0"/>
        </a:spcBef>
        <a:buNone/>
        <a:defRPr sz="360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800" kern="1200">
          <a:solidFill>
            <a:srgbClr val="071A34"/>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rgbClr val="071A34"/>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rgbClr val="071A34"/>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rgbClr val="071A34"/>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rgbClr val="071A34"/>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mailto:fran.sulinski@maine.edu" TargetMode="External"/><Relationship Id="rId4" Type="http://schemas.openxmlformats.org/officeDocument/2006/relationships/hyperlink" Target="http://www.youtube.com/user/TheUniversityofMaine%23grid/user/8D1C914E1E1FEA69" TargetMode="External"/><Relationship Id="rId5" Type="http://schemas.openxmlformats.org/officeDocument/2006/relationships/image" Target="../media/image4.png"/><Relationship Id="rId6" Type="http://schemas.openxmlformats.org/officeDocument/2006/relationships/hyperlink" Target="http://twitter.com/%23!/UMaineExtension" TargetMode="External"/><Relationship Id="rId7" Type="http://schemas.openxmlformats.org/officeDocument/2006/relationships/image" Target="../media/image5.png"/><Relationship Id="rId8" Type="http://schemas.openxmlformats.org/officeDocument/2006/relationships/hyperlink" Target="https://www.facebook.com/pages/University-of-Maine-Cooperative-Extension/326151410416?ref=nf" TargetMode="External"/><Relationship Id="rId9" Type="http://schemas.openxmlformats.org/officeDocument/2006/relationships/image" Target="../media/image6.jpeg"/><Relationship Id="rId1" Type="http://schemas.openxmlformats.org/officeDocument/2006/relationships/slideLayout" Target="../slideLayouts/slideLayout1.xml"/><Relationship Id="rId2" Type="http://schemas.openxmlformats.org/officeDocument/2006/relationships/hyperlink" Target="mailto:john.rebar@maine.edu"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ubtitle 14"/>
          <p:cNvSpPr>
            <a:spLocks noGrp="1"/>
          </p:cNvSpPr>
          <p:nvPr>
            <p:ph type="subTitle" idx="1"/>
          </p:nvPr>
        </p:nvSpPr>
        <p:spPr/>
        <p:txBody>
          <a:bodyPr/>
          <a:lstStyle/>
          <a:p>
            <a:endParaRPr lang="en-US" dirty="0" smtClean="0"/>
          </a:p>
        </p:txBody>
      </p:sp>
      <p:sp>
        <p:nvSpPr>
          <p:cNvPr id="14" name="Title 13"/>
          <p:cNvSpPr>
            <a:spLocks noGrp="1"/>
          </p:cNvSpPr>
          <p:nvPr>
            <p:ph type="ctrTitle"/>
          </p:nvPr>
        </p:nvSpPr>
        <p:spPr/>
        <p:txBody>
          <a:bodyPr/>
          <a:lstStyle/>
          <a:p>
            <a:pPr algn="ctr"/>
            <a:r>
              <a:rPr lang="en-US" sz="3200" smtClean="0"/>
              <a:t/>
            </a:r>
            <a:br>
              <a:rPr lang="en-US" sz="3200" smtClean="0"/>
            </a:br>
            <a:r>
              <a:rPr lang="en-US" sz="3200" smtClean="0"/>
              <a:t>The </a:t>
            </a:r>
            <a:r>
              <a:rPr lang="en-US" sz="3200" dirty="0"/>
              <a:t>Central Role of Management and Administration in Extension and Experiment Stations in the 21</a:t>
            </a:r>
            <a:r>
              <a:rPr lang="en-US" sz="3200" baseline="30000" dirty="0"/>
              <a:t>st</a:t>
            </a:r>
            <a:r>
              <a:rPr lang="en-US" sz="3200" dirty="0"/>
              <a:t> </a:t>
            </a:r>
            <a:r>
              <a:rPr lang="en-US" sz="3200" dirty="0" smtClean="0"/>
              <a:t>Century</a:t>
            </a:r>
            <a:br>
              <a:rPr lang="en-US" sz="3200" dirty="0" smtClean="0"/>
            </a:br>
            <a:r>
              <a:rPr lang="en-US" sz="3200" dirty="0"/>
              <a:t/>
            </a:r>
            <a:br>
              <a:rPr lang="en-US" sz="3200" dirty="0"/>
            </a:br>
            <a:r>
              <a:rPr lang="en-US" sz="1600" dirty="0" smtClean="0"/>
              <a:t>Northeast Management Officers (NEMO) Annual Meeting</a:t>
            </a:r>
            <a:br>
              <a:rPr lang="en-US" sz="1600" dirty="0" smtClean="0"/>
            </a:br>
            <a:r>
              <a:rPr lang="en-US" sz="1600" dirty="0" smtClean="0"/>
              <a:t>Portland, Maine</a:t>
            </a:r>
            <a:br>
              <a:rPr lang="en-US" sz="1600" dirty="0" smtClean="0"/>
            </a:br>
            <a:r>
              <a:rPr lang="en-US" sz="1600" dirty="0" smtClean="0"/>
              <a:t>October 7, 2013 </a:t>
            </a:r>
            <a:br>
              <a:rPr lang="en-US" sz="1600" dirty="0" smtClean="0"/>
            </a:br>
            <a:r>
              <a:rPr lang="en-US" sz="1600" dirty="0" smtClean="0"/>
              <a:t/>
            </a:r>
            <a:br>
              <a:rPr lang="en-US" sz="1600" dirty="0" smtClean="0"/>
            </a:br>
            <a:r>
              <a:rPr lang="en-US" sz="1600" dirty="0" smtClean="0"/>
              <a:t>John Rebar, Executive Director</a:t>
            </a:r>
            <a:br>
              <a:rPr lang="en-US" sz="1600" dirty="0" smtClean="0"/>
            </a:br>
            <a:r>
              <a:rPr lang="en-US" sz="1600" dirty="0" smtClean="0"/>
              <a:t>University of Maine Cooperative Extension</a:t>
            </a: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3200" dirty="0" smtClean="0"/>
              <a:t>As administrators and managers you must:</a:t>
            </a:r>
          </a:p>
          <a:p>
            <a:pPr lvl="1"/>
            <a:r>
              <a:rPr lang="en-US" sz="3200" dirty="0" smtClean="0"/>
              <a:t>Perform essential duties</a:t>
            </a:r>
          </a:p>
          <a:p>
            <a:pPr lvl="1"/>
            <a:r>
              <a:rPr lang="en-US" sz="3200" dirty="0" smtClean="0"/>
              <a:t>Lead teams of staff </a:t>
            </a:r>
          </a:p>
          <a:p>
            <a:pPr lvl="1"/>
            <a:r>
              <a:rPr lang="en-US" sz="3200" dirty="0" smtClean="0"/>
              <a:t>Train, teach and mentor others </a:t>
            </a:r>
          </a:p>
          <a:p>
            <a:pPr lvl="1"/>
            <a:r>
              <a:rPr lang="en-US" sz="3200" dirty="0" smtClean="0"/>
              <a:t>Be the interface that provides accountability </a:t>
            </a:r>
          </a:p>
          <a:p>
            <a:pPr lvl="2"/>
            <a:r>
              <a:rPr lang="en-US" sz="3200" dirty="0" smtClean="0"/>
              <a:t>external &amp; interna</a:t>
            </a:r>
            <a:r>
              <a:rPr lang="en-US" sz="3200" dirty="0"/>
              <a:t>l</a:t>
            </a:r>
          </a:p>
        </p:txBody>
      </p:sp>
      <p:sp>
        <p:nvSpPr>
          <p:cNvPr id="3" name="Title 2"/>
          <p:cNvSpPr>
            <a:spLocks noGrp="1"/>
          </p:cNvSpPr>
          <p:nvPr>
            <p:ph type="ctrTitle"/>
          </p:nvPr>
        </p:nvSpPr>
        <p:spPr/>
        <p:txBody>
          <a:bodyPr/>
          <a:lstStyle/>
          <a:p>
            <a:pPr algn="ctr"/>
            <a:r>
              <a:rPr lang="en-US" sz="4000" dirty="0" smtClean="0"/>
              <a:t>Reality</a:t>
            </a:r>
            <a:endParaRPr lang="en-US" sz="4000" dirty="0"/>
          </a:p>
        </p:txBody>
      </p:sp>
    </p:spTree>
    <p:extLst>
      <p:ext uri="{BB962C8B-B14F-4D97-AF65-F5344CB8AC3E}">
        <p14:creationId xmlns:p14="http://schemas.microsoft.com/office/powerpoint/2010/main" val="29499536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r>
              <a:rPr lang="en-US" sz="3200" dirty="0" smtClean="0"/>
              <a:t>Workforce has changed:</a:t>
            </a:r>
          </a:p>
          <a:p>
            <a:pPr lvl="1"/>
            <a:r>
              <a:rPr lang="en-US" sz="3200" dirty="0" smtClean="0"/>
              <a:t>More temporary employees</a:t>
            </a:r>
          </a:p>
          <a:p>
            <a:pPr lvl="1"/>
            <a:r>
              <a:rPr lang="en-US" sz="3200" dirty="0" smtClean="0"/>
              <a:t>Non-tenure track faculty</a:t>
            </a:r>
          </a:p>
          <a:p>
            <a:pPr lvl="1"/>
            <a:r>
              <a:rPr lang="en-US" sz="3200" dirty="0" smtClean="0"/>
              <a:t>Soft-money positions</a:t>
            </a:r>
          </a:p>
          <a:p>
            <a:pPr lvl="1"/>
            <a:r>
              <a:rPr lang="en-US" sz="3200" dirty="0" smtClean="0"/>
              <a:t>Additional accountability  </a:t>
            </a:r>
          </a:p>
          <a:p>
            <a:pPr lvl="1"/>
            <a:r>
              <a:rPr lang="en-US" sz="3200" dirty="0" smtClean="0"/>
              <a:t>More variables require more work!</a:t>
            </a:r>
            <a:endParaRPr lang="en-US" sz="3200" dirty="0"/>
          </a:p>
        </p:txBody>
      </p:sp>
      <p:sp>
        <p:nvSpPr>
          <p:cNvPr id="3" name="Title 2"/>
          <p:cNvSpPr>
            <a:spLocks noGrp="1"/>
          </p:cNvSpPr>
          <p:nvPr>
            <p:ph type="ctrTitle"/>
          </p:nvPr>
        </p:nvSpPr>
        <p:spPr/>
        <p:txBody>
          <a:bodyPr/>
          <a:lstStyle/>
          <a:p>
            <a:pPr algn="ctr"/>
            <a:r>
              <a:rPr lang="en-US" sz="4000" dirty="0" smtClean="0"/>
              <a:t>Reality</a:t>
            </a:r>
            <a:endParaRPr lang="en-US" sz="4000" dirty="0"/>
          </a:p>
        </p:txBody>
      </p:sp>
    </p:spTree>
    <p:extLst>
      <p:ext uri="{BB962C8B-B14F-4D97-AF65-F5344CB8AC3E}">
        <p14:creationId xmlns:p14="http://schemas.microsoft.com/office/powerpoint/2010/main" val="125910929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endParaRPr lang="en-US" dirty="0" smtClean="0"/>
          </a:p>
          <a:p>
            <a:r>
              <a:rPr lang="en-US" sz="4000" dirty="0" smtClean="0"/>
              <a:t>Faculty compliance with organizational expectations is volunteer management!</a:t>
            </a:r>
          </a:p>
          <a:p>
            <a:endParaRPr lang="en-US" sz="4000" dirty="0"/>
          </a:p>
          <a:p>
            <a:r>
              <a:rPr lang="en-US" sz="4000" dirty="0" smtClean="0"/>
              <a:t>Challenge is to empower and educate faculty not enable bad behavior </a:t>
            </a:r>
          </a:p>
          <a:p>
            <a:pPr lvl="1"/>
            <a:r>
              <a:rPr lang="en-US" sz="4000" dirty="0" smtClean="0"/>
              <a:t>Faculty as managers </a:t>
            </a:r>
            <a:endParaRPr lang="en-US" sz="4000" dirty="0"/>
          </a:p>
        </p:txBody>
      </p:sp>
      <p:sp>
        <p:nvSpPr>
          <p:cNvPr id="3" name="Title 2"/>
          <p:cNvSpPr>
            <a:spLocks noGrp="1"/>
          </p:cNvSpPr>
          <p:nvPr>
            <p:ph type="ctrTitle"/>
          </p:nvPr>
        </p:nvSpPr>
        <p:spPr/>
        <p:txBody>
          <a:bodyPr/>
          <a:lstStyle/>
          <a:p>
            <a:pPr algn="ctr"/>
            <a:r>
              <a:rPr lang="en-US" sz="4000" dirty="0" smtClean="0"/>
              <a:t>Reality </a:t>
            </a:r>
            <a:endParaRPr lang="en-US" sz="4000" dirty="0"/>
          </a:p>
        </p:txBody>
      </p:sp>
    </p:spTree>
    <p:extLst>
      <p:ext uri="{BB962C8B-B14F-4D97-AF65-F5344CB8AC3E}">
        <p14:creationId xmlns:p14="http://schemas.microsoft.com/office/powerpoint/2010/main" val="89534596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endParaRPr lang="en-US" dirty="0" smtClean="0"/>
          </a:p>
          <a:p>
            <a:r>
              <a:rPr lang="en-US" sz="3600" dirty="0" smtClean="0"/>
              <a:t>What would you add?</a:t>
            </a:r>
          </a:p>
          <a:p>
            <a:endParaRPr lang="en-US" sz="3600" dirty="0"/>
          </a:p>
          <a:p>
            <a:r>
              <a:rPr lang="en-US" sz="3600" dirty="0" smtClean="0"/>
              <a:t>What is not true in your organization?</a:t>
            </a:r>
          </a:p>
          <a:p>
            <a:endParaRPr lang="en-US" sz="3600" dirty="0"/>
          </a:p>
          <a:p>
            <a:r>
              <a:rPr lang="en-US" sz="3600" dirty="0" smtClean="0"/>
              <a:t>What have you/your organization done to counter act some of these realities?</a:t>
            </a:r>
            <a:endParaRPr lang="en-US" sz="3600" dirty="0"/>
          </a:p>
        </p:txBody>
      </p:sp>
      <p:sp>
        <p:nvSpPr>
          <p:cNvPr id="3" name="Title 2"/>
          <p:cNvSpPr>
            <a:spLocks noGrp="1"/>
          </p:cNvSpPr>
          <p:nvPr>
            <p:ph type="ctrTitle"/>
          </p:nvPr>
        </p:nvSpPr>
        <p:spPr/>
        <p:txBody>
          <a:bodyPr/>
          <a:lstStyle/>
          <a:p>
            <a:pPr algn="ctr"/>
            <a:r>
              <a:rPr lang="en-US" sz="4000" dirty="0" smtClean="0">
                <a:solidFill>
                  <a:srgbClr val="001A33"/>
                </a:solidFill>
              </a:rPr>
              <a:t>Reality</a:t>
            </a:r>
            <a:endParaRPr lang="en-US" sz="4000" dirty="0"/>
          </a:p>
        </p:txBody>
      </p:sp>
    </p:spTree>
    <p:extLst>
      <p:ext uri="{BB962C8B-B14F-4D97-AF65-F5344CB8AC3E}">
        <p14:creationId xmlns:p14="http://schemas.microsoft.com/office/powerpoint/2010/main" val="1535625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8000" dirty="0" smtClean="0"/>
              <a:t>How much is enough?</a:t>
            </a:r>
          </a:p>
          <a:p>
            <a:pPr marL="0" indent="0" algn="ctr">
              <a:buNone/>
            </a:pPr>
            <a:endParaRPr lang="en-US" sz="5400" dirty="0"/>
          </a:p>
        </p:txBody>
      </p:sp>
      <p:sp>
        <p:nvSpPr>
          <p:cNvPr id="3" name="Title 2"/>
          <p:cNvSpPr>
            <a:spLocks noGrp="1"/>
          </p:cNvSpPr>
          <p:nvPr>
            <p:ph type="ctrTitle"/>
          </p:nvPr>
        </p:nvSpPr>
        <p:spPr/>
        <p:txBody>
          <a:bodyPr/>
          <a:lstStyle/>
          <a:p>
            <a:endParaRPr lang="en-US" dirty="0"/>
          </a:p>
        </p:txBody>
      </p:sp>
    </p:spTree>
    <p:extLst>
      <p:ext uri="{BB962C8B-B14F-4D97-AF65-F5344CB8AC3E}">
        <p14:creationId xmlns:p14="http://schemas.microsoft.com/office/powerpoint/2010/main" val="406763435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pPr algn="ctr" eaLnBrk="1" hangingPunct="1">
              <a:defRPr/>
            </a:pPr>
            <a:r>
              <a:rPr lang="en-US" sz="3600" dirty="0" smtClean="0">
                <a:solidFill>
                  <a:srgbClr val="001A34"/>
                </a:solidFill>
                <a:cs typeface="+mj-cs"/>
              </a:rPr>
              <a:t>What is your role?</a:t>
            </a:r>
          </a:p>
        </p:txBody>
      </p:sp>
      <p:sp>
        <p:nvSpPr>
          <p:cNvPr id="125955" name="Rectangle 3"/>
          <p:cNvSpPr>
            <a:spLocks noGrp="1" noChangeArrowheads="1"/>
          </p:cNvSpPr>
          <p:nvPr>
            <p:ph type="body" idx="1"/>
          </p:nvPr>
        </p:nvSpPr>
        <p:spPr/>
        <p:txBody>
          <a:bodyPr>
            <a:normAutofit/>
          </a:bodyPr>
          <a:lstStyle/>
          <a:p>
            <a:pPr eaLnBrk="1" hangingPunct="1">
              <a:defRPr/>
            </a:pPr>
            <a:endParaRPr lang="en-US" sz="3200" b="1" dirty="0" smtClean="0">
              <a:solidFill>
                <a:srgbClr val="001A34"/>
              </a:solidFill>
              <a:cs typeface="+mn-cs"/>
            </a:endParaRPr>
          </a:p>
          <a:p>
            <a:pPr eaLnBrk="1" hangingPunct="1">
              <a:defRPr/>
            </a:pPr>
            <a:r>
              <a:rPr lang="en-US" sz="3200" b="1" dirty="0" smtClean="0">
                <a:solidFill>
                  <a:srgbClr val="001A34"/>
                </a:solidFill>
                <a:cs typeface="+mn-cs"/>
              </a:rPr>
              <a:t>Do you perpetuate our culture of 24/7/365</a:t>
            </a:r>
          </a:p>
          <a:p>
            <a:pPr eaLnBrk="1" hangingPunct="1">
              <a:defRPr/>
            </a:pPr>
            <a:r>
              <a:rPr lang="en-US" sz="3200" dirty="0"/>
              <a:t>E</a:t>
            </a:r>
            <a:r>
              <a:rPr lang="en-US" sz="3200" dirty="0" smtClean="0"/>
              <a:t>mail when most people are asleep</a:t>
            </a:r>
          </a:p>
          <a:p>
            <a:pPr eaLnBrk="1" hangingPunct="1">
              <a:defRPr/>
            </a:pPr>
            <a:r>
              <a:rPr lang="en-US" sz="3200" dirty="0" smtClean="0"/>
              <a:t>Perform multiple jobs</a:t>
            </a:r>
          </a:p>
          <a:p>
            <a:pPr eaLnBrk="1" hangingPunct="1">
              <a:defRPr/>
            </a:pPr>
            <a:r>
              <a:rPr lang="en-US" sz="3200" dirty="0" smtClean="0"/>
              <a:t>Work every day (weekends, nights)</a:t>
            </a:r>
          </a:p>
          <a:p>
            <a:pPr eaLnBrk="1" hangingPunct="1">
              <a:defRPr/>
            </a:pPr>
            <a:r>
              <a:rPr lang="en-US" sz="3200" dirty="0" smtClean="0"/>
              <a:t>Check your phone every 10 minutes</a:t>
            </a:r>
          </a:p>
        </p:txBody>
      </p:sp>
    </p:spTree>
    <p:extLst>
      <p:ext uri="{BB962C8B-B14F-4D97-AF65-F5344CB8AC3E}">
        <p14:creationId xmlns:p14="http://schemas.microsoft.com/office/powerpoint/2010/main" val="81721765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pPr algn="ctr" eaLnBrk="1" hangingPunct="1">
              <a:defRPr/>
            </a:pPr>
            <a:r>
              <a:rPr lang="en-US" sz="3600" dirty="0" smtClean="0">
                <a:solidFill>
                  <a:srgbClr val="001A34"/>
                </a:solidFill>
                <a:cs typeface="+mj-cs"/>
              </a:rPr>
              <a:t>Let</a:t>
            </a:r>
            <a:r>
              <a:rPr lang="ja-JP" altLang="en-US" sz="3600" dirty="0" smtClean="0">
                <a:solidFill>
                  <a:srgbClr val="001A34"/>
                </a:solidFill>
                <a:latin typeface="Arial"/>
                <a:cs typeface="+mj-cs"/>
              </a:rPr>
              <a:t>’</a:t>
            </a:r>
            <a:r>
              <a:rPr lang="en-US" sz="3600" dirty="0" smtClean="0">
                <a:solidFill>
                  <a:srgbClr val="001A34"/>
                </a:solidFill>
                <a:cs typeface="+mj-cs"/>
              </a:rPr>
              <a:t>s Be Honest</a:t>
            </a:r>
            <a:r>
              <a:rPr lang="en-US" dirty="0" smtClean="0">
                <a:solidFill>
                  <a:srgbClr val="001A34"/>
                </a:solidFill>
                <a:cs typeface="+mj-cs"/>
              </a:rPr>
              <a:t> </a:t>
            </a:r>
          </a:p>
        </p:txBody>
      </p:sp>
      <p:sp>
        <p:nvSpPr>
          <p:cNvPr id="126979" name="Rectangle 3"/>
          <p:cNvSpPr>
            <a:spLocks noGrp="1" noChangeArrowheads="1"/>
          </p:cNvSpPr>
          <p:nvPr>
            <p:ph type="body" idx="1"/>
          </p:nvPr>
        </p:nvSpPr>
        <p:spPr/>
        <p:txBody>
          <a:bodyPr/>
          <a:lstStyle/>
          <a:p>
            <a:pPr eaLnBrk="1" hangingPunct="1">
              <a:defRPr/>
            </a:pPr>
            <a:r>
              <a:rPr lang="en-US" sz="2800" dirty="0" smtClean="0">
                <a:cs typeface="+mn-cs"/>
              </a:rPr>
              <a:t>The future will be financially challenging</a:t>
            </a:r>
          </a:p>
          <a:p>
            <a:pPr eaLnBrk="1" hangingPunct="1">
              <a:defRPr/>
            </a:pPr>
            <a:r>
              <a:rPr lang="en-US" sz="2800" dirty="0" smtClean="0">
                <a:solidFill>
                  <a:srgbClr val="001A34"/>
                </a:solidFill>
                <a:cs typeface="+mn-cs"/>
              </a:rPr>
              <a:t>The needs of our customers will always be greater than our ability to respond</a:t>
            </a:r>
          </a:p>
          <a:p>
            <a:pPr eaLnBrk="1" hangingPunct="1">
              <a:defRPr/>
            </a:pPr>
            <a:r>
              <a:rPr lang="en-US" sz="2800" dirty="0" smtClean="0">
                <a:cs typeface="+mn-cs"/>
              </a:rPr>
              <a:t>We are not displaying the characteristics of sustainable organizations </a:t>
            </a:r>
          </a:p>
          <a:p>
            <a:pPr eaLnBrk="1" hangingPunct="1">
              <a:defRPr/>
            </a:pPr>
            <a:r>
              <a:rPr lang="en-US" sz="2800" dirty="0" smtClean="0">
                <a:solidFill>
                  <a:srgbClr val="001A34"/>
                </a:solidFill>
                <a:cs typeface="+mn-cs"/>
              </a:rPr>
              <a:t>We are unable to answer </a:t>
            </a:r>
            <a:r>
              <a:rPr lang="ja-JP" altLang="en-US" sz="2800" dirty="0" smtClean="0">
                <a:solidFill>
                  <a:srgbClr val="001A34"/>
                </a:solidFill>
                <a:latin typeface="Arial"/>
                <a:cs typeface="+mn-cs"/>
              </a:rPr>
              <a:t>“</a:t>
            </a:r>
            <a:r>
              <a:rPr lang="en-US" sz="2800" dirty="0" smtClean="0">
                <a:solidFill>
                  <a:srgbClr val="001A34"/>
                </a:solidFill>
                <a:cs typeface="+mn-cs"/>
              </a:rPr>
              <a:t>How much is enough?</a:t>
            </a:r>
            <a:r>
              <a:rPr lang="ja-JP" altLang="en-US" sz="2800" dirty="0" smtClean="0">
                <a:solidFill>
                  <a:srgbClr val="001A34"/>
                </a:solidFill>
                <a:latin typeface="Arial"/>
                <a:cs typeface="+mn-cs"/>
              </a:rPr>
              <a:t>”</a:t>
            </a:r>
            <a:r>
              <a:rPr lang="en-US" sz="2800" dirty="0" smtClean="0">
                <a:solidFill>
                  <a:srgbClr val="001A34"/>
                </a:solidFill>
                <a:cs typeface="+mn-cs"/>
              </a:rPr>
              <a:t> </a:t>
            </a:r>
          </a:p>
          <a:p>
            <a:pPr eaLnBrk="1" hangingPunct="1">
              <a:defRPr/>
            </a:pPr>
            <a:r>
              <a:rPr lang="en-US" sz="2800" dirty="0" smtClean="0">
                <a:cs typeface="+mn-cs"/>
              </a:rPr>
              <a:t>Younger workers have different values </a:t>
            </a:r>
          </a:p>
        </p:txBody>
      </p:sp>
    </p:spTree>
    <p:extLst>
      <p:ext uri="{BB962C8B-B14F-4D97-AF65-F5344CB8AC3E}">
        <p14:creationId xmlns:p14="http://schemas.microsoft.com/office/powerpoint/2010/main" val="249597830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defRPr/>
            </a:pPr>
            <a:endParaRPr lang="en-US" sz="3200" dirty="0" smtClean="0">
              <a:solidFill>
                <a:srgbClr val="001A33"/>
              </a:solidFill>
            </a:endParaRPr>
          </a:p>
          <a:p>
            <a:pPr>
              <a:defRPr/>
            </a:pPr>
            <a:r>
              <a:rPr lang="en-US" sz="3200" dirty="0" smtClean="0">
                <a:solidFill>
                  <a:srgbClr val="001A33"/>
                </a:solidFill>
              </a:rPr>
              <a:t>To </a:t>
            </a:r>
            <a:r>
              <a:rPr lang="en-US" sz="3200" dirty="0">
                <a:solidFill>
                  <a:srgbClr val="001A33"/>
                </a:solidFill>
              </a:rPr>
              <a:t>be a nimble, flexible organization able to adapt to the needs of our citizens</a:t>
            </a:r>
          </a:p>
          <a:p>
            <a:pPr>
              <a:defRPr/>
            </a:pPr>
            <a:endParaRPr lang="en-US" sz="3200" dirty="0" smtClean="0">
              <a:solidFill>
                <a:srgbClr val="001A33"/>
              </a:solidFill>
            </a:endParaRPr>
          </a:p>
          <a:p>
            <a:pPr>
              <a:defRPr/>
            </a:pPr>
            <a:r>
              <a:rPr lang="en-US" sz="3200" dirty="0" smtClean="0">
                <a:solidFill>
                  <a:srgbClr val="001A33"/>
                </a:solidFill>
              </a:rPr>
              <a:t>To </a:t>
            </a:r>
            <a:r>
              <a:rPr lang="en-US" sz="3200" dirty="0">
                <a:solidFill>
                  <a:srgbClr val="001A33"/>
                </a:solidFill>
              </a:rPr>
              <a:t>be an organization where employees achieve a balance of work and life outside of our jobs that is positive, sustainable and rewarding </a:t>
            </a:r>
          </a:p>
          <a:p>
            <a:endParaRPr lang="en-US" dirty="0"/>
          </a:p>
        </p:txBody>
      </p:sp>
      <p:sp>
        <p:nvSpPr>
          <p:cNvPr id="3" name="Title 2"/>
          <p:cNvSpPr>
            <a:spLocks noGrp="1"/>
          </p:cNvSpPr>
          <p:nvPr>
            <p:ph type="ctrTitle"/>
          </p:nvPr>
        </p:nvSpPr>
        <p:spPr/>
        <p:txBody>
          <a:bodyPr/>
          <a:lstStyle/>
          <a:p>
            <a:pPr algn="ctr"/>
            <a:r>
              <a:rPr lang="en-US" sz="3200" dirty="0" smtClean="0"/>
              <a:t>The Invitation </a:t>
            </a:r>
            <a:endParaRPr lang="en-US" sz="3200" dirty="0"/>
          </a:p>
        </p:txBody>
      </p:sp>
    </p:spTree>
    <p:extLst>
      <p:ext uri="{BB962C8B-B14F-4D97-AF65-F5344CB8AC3E}">
        <p14:creationId xmlns:p14="http://schemas.microsoft.com/office/powerpoint/2010/main" val="324081521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8000" dirty="0" smtClean="0"/>
              <a:t>What kind of leader do you want to be?</a:t>
            </a:r>
            <a:endParaRPr lang="en-US" sz="8000" dirty="0"/>
          </a:p>
        </p:txBody>
      </p:sp>
      <p:sp>
        <p:nvSpPr>
          <p:cNvPr id="3" name="Title 2"/>
          <p:cNvSpPr>
            <a:spLocks noGrp="1"/>
          </p:cNvSpPr>
          <p:nvPr>
            <p:ph type="ctrTitle"/>
          </p:nvPr>
        </p:nvSpPr>
        <p:spPr/>
        <p:txBody>
          <a:bodyPr/>
          <a:lstStyle/>
          <a:p>
            <a:endParaRPr lang="en-US" dirty="0"/>
          </a:p>
        </p:txBody>
      </p:sp>
    </p:spTree>
    <p:extLst>
      <p:ext uri="{BB962C8B-B14F-4D97-AF65-F5344CB8AC3E}">
        <p14:creationId xmlns:p14="http://schemas.microsoft.com/office/powerpoint/2010/main" val="390577474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4800" dirty="0" smtClean="0"/>
              <a:t>How do you succeed as a leader, operational manager and agent of change?</a:t>
            </a:r>
            <a:endParaRPr lang="en-US" sz="4800" dirty="0"/>
          </a:p>
        </p:txBody>
      </p:sp>
      <p:sp>
        <p:nvSpPr>
          <p:cNvPr id="3" name="Title 2"/>
          <p:cNvSpPr>
            <a:spLocks noGrp="1"/>
          </p:cNvSpPr>
          <p:nvPr>
            <p:ph type="ctrTitle"/>
          </p:nvPr>
        </p:nvSpPr>
        <p:spPr/>
        <p:txBody>
          <a:bodyPr/>
          <a:lstStyle/>
          <a:p>
            <a:pPr algn="ctr"/>
            <a:endParaRPr lang="en-US" dirty="0"/>
          </a:p>
        </p:txBody>
      </p:sp>
    </p:spTree>
    <p:extLst>
      <p:ext uri="{BB962C8B-B14F-4D97-AF65-F5344CB8AC3E}">
        <p14:creationId xmlns:p14="http://schemas.microsoft.com/office/powerpoint/2010/main" val="4315402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62000" y="1295400"/>
            <a:ext cx="7924800" cy="533400"/>
          </a:xfrm>
        </p:spPr>
        <p:txBody>
          <a:bodyPr/>
          <a:lstStyle/>
          <a:p>
            <a:pPr algn="ctr" eaLnBrk="1" hangingPunct="1">
              <a:defRPr/>
            </a:pPr>
            <a:r>
              <a:rPr lang="en-US" dirty="0" smtClean="0">
                <a:solidFill>
                  <a:srgbClr val="001A33"/>
                </a:solidFill>
                <a:cs typeface="+mj-cs"/>
              </a:rPr>
              <a:t>The Envy of the World</a:t>
            </a:r>
          </a:p>
        </p:txBody>
      </p:sp>
      <p:sp>
        <p:nvSpPr>
          <p:cNvPr id="7171" name="Rectangle 3"/>
          <p:cNvSpPr>
            <a:spLocks noGrp="1" noChangeArrowheads="1"/>
          </p:cNvSpPr>
          <p:nvPr>
            <p:ph type="body" idx="1"/>
          </p:nvPr>
        </p:nvSpPr>
        <p:spPr>
          <a:xfrm>
            <a:off x="457200" y="1828800"/>
            <a:ext cx="8229600" cy="609600"/>
          </a:xfrm>
        </p:spPr>
        <p:txBody>
          <a:bodyPr/>
          <a:lstStyle/>
          <a:p>
            <a:pPr algn="ctr" eaLnBrk="1" hangingPunct="1">
              <a:buFontTx/>
              <a:buNone/>
              <a:defRPr/>
            </a:pPr>
            <a:r>
              <a:rPr lang="en-US" sz="2400" b="1" dirty="0" smtClean="0">
                <a:cs typeface="+mn-cs"/>
              </a:rPr>
              <a:t>The Land-Grant Universities</a:t>
            </a:r>
          </a:p>
        </p:txBody>
      </p:sp>
      <p:sp>
        <p:nvSpPr>
          <p:cNvPr id="7172" name="AutoShape 4"/>
          <p:cNvSpPr>
            <a:spLocks noChangeArrowheads="1"/>
          </p:cNvSpPr>
          <p:nvPr/>
        </p:nvSpPr>
        <p:spPr bwMode="auto">
          <a:xfrm>
            <a:off x="3733800" y="2286000"/>
            <a:ext cx="1524000" cy="838200"/>
          </a:xfrm>
          <a:prstGeom prst="downArrow">
            <a:avLst>
              <a:gd name="adj1" fmla="val 50000"/>
              <a:gd name="adj2" fmla="val 25000"/>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defRPr/>
            </a:pPr>
            <a:endParaRPr lang="en-US" dirty="0">
              <a:cs typeface="+mn-cs"/>
            </a:endParaRPr>
          </a:p>
        </p:txBody>
      </p:sp>
      <p:sp>
        <p:nvSpPr>
          <p:cNvPr id="7174" name="AutoShape 6"/>
          <p:cNvSpPr>
            <a:spLocks noChangeArrowheads="1"/>
          </p:cNvSpPr>
          <p:nvPr/>
        </p:nvSpPr>
        <p:spPr bwMode="auto">
          <a:xfrm>
            <a:off x="685800" y="3505200"/>
            <a:ext cx="533400" cy="533400"/>
          </a:xfrm>
          <a:prstGeom prst="downArrow">
            <a:avLst>
              <a:gd name="adj1" fmla="val 50000"/>
              <a:gd name="adj2" fmla="val 25000"/>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defRPr/>
            </a:pPr>
            <a:endParaRPr lang="en-US" dirty="0">
              <a:cs typeface="+mn-cs"/>
            </a:endParaRPr>
          </a:p>
        </p:txBody>
      </p:sp>
      <p:sp>
        <p:nvSpPr>
          <p:cNvPr id="7176" name="AutoShape 8"/>
          <p:cNvSpPr>
            <a:spLocks noChangeArrowheads="1"/>
          </p:cNvSpPr>
          <p:nvPr/>
        </p:nvSpPr>
        <p:spPr bwMode="auto">
          <a:xfrm>
            <a:off x="1752600" y="3505200"/>
            <a:ext cx="533400" cy="533400"/>
          </a:xfrm>
          <a:prstGeom prst="downArrow">
            <a:avLst>
              <a:gd name="adj1" fmla="val 50000"/>
              <a:gd name="adj2" fmla="val 25000"/>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defRPr/>
            </a:pPr>
            <a:endParaRPr lang="en-US" dirty="0">
              <a:cs typeface="+mn-cs"/>
            </a:endParaRPr>
          </a:p>
        </p:txBody>
      </p:sp>
      <p:sp>
        <p:nvSpPr>
          <p:cNvPr id="7178" name="AutoShape 10"/>
          <p:cNvSpPr>
            <a:spLocks noChangeArrowheads="1"/>
          </p:cNvSpPr>
          <p:nvPr/>
        </p:nvSpPr>
        <p:spPr bwMode="auto">
          <a:xfrm>
            <a:off x="2819400" y="3505200"/>
            <a:ext cx="533400" cy="533400"/>
          </a:xfrm>
          <a:prstGeom prst="downArrow">
            <a:avLst>
              <a:gd name="adj1" fmla="val 50000"/>
              <a:gd name="adj2" fmla="val 25000"/>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defRPr/>
            </a:pPr>
            <a:endParaRPr lang="en-US" dirty="0">
              <a:cs typeface="+mn-cs"/>
            </a:endParaRPr>
          </a:p>
        </p:txBody>
      </p:sp>
      <p:sp>
        <p:nvSpPr>
          <p:cNvPr id="7179" name="AutoShape 11"/>
          <p:cNvSpPr>
            <a:spLocks noChangeArrowheads="1"/>
          </p:cNvSpPr>
          <p:nvPr/>
        </p:nvSpPr>
        <p:spPr bwMode="auto">
          <a:xfrm>
            <a:off x="3810000" y="3505200"/>
            <a:ext cx="533400" cy="533400"/>
          </a:xfrm>
          <a:prstGeom prst="downArrow">
            <a:avLst>
              <a:gd name="adj1" fmla="val 50000"/>
              <a:gd name="adj2" fmla="val 25000"/>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defRPr/>
            </a:pPr>
            <a:endParaRPr lang="en-US" dirty="0">
              <a:cs typeface="+mn-cs"/>
            </a:endParaRPr>
          </a:p>
        </p:txBody>
      </p:sp>
      <p:sp>
        <p:nvSpPr>
          <p:cNvPr id="7181" name="AutoShape 13"/>
          <p:cNvSpPr>
            <a:spLocks noChangeArrowheads="1"/>
          </p:cNvSpPr>
          <p:nvPr/>
        </p:nvSpPr>
        <p:spPr bwMode="auto">
          <a:xfrm>
            <a:off x="4876800" y="3505200"/>
            <a:ext cx="533400" cy="533400"/>
          </a:xfrm>
          <a:prstGeom prst="downArrow">
            <a:avLst>
              <a:gd name="adj1" fmla="val 50000"/>
              <a:gd name="adj2" fmla="val 25000"/>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defRPr/>
            </a:pPr>
            <a:endParaRPr lang="en-US" dirty="0">
              <a:cs typeface="+mn-cs"/>
            </a:endParaRPr>
          </a:p>
        </p:txBody>
      </p:sp>
      <p:sp>
        <p:nvSpPr>
          <p:cNvPr id="7183" name="AutoShape 15"/>
          <p:cNvSpPr>
            <a:spLocks noChangeArrowheads="1"/>
          </p:cNvSpPr>
          <p:nvPr/>
        </p:nvSpPr>
        <p:spPr bwMode="auto">
          <a:xfrm>
            <a:off x="5943600" y="3505200"/>
            <a:ext cx="533400" cy="533400"/>
          </a:xfrm>
          <a:prstGeom prst="downArrow">
            <a:avLst>
              <a:gd name="adj1" fmla="val 50000"/>
              <a:gd name="adj2" fmla="val 25000"/>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defRPr/>
            </a:pPr>
            <a:endParaRPr lang="en-US" dirty="0">
              <a:cs typeface="+mn-cs"/>
            </a:endParaRPr>
          </a:p>
        </p:txBody>
      </p:sp>
      <p:sp>
        <p:nvSpPr>
          <p:cNvPr id="7184" name="AutoShape 16"/>
          <p:cNvSpPr>
            <a:spLocks noChangeArrowheads="1"/>
          </p:cNvSpPr>
          <p:nvPr/>
        </p:nvSpPr>
        <p:spPr bwMode="auto">
          <a:xfrm>
            <a:off x="6934200" y="3505200"/>
            <a:ext cx="533400" cy="533400"/>
          </a:xfrm>
          <a:prstGeom prst="downArrow">
            <a:avLst>
              <a:gd name="adj1" fmla="val 50000"/>
              <a:gd name="adj2" fmla="val 25000"/>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defRPr/>
            </a:pPr>
            <a:endParaRPr lang="en-US" dirty="0">
              <a:cs typeface="+mn-cs"/>
            </a:endParaRPr>
          </a:p>
        </p:txBody>
      </p:sp>
      <p:sp>
        <p:nvSpPr>
          <p:cNvPr id="7186" name="AutoShape 18"/>
          <p:cNvSpPr>
            <a:spLocks noChangeArrowheads="1"/>
          </p:cNvSpPr>
          <p:nvPr/>
        </p:nvSpPr>
        <p:spPr bwMode="auto">
          <a:xfrm>
            <a:off x="8001000" y="3505200"/>
            <a:ext cx="533400" cy="533400"/>
          </a:xfrm>
          <a:prstGeom prst="downArrow">
            <a:avLst>
              <a:gd name="adj1" fmla="val 50000"/>
              <a:gd name="adj2" fmla="val 25000"/>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defRPr/>
            </a:pPr>
            <a:endParaRPr lang="en-US" dirty="0">
              <a:cs typeface="+mn-cs"/>
            </a:endParaRPr>
          </a:p>
        </p:txBody>
      </p:sp>
      <p:sp>
        <p:nvSpPr>
          <p:cNvPr id="7188" name="Rectangle 20"/>
          <p:cNvSpPr>
            <a:spLocks noChangeArrowheads="1"/>
          </p:cNvSpPr>
          <p:nvPr/>
        </p:nvSpPr>
        <p:spPr bwMode="auto">
          <a:xfrm>
            <a:off x="838200" y="3124200"/>
            <a:ext cx="7543800" cy="533400"/>
          </a:xfrm>
          <a:prstGeom prst="rect">
            <a:avLst/>
          </a:prstGeom>
          <a:solidFill>
            <a:schemeClr val="accent1"/>
          </a:solidFill>
          <a:ln w="34925">
            <a:solidFill>
              <a:schemeClr val="accent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7189" name="Rectangle 21"/>
          <p:cNvSpPr>
            <a:spLocks noChangeArrowheads="1"/>
          </p:cNvSpPr>
          <p:nvPr/>
        </p:nvSpPr>
        <p:spPr bwMode="auto">
          <a:xfrm>
            <a:off x="533400" y="3124200"/>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marL="342900" indent="-342900" algn="ctr">
              <a:spcBef>
                <a:spcPct val="20000"/>
              </a:spcBef>
              <a:defRPr/>
            </a:pPr>
            <a:r>
              <a:rPr lang="en-US" sz="2400" b="1" i="0" dirty="0">
                <a:solidFill>
                  <a:schemeClr val="tx2"/>
                </a:solidFill>
                <a:latin typeface="Verdana" charset="0"/>
                <a:cs typeface="+mn-cs"/>
              </a:rPr>
              <a:t>Experiment Stations &amp; Extension</a:t>
            </a:r>
          </a:p>
        </p:txBody>
      </p:sp>
      <p:pic>
        <p:nvPicPr>
          <p:cNvPr id="18446" name="Picture 23" descr="peopleofmaine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191000"/>
            <a:ext cx="8305800" cy="181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582483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dirty="0" smtClean="0"/>
              <a:t>How would your customers describe your unit or team?</a:t>
            </a:r>
          </a:p>
          <a:p>
            <a:endParaRPr lang="en-US" sz="4000" dirty="0"/>
          </a:p>
          <a:p>
            <a:r>
              <a:rPr lang="en-US" sz="4000" dirty="0" smtClean="0"/>
              <a:t>How would your customers describe your service? </a:t>
            </a:r>
            <a:endParaRPr lang="en-US" sz="4000" dirty="0"/>
          </a:p>
        </p:txBody>
      </p:sp>
      <p:sp>
        <p:nvSpPr>
          <p:cNvPr id="3" name="Title 2"/>
          <p:cNvSpPr>
            <a:spLocks noGrp="1"/>
          </p:cNvSpPr>
          <p:nvPr>
            <p:ph type="ctrTitle"/>
          </p:nvPr>
        </p:nvSpPr>
        <p:spPr/>
        <p:txBody>
          <a:bodyPr/>
          <a:lstStyle/>
          <a:p>
            <a:endParaRPr lang="en-US" dirty="0"/>
          </a:p>
        </p:txBody>
      </p:sp>
    </p:spTree>
    <p:extLst>
      <p:ext uri="{BB962C8B-B14F-4D97-AF65-F5344CB8AC3E}">
        <p14:creationId xmlns:p14="http://schemas.microsoft.com/office/powerpoint/2010/main" val="45601755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Placeholder 3"/>
          <p:cNvSpPr>
            <a:spLocks noGrp="1"/>
          </p:cNvSpPr>
          <p:nvPr>
            <p:ph type="body" idx="1"/>
          </p:nvPr>
        </p:nvSpPr>
        <p:spPr>
          <a:xfrm>
            <a:off x="457200" y="1570038"/>
            <a:ext cx="5638800" cy="639762"/>
          </a:xfrm>
        </p:spPr>
        <p:txBody>
          <a:bodyPr>
            <a:noAutofit/>
          </a:bodyPr>
          <a:lstStyle/>
          <a:p>
            <a:r>
              <a:rPr lang="en-US" sz="3200" u="sng" dirty="0">
                <a:solidFill>
                  <a:schemeClr val="tx1"/>
                </a:solidFill>
                <a:latin typeface="Arial"/>
                <a:cs typeface="Arial"/>
              </a:rPr>
              <a:t>The Customer is changing:</a:t>
            </a:r>
          </a:p>
        </p:txBody>
      </p:sp>
      <p:sp>
        <p:nvSpPr>
          <p:cNvPr id="71683" name="Content Placeholder 4"/>
          <p:cNvSpPr>
            <a:spLocks noGrp="1"/>
          </p:cNvSpPr>
          <p:nvPr>
            <p:ph sz="half" idx="2"/>
          </p:nvPr>
        </p:nvSpPr>
        <p:spPr>
          <a:xfrm>
            <a:off x="457200" y="2120901"/>
            <a:ext cx="4040188" cy="3535362"/>
          </a:xfrm>
        </p:spPr>
        <p:txBody>
          <a:bodyPr>
            <a:normAutofit/>
          </a:bodyPr>
          <a:lstStyle/>
          <a:p>
            <a:r>
              <a:rPr lang="en-US" sz="2800" dirty="0">
                <a:latin typeface="Calibri" charset="0"/>
              </a:rPr>
              <a:t>More people </a:t>
            </a:r>
            <a:r>
              <a:rPr lang="en-US" sz="2800" dirty="0" smtClean="0">
                <a:latin typeface="Calibri" charset="0"/>
              </a:rPr>
              <a:t>connect </a:t>
            </a:r>
            <a:r>
              <a:rPr lang="en-US" sz="2800" dirty="0">
                <a:latin typeface="Calibri" charset="0"/>
              </a:rPr>
              <a:t>to UMaine Cooperative Extension by a smartphone per month then walk into </a:t>
            </a:r>
            <a:r>
              <a:rPr lang="en-US" sz="2800" dirty="0" smtClean="0">
                <a:latin typeface="Calibri" charset="0"/>
              </a:rPr>
              <a:t>all </a:t>
            </a:r>
            <a:r>
              <a:rPr lang="en-US" sz="2800" dirty="0">
                <a:latin typeface="Calibri" charset="0"/>
              </a:rPr>
              <a:t>of our county offices in a year</a:t>
            </a:r>
            <a:r>
              <a:rPr lang="en-US" sz="2800" dirty="0" smtClean="0">
                <a:latin typeface="Calibri" charset="0"/>
              </a:rPr>
              <a:t>!</a:t>
            </a:r>
          </a:p>
        </p:txBody>
      </p:sp>
      <p:sp>
        <p:nvSpPr>
          <p:cNvPr id="2" name="Content Placeholder 1"/>
          <p:cNvSpPr>
            <a:spLocks noGrp="1"/>
          </p:cNvSpPr>
          <p:nvPr>
            <p:ph sz="quarter" idx="4"/>
          </p:nvPr>
        </p:nvSpPr>
        <p:spPr/>
        <p:txBody>
          <a:bodyPr/>
          <a:lstStyle/>
          <a:p>
            <a:endParaRPr lang="en-US"/>
          </a:p>
        </p:txBody>
      </p:sp>
    </p:spTree>
    <p:extLst>
      <p:ext uri="{BB962C8B-B14F-4D97-AF65-F5344CB8AC3E}">
        <p14:creationId xmlns:p14="http://schemas.microsoft.com/office/powerpoint/2010/main" val="193679538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8000" dirty="0" smtClean="0"/>
              <a:t>Focus on communication</a:t>
            </a:r>
            <a:endParaRPr lang="en-US" sz="8000" dirty="0"/>
          </a:p>
        </p:txBody>
      </p:sp>
      <p:sp>
        <p:nvSpPr>
          <p:cNvPr id="3" name="Title 2"/>
          <p:cNvSpPr>
            <a:spLocks noGrp="1"/>
          </p:cNvSpPr>
          <p:nvPr>
            <p:ph type="ctrTitle"/>
          </p:nvPr>
        </p:nvSpPr>
        <p:spPr/>
        <p:txBody>
          <a:bodyPr/>
          <a:lstStyle/>
          <a:p>
            <a:endParaRPr lang="en-US" dirty="0"/>
          </a:p>
        </p:txBody>
      </p:sp>
    </p:spTree>
    <p:extLst>
      <p:ext uri="{BB962C8B-B14F-4D97-AF65-F5344CB8AC3E}">
        <p14:creationId xmlns:p14="http://schemas.microsoft.com/office/powerpoint/2010/main" val="20374748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en-US" dirty="0" smtClean="0">
              <a:cs typeface="+mj-cs"/>
            </a:endParaRPr>
          </a:p>
        </p:txBody>
      </p:sp>
      <p:sp>
        <p:nvSpPr>
          <p:cNvPr id="3" name="Content Placeholder 2"/>
          <p:cNvSpPr>
            <a:spLocks noGrp="1"/>
          </p:cNvSpPr>
          <p:nvPr>
            <p:ph idx="1"/>
          </p:nvPr>
        </p:nvSpPr>
        <p:spPr/>
        <p:txBody>
          <a:bodyPr>
            <a:normAutofit fontScale="92500" lnSpcReduction="10000"/>
          </a:bodyPr>
          <a:lstStyle/>
          <a:p>
            <a:pPr eaLnBrk="1" hangingPunct="1">
              <a:defRPr/>
            </a:pPr>
            <a:r>
              <a:rPr lang="en-US" sz="4000" dirty="0" smtClean="0">
                <a:cs typeface="+mn-cs"/>
              </a:rPr>
              <a:t>Communication skills are the #1 attribute of an effective administrator</a:t>
            </a:r>
          </a:p>
          <a:p>
            <a:pPr eaLnBrk="1" hangingPunct="1">
              <a:defRPr/>
            </a:pPr>
            <a:r>
              <a:rPr lang="en-US" sz="4000" dirty="0" smtClean="0">
                <a:cs typeface="+mn-cs"/>
              </a:rPr>
              <a:t>Relationship building, being a people person, being trustworthy, acting with integrity, </a:t>
            </a:r>
          </a:p>
          <a:p>
            <a:pPr eaLnBrk="1" hangingPunct="1">
              <a:defRPr/>
            </a:pPr>
            <a:r>
              <a:rPr lang="en-US" sz="4000" dirty="0" smtClean="0">
                <a:cs typeface="+mn-cs"/>
              </a:rPr>
              <a:t>Relationships require investing in other people</a:t>
            </a:r>
          </a:p>
          <a:p>
            <a:pPr marL="0" indent="0" eaLnBrk="1" hangingPunct="1">
              <a:buFontTx/>
              <a:buNone/>
              <a:defRPr/>
            </a:pPr>
            <a:endParaRPr lang="en-US" dirty="0" smtClean="0">
              <a:cs typeface="+mn-cs"/>
            </a:endParaRPr>
          </a:p>
        </p:txBody>
      </p:sp>
    </p:spTree>
    <p:extLst>
      <p:ext uri="{BB962C8B-B14F-4D97-AF65-F5344CB8AC3E}">
        <p14:creationId xmlns:p14="http://schemas.microsoft.com/office/powerpoint/2010/main" val="115752502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en-US" dirty="0" smtClean="0">
              <a:cs typeface="+mj-cs"/>
            </a:endParaRPr>
          </a:p>
        </p:txBody>
      </p:sp>
      <p:sp>
        <p:nvSpPr>
          <p:cNvPr id="3" name="Content Placeholder 2"/>
          <p:cNvSpPr>
            <a:spLocks noGrp="1"/>
          </p:cNvSpPr>
          <p:nvPr>
            <p:ph idx="1"/>
          </p:nvPr>
        </p:nvSpPr>
        <p:spPr/>
        <p:txBody>
          <a:bodyPr>
            <a:noAutofit/>
          </a:bodyPr>
          <a:lstStyle/>
          <a:p>
            <a:pPr marL="0" indent="0" algn="ctr" eaLnBrk="1" hangingPunct="1">
              <a:buNone/>
              <a:defRPr/>
            </a:pPr>
            <a:r>
              <a:rPr lang="en-US" sz="6000" dirty="0" smtClean="0">
                <a:cs typeface="+mn-cs"/>
              </a:rPr>
              <a:t>“People </a:t>
            </a:r>
            <a:r>
              <a:rPr lang="en-US" sz="6000" dirty="0" smtClean="0">
                <a:cs typeface="+mn-cs"/>
              </a:rPr>
              <a:t>need to know that you care before they care about what you </a:t>
            </a:r>
            <a:r>
              <a:rPr lang="en-US" sz="6000" dirty="0" smtClean="0">
                <a:cs typeface="+mn-cs"/>
              </a:rPr>
              <a:t>know”</a:t>
            </a:r>
          </a:p>
          <a:p>
            <a:pPr marL="0" indent="0" algn="ctr" eaLnBrk="1" hangingPunct="1">
              <a:buNone/>
              <a:defRPr/>
            </a:pPr>
            <a:r>
              <a:rPr lang="en-US" sz="2000" dirty="0" smtClean="0">
                <a:cs typeface="+mn-cs"/>
              </a:rPr>
              <a:t>Dr. Vincent </a:t>
            </a:r>
            <a:r>
              <a:rPr lang="en-US" sz="2000" dirty="0" err="1" smtClean="0">
                <a:cs typeface="+mn-cs"/>
              </a:rPr>
              <a:t>Covello</a:t>
            </a:r>
            <a:r>
              <a:rPr lang="en-US" sz="2000" dirty="0" smtClean="0">
                <a:cs typeface="+mn-cs"/>
              </a:rPr>
              <a:t>, Center for Risk Communication</a:t>
            </a:r>
            <a:endParaRPr lang="en-US" sz="2000" dirty="0" smtClean="0">
              <a:cs typeface="+mn-cs"/>
            </a:endParaRPr>
          </a:p>
        </p:txBody>
      </p:sp>
    </p:spTree>
    <p:extLst>
      <p:ext uri="{BB962C8B-B14F-4D97-AF65-F5344CB8AC3E}">
        <p14:creationId xmlns:p14="http://schemas.microsoft.com/office/powerpoint/2010/main" val="119443516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dirty="0" smtClean="0"/>
              <a:t>Email: </a:t>
            </a:r>
          </a:p>
          <a:p>
            <a:pPr marL="0" indent="0">
              <a:buNone/>
            </a:pPr>
            <a:endParaRPr lang="en-US" dirty="0"/>
          </a:p>
          <a:p>
            <a:pPr marL="0" indent="0">
              <a:buNone/>
            </a:pPr>
            <a:r>
              <a:rPr lang="en-US" dirty="0" smtClean="0"/>
              <a:t>“I can’t make it to today’s meeting because my son is sick and my husband is out of town.  I will try to email the report that’s due by noon.  I’m really sorry to miss the meeting.  I’m available by cell phone if you need to talk with me.”</a:t>
            </a:r>
            <a:endParaRPr lang="en-US" dirty="0"/>
          </a:p>
        </p:txBody>
      </p:sp>
      <p:sp>
        <p:nvSpPr>
          <p:cNvPr id="3" name="Title 2"/>
          <p:cNvSpPr>
            <a:spLocks noGrp="1"/>
          </p:cNvSpPr>
          <p:nvPr>
            <p:ph type="ctrTitle"/>
          </p:nvPr>
        </p:nvSpPr>
        <p:spPr/>
        <p:txBody>
          <a:bodyPr/>
          <a:lstStyle/>
          <a:p>
            <a:endParaRPr lang="en-US" dirty="0"/>
          </a:p>
        </p:txBody>
      </p:sp>
    </p:spTree>
    <p:extLst>
      <p:ext uri="{BB962C8B-B14F-4D97-AF65-F5344CB8AC3E}">
        <p14:creationId xmlns:p14="http://schemas.microsoft.com/office/powerpoint/2010/main" val="198534646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“Thanks for your message.  It would be great if you could get the report to us this morning.  Can you send it by 11:00 as we really need it?  I’ll call you at 10:30 to see how it’s going.  Sorry about your son.”</a:t>
            </a:r>
            <a:endParaRPr lang="en-US" dirty="0"/>
          </a:p>
        </p:txBody>
      </p:sp>
      <p:sp>
        <p:nvSpPr>
          <p:cNvPr id="3" name="Title 2"/>
          <p:cNvSpPr>
            <a:spLocks noGrp="1"/>
          </p:cNvSpPr>
          <p:nvPr>
            <p:ph type="ctrTitle"/>
          </p:nvPr>
        </p:nvSpPr>
        <p:spPr/>
        <p:txBody>
          <a:bodyPr/>
          <a:lstStyle/>
          <a:p>
            <a:pPr algn="ctr"/>
            <a:r>
              <a:rPr lang="en-US" dirty="0" smtClean="0"/>
              <a:t>Response</a:t>
            </a:r>
            <a:endParaRPr lang="en-US" dirty="0"/>
          </a:p>
        </p:txBody>
      </p:sp>
    </p:spTree>
    <p:extLst>
      <p:ext uri="{BB962C8B-B14F-4D97-AF65-F5344CB8AC3E}">
        <p14:creationId xmlns:p14="http://schemas.microsoft.com/office/powerpoint/2010/main" val="32359412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I’m so sorry to hear about Andy.  I hope that he’s feeling better soon.  I’m sure this is a stressful time with Bob out of town.  While it would be great to get the report, please know we will be fine without it for today.  Get some rest yourself and I hope everything goes well today. </a:t>
            </a:r>
            <a:endParaRPr lang="en-US" dirty="0"/>
          </a:p>
        </p:txBody>
      </p:sp>
      <p:sp>
        <p:nvSpPr>
          <p:cNvPr id="3" name="Title 2"/>
          <p:cNvSpPr>
            <a:spLocks noGrp="1"/>
          </p:cNvSpPr>
          <p:nvPr>
            <p:ph type="ctrTitle"/>
          </p:nvPr>
        </p:nvSpPr>
        <p:spPr/>
        <p:txBody>
          <a:bodyPr/>
          <a:lstStyle/>
          <a:p>
            <a:pPr algn="ctr"/>
            <a:r>
              <a:rPr lang="en-US" dirty="0" smtClean="0"/>
              <a:t>Response</a:t>
            </a:r>
            <a:endParaRPr lang="en-US" dirty="0"/>
          </a:p>
        </p:txBody>
      </p:sp>
    </p:spTree>
    <p:extLst>
      <p:ext uri="{BB962C8B-B14F-4D97-AF65-F5344CB8AC3E}">
        <p14:creationId xmlns:p14="http://schemas.microsoft.com/office/powerpoint/2010/main" val="419919324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dirty="0" smtClean="0"/>
              <a:t>Which one would you want to receive?</a:t>
            </a:r>
          </a:p>
          <a:p>
            <a:endParaRPr lang="en-US" sz="4000" dirty="0"/>
          </a:p>
          <a:p>
            <a:r>
              <a:rPr lang="en-US" sz="4000" dirty="0" smtClean="0"/>
              <a:t>Which one would you more likely send? </a:t>
            </a:r>
            <a:endParaRPr lang="en-US" sz="4000" dirty="0"/>
          </a:p>
        </p:txBody>
      </p:sp>
      <p:sp>
        <p:nvSpPr>
          <p:cNvPr id="3" name="Title 2"/>
          <p:cNvSpPr>
            <a:spLocks noGrp="1"/>
          </p:cNvSpPr>
          <p:nvPr>
            <p:ph type="ctrTitle"/>
          </p:nvPr>
        </p:nvSpPr>
        <p:spPr/>
        <p:txBody>
          <a:bodyPr/>
          <a:lstStyle/>
          <a:p>
            <a:endParaRPr lang="en-US" dirty="0"/>
          </a:p>
        </p:txBody>
      </p:sp>
    </p:spTree>
    <p:extLst>
      <p:ext uri="{BB962C8B-B14F-4D97-AF65-F5344CB8AC3E}">
        <p14:creationId xmlns:p14="http://schemas.microsoft.com/office/powerpoint/2010/main" val="216851984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endParaRPr lang="en-US" dirty="0" smtClean="0"/>
          </a:p>
          <a:p>
            <a:r>
              <a:rPr lang="en-US" sz="3600" dirty="0" smtClean="0"/>
              <a:t>What is your unit or organizational culture regarding communication?</a:t>
            </a:r>
          </a:p>
          <a:p>
            <a:endParaRPr lang="en-US" sz="3600" dirty="0"/>
          </a:p>
          <a:p>
            <a:r>
              <a:rPr lang="en-US" sz="3600" dirty="0" smtClean="0"/>
              <a:t>What changes could be made?</a:t>
            </a:r>
          </a:p>
          <a:p>
            <a:endParaRPr lang="en-US" sz="3600" dirty="0"/>
          </a:p>
          <a:p>
            <a:r>
              <a:rPr lang="en-US" sz="3600" dirty="0" smtClean="0"/>
              <a:t>What are the likely results of these changes?</a:t>
            </a:r>
            <a:endParaRPr lang="en-US" sz="3600" dirty="0"/>
          </a:p>
        </p:txBody>
      </p:sp>
      <p:sp>
        <p:nvSpPr>
          <p:cNvPr id="3" name="Title 2"/>
          <p:cNvSpPr>
            <a:spLocks noGrp="1"/>
          </p:cNvSpPr>
          <p:nvPr>
            <p:ph type="ctrTitle"/>
          </p:nvPr>
        </p:nvSpPr>
        <p:spPr/>
        <p:txBody>
          <a:bodyPr/>
          <a:lstStyle/>
          <a:p>
            <a:pPr algn="ctr"/>
            <a:r>
              <a:rPr lang="en-US" sz="3600" dirty="0" smtClean="0"/>
              <a:t>Communication</a:t>
            </a:r>
            <a:endParaRPr lang="en-US" sz="3600" dirty="0"/>
          </a:p>
        </p:txBody>
      </p:sp>
    </p:spTree>
    <p:extLst>
      <p:ext uri="{BB962C8B-B14F-4D97-AF65-F5344CB8AC3E}">
        <p14:creationId xmlns:p14="http://schemas.microsoft.com/office/powerpoint/2010/main" val="3896508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1524000"/>
            <a:ext cx="8077200" cy="685800"/>
          </a:xfrm>
        </p:spPr>
        <p:txBody>
          <a:bodyPr/>
          <a:lstStyle/>
          <a:p>
            <a:pPr algn="ctr" eaLnBrk="1" hangingPunct="1">
              <a:defRPr/>
            </a:pPr>
            <a:r>
              <a:rPr lang="en-US" dirty="0" smtClean="0">
                <a:solidFill>
                  <a:srgbClr val="001A33"/>
                </a:solidFill>
                <a:cs typeface="+mj-cs"/>
              </a:rPr>
              <a:t>Experiment Station &amp; Extension</a:t>
            </a:r>
            <a:br>
              <a:rPr lang="en-US" dirty="0" smtClean="0">
                <a:solidFill>
                  <a:srgbClr val="001A33"/>
                </a:solidFill>
                <a:cs typeface="+mj-cs"/>
              </a:rPr>
            </a:br>
            <a:r>
              <a:rPr lang="en-US" dirty="0" smtClean="0">
                <a:solidFill>
                  <a:srgbClr val="001A33"/>
                </a:solidFill>
                <a:cs typeface="+mj-cs"/>
              </a:rPr>
              <a:t>A Nationwide Network</a:t>
            </a:r>
            <a:endParaRPr lang="en-US" b="0" i="0" dirty="0" smtClean="0">
              <a:solidFill>
                <a:srgbClr val="001A33"/>
              </a:solidFill>
              <a:latin typeface="Arial Black" charset="0"/>
              <a:cs typeface="+mj-cs"/>
            </a:endParaRPr>
          </a:p>
        </p:txBody>
      </p:sp>
      <p:sp>
        <p:nvSpPr>
          <p:cNvPr id="8195" name="Rectangle 3"/>
          <p:cNvSpPr>
            <a:spLocks noGrp="1" noChangeArrowheads="1"/>
          </p:cNvSpPr>
          <p:nvPr>
            <p:ph type="body" idx="1"/>
          </p:nvPr>
        </p:nvSpPr>
        <p:spPr>
          <a:xfrm>
            <a:off x="4114800" y="2667000"/>
            <a:ext cx="4572000" cy="3992563"/>
          </a:xfrm>
        </p:spPr>
        <p:txBody>
          <a:bodyPr/>
          <a:lstStyle/>
          <a:p>
            <a:pPr eaLnBrk="1" hangingPunct="1">
              <a:defRPr/>
            </a:pPr>
            <a:r>
              <a:rPr lang="en-US" sz="2400" dirty="0" smtClean="0">
                <a:cs typeface="+mn-cs"/>
              </a:rPr>
              <a:t>USDA-National Institute for Food &amp; Agriculture</a:t>
            </a:r>
          </a:p>
          <a:p>
            <a:pPr eaLnBrk="1" hangingPunct="1">
              <a:defRPr/>
            </a:pPr>
            <a:r>
              <a:rPr lang="en-US" sz="2400" dirty="0" smtClean="0">
                <a:cs typeface="+mn-cs"/>
              </a:rPr>
              <a:t>100+ land-grant colleges and universities</a:t>
            </a:r>
          </a:p>
          <a:p>
            <a:pPr eaLnBrk="1" hangingPunct="1">
              <a:defRPr/>
            </a:pPr>
            <a:r>
              <a:rPr lang="en-US" sz="2400" dirty="0" smtClean="0">
                <a:cs typeface="+mn-cs"/>
              </a:rPr>
              <a:t>3150 counties</a:t>
            </a:r>
            <a:endParaRPr lang="en-US" sz="2800" dirty="0" smtClean="0">
              <a:cs typeface="+mn-cs"/>
            </a:endParaRPr>
          </a:p>
        </p:txBody>
      </p:sp>
    </p:spTree>
    <p:extLst>
      <p:ext uri="{BB962C8B-B14F-4D97-AF65-F5344CB8AC3E}">
        <p14:creationId xmlns:p14="http://schemas.microsoft.com/office/powerpoint/2010/main" val="139293712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4800" dirty="0" smtClean="0"/>
          </a:p>
          <a:p>
            <a:pPr marL="0" indent="0" algn="ctr">
              <a:buNone/>
            </a:pPr>
            <a:r>
              <a:rPr lang="en-US" sz="4800" dirty="0" smtClean="0"/>
              <a:t>Do you thoughtfully respond or emotionally react?</a:t>
            </a:r>
            <a:endParaRPr lang="en-US" sz="4800" dirty="0"/>
          </a:p>
        </p:txBody>
      </p:sp>
      <p:sp>
        <p:nvSpPr>
          <p:cNvPr id="3" name="Title 2"/>
          <p:cNvSpPr>
            <a:spLocks noGrp="1"/>
          </p:cNvSpPr>
          <p:nvPr>
            <p:ph type="ctrTitle"/>
          </p:nvPr>
        </p:nvSpPr>
        <p:spPr>
          <a:xfrm>
            <a:off x="304800" y="1295400"/>
            <a:ext cx="8229600" cy="457200"/>
          </a:xfrm>
        </p:spPr>
        <p:txBody>
          <a:bodyPr/>
          <a:lstStyle/>
          <a:p>
            <a:pPr algn="ctr"/>
            <a:endParaRPr lang="en-US" sz="4800" dirty="0"/>
          </a:p>
        </p:txBody>
      </p:sp>
    </p:spTree>
    <p:extLst>
      <p:ext uri="{BB962C8B-B14F-4D97-AF65-F5344CB8AC3E}">
        <p14:creationId xmlns:p14="http://schemas.microsoft.com/office/powerpoint/2010/main" val="263226338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dirty="0" smtClean="0"/>
              <a:t>How do you want your dean/director to interact with you?</a:t>
            </a:r>
          </a:p>
          <a:p>
            <a:endParaRPr lang="en-US" sz="4000" dirty="0"/>
          </a:p>
          <a:p>
            <a:r>
              <a:rPr lang="en-US" sz="4000" dirty="0" smtClean="0"/>
              <a:t>Model the behavior you want to see others exhibit </a:t>
            </a:r>
            <a:endParaRPr lang="en-US" sz="4000" dirty="0"/>
          </a:p>
        </p:txBody>
      </p:sp>
      <p:sp>
        <p:nvSpPr>
          <p:cNvPr id="3" name="Title 2"/>
          <p:cNvSpPr>
            <a:spLocks noGrp="1"/>
          </p:cNvSpPr>
          <p:nvPr>
            <p:ph type="ctrTitle"/>
          </p:nvPr>
        </p:nvSpPr>
        <p:spPr/>
        <p:txBody>
          <a:bodyPr/>
          <a:lstStyle/>
          <a:p>
            <a:endParaRPr lang="en-US" dirty="0"/>
          </a:p>
        </p:txBody>
      </p:sp>
    </p:spTree>
    <p:extLst>
      <p:ext uri="{BB962C8B-B14F-4D97-AF65-F5344CB8AC3E}">
        <p14:creationId xmlns:p14="http://schemas.microsoft.com/office/powerpoint/2010/main" val="124863138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4800" dirty="0" smtClean="0"/>
              <a:t>Never assign a task if you wouldn’t do yourself</a:t>
            </a:r>
            <a:endParaRPr lang="en-US" sz="4800" dirty="0"/>
          </a:p>
        </p:txBody>
      </p:sp>
      <p:sp>
        <p:nvSpPr>
          <p:cNvPr id="3" name="Title 2"/>
          <p:cNvSpPr>
            <a:spLocks noGrp="1"/>
          </p:cNvSpPr>
          <p:nvPr>
            <p:ph type="ctrTitle"/>
          </p:nvPr>
        </p:nvSpPr>
        <p:spPr/>
        <p:txBody>
          <a:bodyPr/>
          <a:lstStyle/>
          <a:p>
            <a:endParaRPr lang="en-US" dirty="0"/>
          </a:p>
        </p:txBody>
      </p:sp>
    </p:spTree>
    <p:extLst>
      <p:ext uri="{BB962C8B-B14F-4D97-AF65-F5344CB8AC3E}">
        <p14:creationId xmlns:p14="http://schemas.microsoft.com/office/powerpoint/2010/main" val="2077808347"/>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sz="4000" dirty="0"/>
              <a:t>Invest in people </a:t>
            </a:r>
            <a:endParaRPr lang="en-US" sz="4000" dirty="0" smtClean="0"/>
          </a:p>
          <a:p>
            <a:pPr marL="0" indent="0" algn="ctr">
              <a:buNone/>
            </a:pPr>
            <a:r>
              <a:rPr lang="en-US" sz="4000" dirty="0" smtClean="0"/>
              <a:t>Celebrate </a:t>
            </a:r>
            <a:r>
              <a:rPr lang="en-US" sz="4000" dirty="0"/>
              <a:t>everything!  Acknowledge </a:t>
            </a:r>
            <a:r>
              <a:rPr lang="en-US" sz="4000" dirty="0" smtClean="0"/>
              <a:t>everything</a:t>
            </a:r>
          </a:p>
          <a:p>
            <a:pPr marL="0" indent="0" algn="ctr">
              <a:buNone/>
            </a:pPr>
            <a:r>
              <a:rPr lang="en-US" sz="4000" dirty="0" smtClean="0"/>
              <a:t>Let </a:t>
            </a:r>
            <a:r>
              <a:rPr lang="en-US" sz="4000" dirty="0"/>
              <a:t>everyone know what's </a:t>
            </a:r>
            <a:r>
              <a:rPr lang="en-US" sz="4000" dirty="0" smtClean="0"/>
              <a:t>important</a:t>
            </a:r>
            <a:endParaRPr lang="en-US" sz="4000" dirty="0"/>
          </a:p>
          <a:p>
            <a:endParaRPr lang="en-US" dirty="0"/>
          </a:p>
        </p:txBody>
      </p:sp>
      <p:sp>
        <p:nvSpPr>
          <p:cNvPr id="3" name="Title 2"/>
          <p:cNvSpPr>
            <a:spLocks noGrp="1"/>
          </p:cNvSpPr>
          <p:nvPr>
            <p:ph type="ctrTitle"/>
          </p:nvPr>
        </p:nvSpPr>
        <p:spPr/>
        <p:txBody>
          <a:bodyPr/>
          <a:lstStyle/>
          <a:p>
            <a:endParaRPr lang="en-US" dirty="0"/>
          </a:p>
        </p:txBody>
      </p:sp>
    </p:spTree>
    <p:extLst>
      <p:ext uri="{BB962C8B-B14F-4D97-AF65-F5344CB8AC3E}">
        <p14:creationId xmlns:p14="http://schemas.microsoft.com/office/powerpoint/2010/main" val="4220920390"/>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sz="3600" dirty="0" smtClean="0"/>
              <a:t>What are you and others in your organization doing that is working well?</a:t>
            </a:r>
          </a:p>
          <a:p>
            <a:endParaRPr lang="en-US" sz="3600" dirty="0"/>
          </a:p>
          <a:p>
            <a:r>
              <a:rPr lang="en-US" sz="3600" dirty="0" smtClean="0"/>
              <a:t>What could be changed? </a:t>
            </a:r>
            <a:endParaRPr lang="en-US" sz="3600" dirty="0"/>
          </a:p>
        </p:txBody>
      </p:sp>
      <p:sp>
        <p:nvSpPr>
          <p:cNvPr id="3" name="Title 2"/>
          <p:cNvSpPr>
            <a:spLocks noGrp="1"/>
          </p:cNvSpPr>
          <p:nvPr>
            <p:ph type="ctrTitle"/>
          </p:nvPr>
        </p:nvSpPr>
        <p:spPr/>
        <p:txBody>
          <a:bodyPr/>
          <a:lstStyle/>
          <a:p>
            <a:pPr algn="ctr"/>
            <a:r>
              <a:rPr lang="en-US" sz="3600" dirty="0" smtClean="0"/>
              <a:t>Investing in People</a:t>
            </a:r>
            <a:endParaRPr lang="en-US" sz="3600" dirty="0"/>
          </a:p>
        </p:txBody>
      </p:sp>
    </p:spTree>
    <p:extLst>
      <p:ext uri="{BB962C8B-B14F-4D97-AF65-F5344CB8AC3E}">
        <p14:creationId xmlns:p14="http://schemas.microsoft.com/office/powerpoint/2010/main" val="9220373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8000" dirty="0" smtClean="0"/>
              <a:t>Focus on control</a:t>
            </a:r>
            <a:endParaRPr lang="en-US" sz="8000" dirty="0"/>
          </a:p>
        </p:txBody>
      </p:sp>
      <p:sp>
        <p:nvSpPr>
          <p:cNvPr id="3" name="Title 2"/>
          <p:cNvSpPr>
            <a:spLocks noGrp="1"/>
          </p:cNvSpPr>
          <p:nvPr>
            <p:ph type="ctrTitle"/>
          </p:nvPr>
        </p:nvSpPr>
        <p:spPr/>
        <p:txBody>
          <a:bodyPr/>
          <a:lstStyle/>
          <a:p>
            <a:endParaRPr lang="en-US" dirty="0"/>
          </a:p>
        </p:txBody>
      </p:sp>
    </p:spTree>
    <p:extLst>
      <p:ext uri="{BB962C8B-B14F-4D97-AF65-F5344CB8AC3E}">
        <p14:creationId xmlns:p14="http://schemas.microsoft.com/office/powerpoint/2010/main" val="3199487134"/>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4800" dirty="0" smtClean="0"/>
              <a:t>How much control do you need over your area of responsibility?</a:t>
            </a:r>
            <a:endParaRPr lang="en-US" sz="4800" dirty="0"/>
          </a:p>
        </p:txBody>
      </p:sp>
      <p:sp>
        <p:nvSpPr>
          <p:cNvPr id="3" name="Title 2"/>
          <p:cNvSpPr>
            <a:spLocks noGrp="1"/>
          </p:cNvSpPr>
          <p:nvPr>
            <p:ph type="ctrTitle"/>
          </p:nvPr>
        </p:nvSpPr>
        <p:spPr/>
        <p:txBody>
          <a:bodyPr/>
          <a:lstStyle/>
          <a:p>
            <a:endParaRPr lang="en-US" dirty="0"/>
          </a:p>
        </p:txBody>
      </p:sp>
    </p:spTree>
    <p:extLst>
      <p:ext uri="{BB962C8B-B14F-4D97-AF65-F5344CB8AC3E}">
        <p14:creationId xmlns:p14="http://schemas.microsoft.com/office/powerpoint/2010/main" val="4084244122"/>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endParaRPr lang="en-US" sz="7200" dirty="0" smtClean="0"/>
          </a:p>
          <a:p>
            <a:pPr marL="0" indent="0" algn="ctr">
              <a:buNone/>
            </a:pPr>
            <a:r>
              <a:rPr lang="en-US" sz="7200" dirty="0" smtClean="0"/>
              <a:t>Perfectionist </a:t>
            </a:r>
            <a:endParaRPr lang="en-US" sz="7200" dirty="0"/>
          </a:p>
        </p:txBody>
      </p:sp>
      <p:sp>
        <p:nvSpPr>
          <p:cNvPr id="3" name="Title 2"/>
          <p:cNvSpPr>
            <a:spLocks noGrp="1"/>
          </p:cNvSpPr>
          <p:nvPr>
            <p:ph type="ctrTitle"/>
          </p:nvPr>
        </p:nvSpPr>
        <p:spPr/>
        <p:txBody>
          <a:bodyPr/>
          <a:lstStyle/>
          <a:p>
            <a:endParaRPr lang="en-US" dirty="0"/>
          </a:p>
        </p:txBody>
      </p:sp>
    </p:spTree>
    <p:extLst>
      <p:ext uri="{BB962C8B-B14F-4D97-AF65-F5344CB8AC3E}">
        <p14:creationId xmlns:p14="http://schemas.microsoft.com/office/powerpoint/2010/main" val="2771626040"/>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dirty="0" smtClean="0"/>
              <a:t>Do you strive for excellence or want perfection?</a:t>
            </a:r>
          </a:p>
          <a:p>
            <a:endParaRPr lang="en-US" sz="4000" dirty="0"/>
          </a:p>
          <a:p>
            <a:r>
              <a:rPr lang="en-US" sz="4000" dirty="0" smtClean="0"/>
              <a:t>Perfectionists drain organizational energy and resources</a:t>
            </a:r>
            <a:endParaRPr lang="en-US" sz="4000" dirty="0"/>
          </a:p>
        </p:txBody>
      </p:sp>
      <p:sp>
        <p:nvSpPr>
          <p:cNvPr id="3" name="Title 2"/>
          <p:cNvSpPr>
            <a:spLocks noGrp="1"/>
          </p:cNvSpPr>
          <p:nvPr>
            <p:ph type="ctrTitle"/>
          </p:nvPr>
        </p:nvSpPr>
        <p:spPr/>
        <p:txBody>
          <a:bodyPr/>
          <a:lstStyle/>
          <a:p>
            <a:endParaRPr lang="en-US" dirty="0"/>
          </a:p>
        </p:txBody>
      </p:sp>
    </p:spTree>
    <p:extLst>
      <p:ext uri="{BB962C8B-B14F-4D97-AF65-F5344CB8AC3E}">
        <p14:creationId xmlns:p14="http://schemas.microsoft.com/office/powerpoint/2010/main" val="4030694749"/>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endParaRPr lang="en-US" sz="7200" dirty="0" smtClean="0"/>
          </a:p>
          <a:p>
            <a:pPr marL="0" indent="0" algn="ctr">
              <a:buNone/>
            </a:pPr>
            <a:r>
              <a:rPr lang="en-US" sz="7200" dirty="0" smtClean="0"/>
              <a:t>Perfectionists </a:t>
            </a:r>
            <a:endParaRPr lang="en-US" sz="7200" dirty="0"/>
          </a:p>
        </p:txBody>
      </p:sp>
      <p:sp>
        <p:nvSpPr>
          <p:cNvPr id="3" name="Title 2"/>
          <p:cNvSpPr>
            <a:spLocks noGrp="1"/>
          </p:cNvSpPr>
          <p:nvPr>
            <p:ph type="ctrTitle"/>
          </p:nvPr>
        </p:nvSpPr>
        <p:spPr/>
        <p:txBody>
          <a:bodyPr/>
          <a:lstStyle/>
          <a:p>
            <a:endParaRPr lang="en-US" dirty="0"/>
          </a:p>
        </p:txBody>
      </p:sp>
      <p:pic>
        <p:nvPicPr>
          <p:cNvPr id="4" name="Picture 3" descr="no-entry-8.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800" y="1371600"/>
            <a:ext cx="4207670" cy="4986867"/>
          </a:xfrm>
          <a:prstGeom prst="rect">
            <a:avLst/>
          </a:prstGeom>
        </p:spPr>
      </p:pic>
    </p:spTree>
    <p:extLst>
      <p:ext uri="{BB962C8B-B14F-4D97-AF65-F5344CB8AC3E}">
        <p14:creationId xmlns:p14="http://schemas.microsoft.com/office/powerpoint/2010/main" val="105706648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7200" dirty="0" smtClean="0"/>
              <a:t>You can’t make this stuff up!</a:t>
            </a:r>
            <a:endParaRPr lang="en-US" sz="7200" dirty="0"/>
          </a:p>
        </p:txBody>
      </p:sp>
      <p:sp>
        <p:nvSpPr>
          <p:cNvPr id="3" name="Title 2"/>
          <p:cNvSpPr>
            <a:spLocks noGrp="1"/>
          </p:cNvSpPr>
          <p:nvPr>
            <p:ph type="ctrTitle"/>
          </p:nvPr>
        </p:nvSpPr>
        <p:spPr/>
        <p:txBody>
          <a:bodyPr/>
          <a:lstStyle/>
          <a:p>
            <a:endParaRPr lang="en-US" dirty="0"/>
          </a:p>
        </p:txBody>
      </p:sp>
    </p:spTree>
    <p:extLst>
      <p:ext uri="{BB962C8B-B14F-4D97-AF65-F5344CB8AC3E}">
        <p14:creationId xmlns:p14="http://schemas.microsoft.com/office/powerpoint/2010/main" val="2043718765"/>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4800" dirty="0" smtClean="0"/>
              <a:t>Do you think of your team as your colleagues or your staff?</a:t>
            </a:r>
            <a:endParaRPr lang="en-US" sz="4800" dirty="0"/>
          </a:p>
        </p:txBody>
      </p:sp>
      <p:sp>
        <p:nvSpPr>
          <p:cNvPr id="3" name="Title 2"/>
          <p:cNvSpPr>
            <a:spLocks noGrp="1"/>
          </p:cNvSpPr>
          <p:nvPr>
            <p:ph type="ctrTitle"/>
          </p:nvPr>
        </p:nvSpPr>
        <p:spPr/>
        <p:txBody>
          <a:bodyPr/>
          <a:lstStyle/>
          <a:p>
            <a:endParaRPr lang="en-US" dirty="0"/>
          </a:p>
        </p:txBody>
      </p:sp>
    </p:spTree>
    <p:extLst>
      <p:ext uri="{BB962C8B-B14F-4D97-AF65-F5344CB8AC3E}">
        <p14:creationId xmlns:p14="http://schemas.microsoft.com/office/powerpoint/2010/main" val="4036686036"/>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4000" dirty="0" smtClean="0"/>
              <a:t>Do you delegate projects and trust the outcome or do you assign tasks and monitor progress?</a:t>
            </a:r>
            <a:endParaRPr lang="en-US" sz="4000" dirty="0"/>
          </a:p>
        </p:txBody>
      </p:sp>
      <p:sp>
        <p:nvSpPr>
          <p:cNvPr id="3" name="Title 2"/>
          <p:cNvSpPr>
            <a:spLocks noGrp="1"/>
          </p:cNvSpPr>
          <p:nvPr>
            <p:ph type="ctrTitle"/>
          </p:nvPr>
        </p:nvSpPr>
        <p:spPr/>
        <p:txBody>
          <a:bodyPr/>
          <a:lstStyle/>
          <a:p>
            <a:endParaRPr lang="en-US" dirty="0"/>
          </a:p>
        </p:txBody>
      </p:sp>
    </p:spTree>
    <p:extLst>
      <p:ext uri="{BB962C8B-B14F-4D97-AF65-F5344CB8AC3E}">
        <p14:creationId xmlns:p14="http://schemas.microsoft.com/office/powerpoint/2010/main" val="1314154858"/>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4000" dirty="0" smtClean="0"/>
              <a:t>Do you delegate projects and trust the outcome or do you assign tasks and monitor progress?</a:t>
            </a:r>
          </a:p>
          <a:p>
            <a:pPr marL="0" indent="0" algn="ctr">
              <a:buNone/>
            </a:pPr>
            <a:endParaRPr lang="en-US" sz="4000" dirty="0"/>
          </a:p>
          <a:p>
            <a:pPr marL="0" indent="0" algn="ctr">
              <a:buNone/>
            </a:pPr>
            <a:r>
              <a:rPr lang="en-US" sz="6600" b="1" dirty="0" smtClean="0">
                <a:solidFill>
                  <a:srgbClr val="FF0000"/>
                </a:solidFill>
              </a:rPr>
              <a:t>IT DEPENDS!</a:t>
            </a:r>
            <a:endParaRPr lang="en-US" sz="6600" b="1" dirty="0">
              <a:solidFill>
                <a:srgbClr val="FF0000"/>
              </a:solidFill>
            </a:endParaRPr>
          </a:p>
        </p:txBody>
      </p:sp>
      <p:sp>
        <p:nvSpPr>
          <p:cNvPr id="3" name="Title 2"/>
          <p:cNvSpPr>
            <a:spLocks noGrp="1"/>
          </p:cNvSpPr>
          <p:nvPr>
            <p:ph type="ctrTitle"/>
          </p:nvPr>
        </p:nvSpPr>
        <p:spPr/>
        <p:txBody>
          <a:bodyPr/>
          <a:lstStyle/>
          <a:p>
            <a:endParaRPr lang="en-US" dirty="0"/>
          </a:p>
        </p:txBody>
      </p:sp>
    </p:spTree>
    <p:extLst>
      <p:ext uri="{BB962C8B-B14F-4D97-AF65-F5344CB8AC3E}">
        <p14:creationId xmlns:p14="http://schemas.microsoft.com/office/powerpoint/2010/main" val="776791765"/>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dirty="0" smtClean="0"/>
              <a:t>What you say matters</a:t>
            </a:r>
          </a:p>
          <a:p>
            <a:endParaRPr lang="en-US" sz="4000" dirty="0"/>
          </a:p>
          <a:p>
            <a:r>
              <a:rPr lang="en-US" sz="4000" b="1" i="1" dirty="0" smtClean="0"/>
              <a:t>What you do matters more </a:t>
            </a:r>
            <a:endParaRPr lang="en-US" sz="4000" b="1" i="1" dirty="0"/>
          </a:p>
        </p:txBody>
      </p:sp>
      <p:sp>
        <p:nvSpPr>
          <p:cNvPr id="3" name="Title 2"/>
          <p:cNvSpPr>
            <a:spLocks noGrp="1"/>
          </p:cNvSpPr>
          <p:nvPr>
            <p:ph type="ctrTitle"/>
          </p:nvPr>
        </p:nvSpPr>
        <p:spPr/>
        <p:txBody>
          <a:bodyPr/>
          <a:lstStyle/>
          <a:p>
            <a:endParaRPr lang="en-US" dirty="0"/>
          </a:p>
        </p:txBody>
      </p:sp>
    </p:spTree>
    <p:extLst>
      <p:ext uri="{BB962C8B-B14F-4D97-AF65-F5344CB8AC3E}">
        <p14:creationId xmlns:p14="http://schemas.microsoft.com/office/powerpoint/2010/main" val="3955201322"/>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en-US" dirty="0" smtClean="0">
              <a:cs typeface="+mj-cs"/>
            </a:endParaRPr>
          </a:p>
        </p:txBody>
      </p:sp>
      <p:sp>
        <p:nvSpPr>
          <p:cNvPr id="3" name="Content Placeholder 2"/>
          <p:cNvSpPr>
            <a:spLocks noGrp="1"/>
          </p:cNvSpPr>
          <p:nvPr>
            <p:ph idx="1"/>
          </p:nvPr>
        </p:nvSpPr>
        <p:spPr/>
        <p:txBody>
          <a:bodyPr>
            <a:normAutofit/>
          </a:bodyPr>
          <a:lstStyle/>
          <a:p>
            <a:pPr eaLnBrk="1" hangingPunct="1">
              <a:defRPr/>
            </a:pPr>
            <a:r>
              <a:rPr lang="en-US" sz="4000" dirty="0" smtClean="0">
                <a:cs typeface="+mn-cs"/>
              </a:rPr>
              <a:t>Employees work hardest in pursuit of their own ideas</a:t>
            </a:r>
          </a:p>
          <a:p>
            <a:pPr marL="0" indent="0" eaLnBrk="1" hangingPunct="1">
              <a:buFontTx/>
              <a:buNone/>
              <a:defRPr/>
            </a:pPr>
            <a:endParaRPr lang="en-US" sz="4000" dirty="0" smtClean="0">
              <a:cs typeface="+mn-cs"/>
            </a:endParaRPr>
          </a:p>
          <a:p>
            <a:pPr eaLnBrk="1" hangingPunct="1">
              <a:defRPr/>
            </a:pPr>
            <a:r>
              <a:rPr lang="en-US" sz="4000" dirty="0" smtClean="0">
                <a:cs typeface="+mn-cs"/>
              </a:rPr>
              <a:t>How are you empowering your team to generate new ideas?</a:t>
            </a:r>
          </a:p>
        </p:txBody>
      </p:sp>
    </p:spTree>
    <p:extLst>
      <p:ext uri="{BB962C8B-B14F-4D97-AF65-F5344CB8AC3E}">
        <p14:creationId xmlns:p14="http://schemas.microsoft.com/office/powerpoint/2010/main" val="1853414107"/>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are we trying to create?</a:t>
            </a:r>
          </a:p>
          <a:p>
            <a:r>
              <a:rPr lang="en-US" dirty="0" smtClean="0"/>
              <a:t>What is the possibility that I stand for?</a:t>
            </a:r>
          </a:p>
          <a:p>
            <a:r>
              <a:rPr lang="en-US" dirty="0" smtClean="0"/>
              <a:t>What promises am I willing to make?</a:t>
            </a:r>
          </a:p>
          <a:p>
            <a:r>
              <a:rPr lang="en-US" dirty="0" smtClean="0"/>
              <a:t>What’s the promise I’m willing to make that constitutes a risk or major shift for me?</a:t>
            </a:r>
          </a:p>
          <a:p>
            <a:r>
              <a:rPr lang="en-US" dirty="0" smtClean="0"/>
              <a:t>What gifts do I have that I’m holding in exile?</a:t>
            </a:r>
          </a:p>
          <a:p>
            <a:r>
              <a:rPr lang="en-US" dirty="0" smtClean="0"/>
              <a:t>What is the harsh reality I’m facing now?</a:t>
            </a:r>
          </a:p>
          <a:p>
            <a:r>
              <a:rPr lang="en-US" dirty="0" smtClean="0"/>
              <a:t>What commitment am I willing to make?</a:t>
            </a:r>
            <a:endParaRPr lang="en-US" dirty="0"/>
          </a:p>
        </p:txBody>
      </p:sp>
      <p:sp>
        <p:nvSpPr>
          <p:cNvPr id="3" name="Title 2"/>
          <p:cNvSpPr>
            <a:spLocks noGrp="1"/>
          </p:cNvSpPr>
          <p:nvPr>
            <p:ph type="ctrTitle"/>
          </p:nvPr>
        </p:nvSpPr>
        <p:spPr/>
        <p:txBody>
          <a:bodyPr/>
          <a:lstStyle/>
          <a:p>
            <a:pPr algn="ctr"/>
            <a:r>
              <a:rPr lang="en-US" dirty="0" smtClean="0"/>
              <a:t>Peter Block – Organizational Consultant &amp; Author</a:t>
            </a:r>
            <a:endParaRPr lang="en-US" dirty="0"/>
          </a:p>
        </p:txBody>
      </p:sp>
    </p:spTree>
    <p:extLst>
      <p:ext uri="{BB962C8B-B14F-4D97-AF65-F5344CB8AC3E}">
        <p14:creationId xmlns:p14="http://schemas.microsoft.com/office/powerpoint/2010/main" val="10389282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4000" dirty="0" smtClean="0"/>
              <a:t>A person may forget what you say but they will never forget how you made them feel</a:t>
            </a:r>
          </a:p>
          <a:p>
            <a:r>
              <a:rPr lang="en-US" sz="4000" dirty="0" smtClean="0"/>
              <a:t>Facts influence feelings and feelings are often what people use to make decisions</a:t>
            </a:r>
            <a:endParaRPr lang="en-US" sz="4000" dirty="0"/>
          </a:p>
        </p:txBody>
      </p:sp>
      <p:sp>
        <p:nvSpPr>
          <p:cNvPr id="3" name="Title 2"/>
          <p:cNvSpPr>
            <a:spLocks noGrp="1"/>
          </p:cNvSpPr>
          <p:nvPr>
            <p:ph type="ctrTitle"/>
          </p:nvPr>
        </p:nvSpPr>
        <p:spPr/>
        <p:txBody>
          <a:bodyPr/>
          <a:lstStyle/>
          <a:p>
            <a:endParaRPr lang="en-US" dirty="0"/>
          </a:p>
        </p:txBody>
      </p:sp>
    </p:spTree>
    <p:extLst>
      <p:ext uri="{BB962C8B-B14F-4D97-AF65-F5344CB8AC3E}">
        <p14:creationId xmlns:p14="http://schemas.microsoft.com/office/powerpoint/2010/main" val="9525095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4800" dirty="0" smtClean="0"/>
              <a:t>Leading, coaching, managing a team</a:t>
            </a:r>
            <a:endParaRPr lang="en-US" sz="4800" dirty="0"/>
          </a:p>
        </p:txBody>
      </p:sp>
      <p:sp>
        <p:nvSpPr>
          <p:cNvPr id="3" name="Title 2"/>
          <p:cNvSpPr>
            <a:spLocks noGrp="1"/>
          </p:cNvSpPr>
          <p:nvPr>
            <p:ph type="ctrTitle"/>
          </p:nvPr>
        </p:nvSpPr>
        <p:spPr/>
        <p:txBody>
          <a:bodyPr/>
          <a:lstStyle/>
          <a:p>
            <a:endParaRPr lang="en-US" dirty="0"/>
          </a:p>
        </p:txBody>
      </p:sp>
    </p:spTree>
    <p:extLst>
      <p:ext uri="{BB962C8B-B14F-4D97-AF65-F5344CB8AC3E}">
        <p14:creationId xmlns:p14="http://schemas.microsoft.com/office/powerpoint/2010/main" val="8664812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en-US" dirty="0" smtClean="0">
              <a:cs typeface="+mj-cs"/>
            </a:endParaRPr>
          </a:p>
        </p:txBody>
      </p:sp>
      <p:sp>
        <p:nvSpPr>
          <p:cNvPr id="3" name="Content Placeholder 2"/>
          <p:cNvSpPr>
            <a:spLocks noGrp="1"/>
          </p:cNvSpPr>
          <p:nvPr>
            <p:ph idx="1"/>
          </p:nvPr>
        </p:nvSpPr>
        <p:spPr/>
        <p:txBody>
          <a:bodyPr>
            <a:normAutofit/>
          </a:bodyPr>
          <a:lstStyle/>
          <a:p>
            <a:pPr marL="0" indent="0" algn="ctr" eaLnBrk="1" hangingPunct="1">
              <a:buNone/>
              <a:defRPr/>
            </a:pPr>
            <a:r>
              <a:rPr lang="en-US" sz="4000" dirty="0" smtClean="0">
                <a:cs typeface="+mn-cs"/>
              </a:rPr>
              <a:t>The most valuable assets in a University are the people and the intellectual capital they have.</a:t>
            </a:r>
          </a:p>
        </p:txBody>
      </p:sp>
    </p:spTree>
    <p:extLst>
      <p:ext uri="{BB962C8B-B14F-4D97-AF65-F5344CB8AC3E}">
        <p14:creationId xmlns:p14="http://schemas.microsoft.com/office/powerpoint/2010/main" val="3005750173"/>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4800" dirty="0" smtClean="0"/>
              <a:t>How are you building the capacity of others?</a:t>
            </a:r>
            <a:endParaRPr lang="en-US" sz="4800" dirty="0"/>
          </a:p>
        </p:txBody>
      </p:sp>
      <p:sp>
        <p:nvSpPr>
          <p:cNvPr id="3" name="Title 2"/>
          <p:cNvSpPr>
            <a:spLocks noGrp="1"/>
          </p:cNvSpPr>
          <p:nvPr>
            <p:ph type="ctrTitle"/>
          </p:nvPr>
        </p:nvSpPr>
        <p:spPr/>
        <p:txBody>
          <a:bodyPr/>
          <a:lstStyle/>
          <a:p>
            <a:endParaRPr lang="en-US" dirty="0"/>
          </a:p>
        </p:txBody>
      </p:sp>
    </p:spTree>
    <p:extLst>
      <p:ext uri="{BB962C8B-B14F-4D97-AF65-F5344CB8AC3E}">
        <p14:creationId xmlns:p14="http://schemas.microsoft.com/office/powerpoint/2010/main" val="267741499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sz="4000" dirty="0" smtClean="0"/>
          </a:p>
          <a:p>
            <a:r>
              <a:rPr lang="en-US" sz="4000" dirty="0" smtClean="0"/>
              <a:t>Facilities</a:t>
            </a:r>
          </a:p>
          <a:p>
            <a:r>
              <a:rPr lang="en-US" sz="4000" dirty="0" smtClean="0"/>
              <a:t>Finances</a:t>
            </a:r>
          </a:p>
          <a:p>
            <a:r>
              <a:rPr lang="en-US" sz="4000" dirty="0" smtClean="0"/>
              <a:t>Reporting </a:t>
            </a:r>
          </a:p>
          <a:p>
            <a:r>
              <a:rPr lang="en-US" sz="4000" dirty="0" smtClean="0"/>
              <a:t>Human Resources</a:t>
            </a:r>
          </a:p>
          <a:p>
            <a:endParaRPr lang="en-US" dirty="0"/>
          </a:p>
        </p:txBody>
      </p:sp>
      <p:sp>
        <p:nvSpPr>
          <p:cNvPr id="3" name="Title 2"/>
          <p:cNvSpPr>
            <a:spLocks noGrp="1"/>
          </p:cNvSpPr>
          <p:nvPr>
            <p:ph type="ctrTitle"/>
          </p:nvPr>
        </p:nvSpPr>
        <p:spPr/>
        <p:txBody>
          <a:bodyPr/>
          <a:lstStyle/>
          <a:p>
            <a:pPr algn="ctr"/>
            <a:r>
              <a:rPr lang="en-US" sz="4000" dirty="0" smtClean="0"/>
              <a:t>Without infrastructure support there is no organization – or no success!</a:t>
            </a:r>
            <a:endParaRPr lang="en-US" sz="4000" dirty="0"/>
          </a:p>
        </p:txBody>
      </p:sp>
    </p:spTree>
    <p:extLst>
      <p:ext uri="{BB962C8B-B14F-4D97-AF65-F5344CB8AC3E}">
        <p14:creationId xmlns:p14="http://schemas.microsoft.com/office/powerpoint/2010/main" val="4167183704"/>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dirty="0" smtClean="0"/>
              <a:t>Require everyone have a professional development plan</a:t>
            </a:r>
          </a:p>
          <a:p>
            <a:r>
              <a:rPr lang="en-US" sz="4000" dirty="0" smtClean="0"/>
              <a:t>Suggest relevant professional development activities </a:t>
            </a:r>
          </a:p>
          <a:p>
            <a:r>
              <a:rPr lang="en-US" sz="4000" dirty="0" smtClean="0"/>
              <a:t>Provide funding for staff development </a:t>
            </a:r>
            <a:endParaRPr lang="en-US" sz="4000" dirty="0"/>
          </a:p>
        </p:txBody>
      </p:sp>
      <p:sp>
        <p:nvSpPr>
          <p:cNvPr id="3" name="Title 2"/>
          <p:cNvSpPr>
            <a:spLocks noGrp="1"/>
          </p:cNvSpPr>
          <p:nvPr>
            <p:ph type="ctrTitle"/>
          </p:nvPr>
        </p:nvSpPr>
        <p:spPr/>
        <p:txBody>
          <a:bodyPr/>
          <a:lstStyle/>
          <a:p>
            <a:endParaRPr lang="en-US" dirty="0"/>
          </a:p>
        </p:txBody>
      </p:sp>
    </p:spTree>
    <p:extLst>
      <p:ext uri="{BB962C8B-B14F-4D97-AF65-F5344CB8AC3E}">
        <p14:creationId xmlns:p14="http://schemas.microsoft.com/office/powerpoint/2010/main" val="3468659348"/>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8000" dirty="0" smtClean="0"/>
              <a:t>Focus on Sustainability</a:t>
            </a:r>
            <a:endParaRPr lang="en-US" sz="8000" dirty="0"/>
          </a:p>
        </p:txBody>
      </p:sp>
      <p:sp>
        <p:nvSpPr>
          <p:cNvPr id="3" name="Title 2"/>
          <p:cNvSpPr>
            <a:spLocks noGrp="1"/>
          </p:cNvSpPr>
          <p:nvPr>
            <p:ph type="ctrTitle"/>
          </p:nvPr>
        </p:nvSpPr>
        <p:spPr/>
        <p:txBody>
          <a:bodyPr/>
          <a:lstStyle/>
          <a:p>
            <a:endParaRPr lang="en-US" dirty="0"/>
          </a:p>
        </p:txBody>
      </p:sp>
    </p:spTree>
    <p:extLst>
      <p:ext uri="{BB962C8B-B14F-4D97-AF65-F5344CB8AC3E}">
        <p14:creationId xmlns:p14="http://schemas.microsoft.com/office/powerpoint/2010/main" val="3233350332"/>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endParaRPr lang="en-US" dirty="0" smtClean="0"/>
          </a:p>
          <a:p>
            <a:r>
              <a:rPr lang="en-US" sz="3200" dirty="0" smtClean="0"/>
              <a:t>2012 initiated two-year project with two goals</a:t>
            </a:r>
          </a:p>
          <a:p>
            <a:endParaRPr lang="en-US" sz="3200" dirty="0"/>
          </a:p>
          <a:p>
            <a:r>
              <a:rPr lang="en-US" sz="3200" dirty="0" smtClean="0"/>
              <a:t>Support successful staff that does excellent work</a:t>
            </a:r>
          </a:p>
          <a:p>
            <a:endParaRPr lang="en-US" sz="3200" dirty="0" smtClean="0"/>
          </a:p>
          <a:p>
            <a:r>
              <a:rPr lang="en-US" sz="3200" dirty="0" smtClean="0"/>
              <a:t>Support an organizational climate that supports the pursuit of work-life balance and personal sustainability</a:t>
            </a:r>
            <a:endParaRPr lang="en-US" sz="3200" dirty="0"/>
          </a:p>
        </p:txBody>
      </p:sp>
      <p:sp>
        <p:nvSpPr>
          <p:cNvPr id="3" name="Title 2"/>
          <p:cNvSpPr>
            <a:spLocks noGrp="1"/>
          </p:cNvSpPr>
          <p:nvPr>
            <p:ph type="ctrTitle"/>
          </p:nvPr>
        </p:nvSpPr>
        <p:spPr/>
        <p:txBody>
          <a:bodyPr/>
          <a:lstStyle/>
          <a:p>
            <a:pPr algn="ctr"/>
            <a:r>
              <a:rPr lang="en-US" sz="3200" dirty="0" smtClean="0"/>
              <a:t>Personal Sustainability Project</a:t>
            </a:r>
            <a:endParaRPr lang="en-US" sz="3200" dirty="0"/>
          </a:p>
        </p:txBody>
      </p:sp>
    </p:spTree>
    <p:extLst>
      <p:ext uri="{BB962C8B-B14F-4D97-AF65-F5344CB8AC3E}">
        <p14:creationId xmlns:p14="http://schemas.microsoft.com/office/powerpoint/2010/main" val="42688142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dirty="0" smtClean="0"/>
              <a:t>What are the best management practices that you implement to make yourself more sustainable?</a:t>
            </a:r>
          </a:p>
          <a:p>
            <a:endParaRPr lang="en-US" sz="4000" dirty="0"/>
          </a:p>
          <a:p>
            <a:r>
              <a:rPr lang="en-US" sz="4000" dirty="0" smtClean="0"/>
              <a:t>What are the sustainability practices your team implements?</a:t>
            </a:r>
          </a:p>
          <a:p>
            <a:endParaRPr lang="en-US" dirty="0"/>
          </a:p>
          <a:p>
            <a:pPr marL="0" indent="0">
              <a:buNone/>
            </a:pPr>
            <a:endParaRPr lang="en-US" dirty="0"/>
          </a:p>
        </p:txBody>
      </p:sp>
      <p:sp>
        <p:nvSpPr>
          <p:cNvPr id="3" name="Title 2"/>
          <p:cNvSpPr>
            <a:spLocks noGrp="1"/>
          </p:cNvSpPr>
          <p:nvPr>
            <p:ph type="ctrTitle"/>
          </p:nvPr>
        </p:nvSpPr>
        <p:spPr/>
        <p:txBody>
          <a:bodyPr/>
          <a:lstStyle/>
          <a:p>
            <a:endParaRPr lang="en-US" dirty="0"/>
          </a:p>
        </p:txBody>
      </p:sp>
    </p:spTree>
    <p:extLst>
      <p:ext uri="{BB962C8B-B14F-4D97-AF65-F5344CB8AC3E}">
        <p14:creationId xmlns:p14="http://schemas.microsoft.com/office/powerpoint/2010/main" val="1832156374"/>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smtClean="0"/>
              <a:t>Successful managers and administrators are essential for the future of the Experiment Stations and Cooperative Extension</a:t>
            </a:r>
          </a:p>
          <a:p>
            <a:endParaRPr lang="en-US" sz="3200" dirty="0"/>
          </a:p>
          <a:p>
            <a:r>
              <a:rPr lang="en-US" sz="3200" dirty="0"/>
              <a:t>Successful managers and administrators </a:t>
            </a:r>
            <a:r>
              <a:rPr lang="en-US" sz="3200" dirty="0" smtClean="0"/>
              <a:t>support others and are supported!</a:t>
            </a:r>
            <a:endParaRPr lang="en-US" sz="3200" dirty="0"/>
          </a:p>
        </p:txBody>
      </p:sp>
      <p:sp>
        <p:nvSpPr>
          <p:cNvPr id="3" name="Title 2"/>
          <p:cNvSpPr>
            <a:spLocks noGrp="1"/>
          </p:cNvSpPr>
          <p:nvPr>
            <p:ph type="ctrTitle"/>
          </p:nvPr>
        </p:nvSpPr>
        <p:spPr/>
        <p:txBody>
          <a:bodyPr/>
          <a:lstStyle/>
          <a:p>
            <a:endParaRPr lang="en-US"/>
          </a:p>
        </p:txBody>
      </p:sp>
    </p:spTree>
    <p:extLst>
      <p:ext uri="{BB962C8B-B14F-4D97-AF65-F5344CB8AC3E}">
        <p14:creationId xmlns:p14="http://schemas.microsoft.com/office/powerpoint/2010/main" val="334405016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endParaRPr lang="en-US" sz="4400" dirty="0" smtClean="0"/>
          </a:p>
          <a:p>
            <a:pPr marL="0" indent="0" algn="ctr">
              <a:buNone/>
            </a:pPr>
            <a:r>
              <a:rPr lang="en-US" sz="4400" dirty="0" smtClean="0"/>
              <a:t>What will you take from this session back to your organization?</a:t>
            </a:r>
            <a:endParaRPr lang="en-US" sz="4400" dirty="0"/>
          </a:p>
        </p:txBody>
      </p:sp>
      <p:sp>
        <p:nvSpPr>
          <p:cNvPr id="3" name="Title 2"/>
          <p:cNvSpPr>
            <a:spLocks noGrp="1"/>
          </p:cNvSpPr>
          <p:nvPr>
            <p:ph type="ctrTitle"/>
          </p:nvPr>
        </p:nvSpPr>
        <p:spPr/>
        <p:txBody>
          <a:bodyPr/>
          <a:lstStyle/>
          <a:p>
            <a:endParaRPr lang="en-US"/>
          </a:p>
        </p:txBody>
      </p:sp>
    </p:spTree>
    <p:extLst>
      <p:ext uri="{BB962C8B-B14F-4D97-AF65-F5344CB8AC3E}">
        <p14:creationId xmlns:p14="http://schemas.microsoft.com/office/powerpoint/2010/main" val="38281769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79438" y="5400676"/>
            <a:ext cx="8174037" cy="776287"/>
          </a:xfrm>
        </p:spPr>
        <p:txBody>
          <a:bodyPr rtlCol="0">
            <a:normAutofit/>
          </a:bodyPr>
          <a:lstStyle/>
          <a:p>
            <a:pPr eaLnBrk="1" fontAlgn="auto" hangingPunct="1">
              <a:spcAft>
                <a:spcPts val="0"/>
              </a:spcAft>
              <a:buFont typeface="Arial"/>
              <a:buNone/>
              <a:defRPr/>
            </a:pPr>
            <a:r>
              <a:rPr lang="en-US" dirty="0" smtClean="0">
                <a:latin typeface="Arial"/>
                <a:ea typeface="+mn-ea"/>
                <a:cs typeface="Arial"/>
              </a:rPr>
              <a:t>extension.umaine.edu</a:t>
            </a:r>
            <a:endParaRPr lang="en-US" i="1" dirty="0" smtClean="0">
              <a:latin typeface="Arial"/>
              <a:ea typeface="+mn-ea"/>
              <a:cs typeface="Arial"/>
            </a:endParaRPr>
          </a:p>
        </p:txBody>
      </p:sp>
      <p:sp>
        <p:nvSpPr>
          <p:cNvPr id="12" name="TextBox 11"/>
          <p:cNvSpPr txBox="1"/>
          <p:nvPr/>
        </p:nvSpPr>
        <p:spPr>
          <a:xfrm>
            <a:off x="73071" y="2600572"/>
            <a:ext cx="9070929" cy="2862322"/>
          </a:xfrm>
          <a:prstGeom prst="rect">
            <a:avLst/>
          </a:prstGeom>
          <a:noFill/>
        </p:spPr>
        <p:txBody>
          <a:bodyPr>
            <a:spAutoFit/>
          </a:bodyPr>
          <a:lstStyle/>
          <a:p>
            <a:pPr algn="ctr" fontAlgn="auto">
              <a:spcBef>
                <a:spcPts val="0"/>
              </a:spcBef>
              <a:spcAft>
                <a:spcPts val="0"/>
              </a:spcAft>
              <a:defRPr/>
            </a:pPr>
            <a:r>
              <a:rPr lang="en-US" sz="3600" dirty="0" smtClean="0">
                <a:ln>
                  <a:solidFill>
                    <a:schemeClr val="tx1"/>
                  </a:solidFill>
                </a:ln>
                <a:latin typeface="Arial"/>
                <a:ea typeface="+mn-ea"/>
                <a:cs typeface="Arial"/>
              </a:rPr>
              <a:t>Thank you</a:t>
            </a:r>
          </a:p>
          <a:p>
            <a:pPr algn="ctr" fontAlgn="auto">
              <a:spcBef>
                <a:spcPts val="0"/>
              </a:spcBef>
              <a:spcAft>
                <a:spcPts val="0"/>
              </a:spcAft>
              <a:defRPr/>
            </a:pPr>
            <a:endParaRPr lang="en-US" sz="2400" dirty="0" smtClean="0">
              <a:ln>
                <a:solidFill>
                  <a:schemeClr val="tx1"/>
                </a:solidFill>
              </a:ln>
              <a:latin typeface="Arial"/>
              <a:ea typeface="+mn-ea"/>
              <a:cs typeface="Arial"/>
            </a:endParaRPr>
          </a:p>
          <a:p>
            <a:pPr algn="ctr" fontAlgn="auto">
              <a:spcBef>
                <a:spcPts val="0"/>
              </a:spcBef>
              <a:spcAft>
                <a:spcPts val="0"/>
              </a:spcAft>
              <a:defRPr/>
            </a:pPr>
            <a:r>
              <a:rPr lang="en-US" sz="2400" dirty="0" smtClean="0">
                <a:ln>
                  <a:solidFill>
                    <a:schemeClr val="tx1"/>
                  </a:solidFill>
                </a:ln>
                <a:latin typeface="Arial"/>
                <a:ea typeface="+mn-ea"/>
                <a:cs typeface="Arial"/>
              </a:rPr>
              <a:t>John Rebar				Francine </a:t>
            </a:r>
            <a:r>
              <a:rPr lang="en-US" sz="2400" dirty="0" err="1" smtClean="0">
                <a:ln>
                  <a:solidFill>
                    <a:schemeClr val="tx1"/>
                  </a:solidFill>
                </a:ln>
                <a:latin typeface="Arial"/>
                <a:ea typeface="+mn-ea"/>
                <a:cs typeface="Arial"/>
              </a:rPr>
              <a:t>Sulinski</a:t>
            </a:r>
            <a:endParaRPr lang="en-US" sz="2400" dirty="0" smtClean="0">
              <a:ln>
                <a:solidFill>
                  <a:schemeClr val="tx1"/>
                </a:solidFill>
              </a:ln>
              <a:latin typeface="Arial"/>
              <a:ea typeface="+mn-ea"/>
              <a:cs typeface="Arial"/>
            </a:endParaRPr>
          </a:p>
          <a:p>
            <a:pPr algn="ctr" fontAlgn="auto">
              <a:spcBef>
                <a:spcPts val="0"/>
              </a:spcBef>
              <a:spcAft>
                <a:spcPts val="0"/>
              </a:spcAft>
              <a:defRPr/>
            </a:pPr>
            <a:r>
              <a:rPr lang="en-US" sz="2400" dirty="0" smtClean="0">
                <a:ln>
                  <a:solidFill>
                    <a:schemeClr val="tx1"/>
                  </a:solidFill>
                </a:ln>
                <a:latin typeface="Arial"/>
                <a:ea typeface="+mn-ea"/>
                <a:cs typeface="Arial"/>
              </a:rPr>
              <a:t>Executive Director			Assistant Director</a:t>
            </a:r>
          </a:p>
          <a:p>
            <a:pPr algn="ctr" fontAlgn="auto">
              <a:spcBef>
                <a:spcPts val="0"/>
              </a:spcBef>
              <a:spcAft>
                <a:spcPts val="0"/>
              </a:spcAft>
              <a:defRPr/>
            </a:pPr>
            <a:r>
              <a:rPr lang="en-US" sz="2400" dirty="0" smtClean="0">
                <a:ln>
                  <a:solidFill>
                    <a:schemeClr val="tx1"/>
                  </a:solidFill>
                </a:ln>
                <a:latin typeface="Arial"/>
                <a:ea typeface="+mn-ea"/>
                <a:cs typeface="Arial"/>
                <a:hlinkClick r:id="rId2"/>
              </a:rPr>
              <a:t>john.rebar@maine.edu</a:t>
            </a:r>
            <a:r>
              <a:rPr lang="en-US" sz="2400" dirty="0" smtClean="0">
                <a:ln>
                  <a:solidFill>
                    <a:schemeClr val="tx1"/>
                  </a:solidFill>
                </a:ln>
                <a:latin typeface="Arial"/>
                <a:ea typeface="+mn-ea"/>
                <a:cs typeface="Arial"/>
              </a:rPr>
              <a:t> 		</a:t>
            </a:r>
            <a:r>
              <a:rPr lang="en-US" sz="2400" dirty="0" smtClean="0">
                <a:ln>
                  <a:solidFill>
                    <a:schemeClr val="tx1"/>
                  </a:solidFill>
                </a:ln>
                <a:latin typeface="Arial"/>
                <a:ea typeface="+mn-ea"/>
                <a:cs typeface="Arial"/>
                <a:hlinkClick r:id="rId3"/>
              </a:rPr>
              <a:t>fran.sulinski@maine.edu</a:t>
            </a:r>
            <a:endParaRPr lang="en-US" sz="2400" dirty="0" smtClean="0">
              <a:ln>
                <a:solidFill>
                  <a:schemeClr val="tx1"/>
                </a:solidFill>
              </a:ln>
              <a:latin typeface="Arial"/>
              <a:ea typeface="+mn-ea"/>
              <a:cs typeface="Arial"/>
            </a:endParaRPr>
          </a:p>
          <a:p>
            <a:pPr fontAlgn="auto">
              <a:spcBef>
                <a:spcPts val="0"/>
              </a:spcBef>
              <a:spcAft>
                <a:spcPts val="0"/>
              </a:spcAft>
              <a:defRPr/>
            </a:pPr>
            <a:endParaRPr lang="en-US" sz="2400" dirty="0" smtClean="0">
              <a:ln>
                <a:solidFill>
                  <a:schemeClr val="tx1"/>
                </a:solidFill>
              </a:ln>
              <a:latin typeface="Arial"/>
              <a:ea typeface="+mn-ea"/>
              <a:cs typeface="Arial"/>
            </a:endParaRPr>
          </a:p>
          <a:p>
            <a:pPr algn="ctr" fontAlgn="auto">
              <a:spcBef>
                <a:spcPts val="0"/>
              </a:spcBef>
              <a:spcAft>
                <a:spcPts val="0"/>
              </a:spcAft>
              <a:defRPr/>
            </a:pPr>
            <a:r>
              <a:rPr lang="en-US" sz="2400" dirty="0" smtClean="0">
                <a:ln>
                  <a:solidFill>
                    <a:schemeClr val="tx1"/>
                  </a:solidFill>
                </a:ln>
                <a:latin typeface="Arial"/>
                <a:ea typeface="+mn-ea"/>
                <a:cs typeface="Arial"/>
              </a:rPr>
              <a:t>			207-581-2811			</a:t>
            </a:r>
            <a:endParaRPr lang="en-US" sz="2400" dirty="0">
              <a:ln>
                <a:solidFill>
                  <a:schemeClr val="tx1"/>
                </a:solidFill>
              </a:ln>
              <a:latin typeface="Arial"/>
              <a:ea typeface="+mn-ea"/>
              <a:cs typeface="Arial"/>
            </a:endParaRPr>
          </a:p>
        </p:txBody>
      </p:sp>
      <p:pic>
        <p:nvPicPr>
          <p:cNvPr id="122884" name="Picture 8" descr="you-tube-button-logo.jpg">
            <a:hlinkClick r:id="rId4"/>
          </p:cNvPr>
          <p:cNvPicPr>
            <a:picLocks noChangeAspect="1"/>
          </p:cNvPicPr>
          <p:nvPr/>
        </p:nvPicPr>
        <p:blipFill>
          <a:blip r:embed="rId5">
            <a:extLst>
              <a:ext uri="{28A0092B-C50C-407E-A947-70E740481C1C}">
                <a14:useLocalDpi xmlns:a14="http://schemas.microsoft.com/office/drawing/2010/main"/>
              </a:ext>
            </a:extLst>
          </a:blip>
          <a:srcRect/>
          <a:stretch>
            <a:fillRect/>
          </a:stretch>
        </p:blipFill>
        <p:spPr bwMode="auto">
          <a:xfrm>
            <a:off x="5135563" y="6176963"/>
            <a:ext cx="458787"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885" name="Picture 9" descr="twitter-button-logo.jpg">
            <a:hlinkClick r:id="rId6"/>
          </p:cNvPr>
          <p:cNvPicPr>
            <a:picLocks noChangeAspect="1"/>
          </p:cNvPicPr>
          <p:nvPr/>
        </p:nvPicPr>
        <p:blipFill>
          <a:blip r:embed="rId7">
            <a:extLst>
              <a:ext uri="{28A0092B-C50C-407E-A947-70E740481C1C}">
                <a14:useLocalDpi xmlns:a14="http://schemas.microsoft.com/office/drawing/2010/main"/>
              </a:ext>
            </a:extLst>
          </a:blip>
          <a:srcRect/>
          <a:stretch>
            <a:fillRect/>
          </a:stretch>
        </p:blipFill>
        <p:spPr bwMode="auto">
          <a:xfrm>
            <a:off x="4418013" y="6176963"/>
            <a:ext cx="477837"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886" name="Picture 10" descr="facebook-button-logo.jpg">
            <a:hlinkClick r:id="rId8"/>
          </p:cNvPr>
          <p:cNvPicPr>
            <a:picLocks noChangeAspect="1"/>
          </p:cNvPicPr>
          <p:nvPr/>
        </p:nvPicPr>
        <p:blipFill>
          <a:blip r:embed="rId9">
            <a:extLst>
              <a:ext uri="{28A0092B-C50C-407E-A947-70E740481C1C}">
                <a14:useLocalDpi xmlns:a14="http://schemas.microsoft.com/office/drawing/2010/main"/>
              </a:ext>
            </a:extLst>
          </a:blip>
          <a:srcRect/>
          <a:stretch>
            <a:fillRect/>
          </a:stretch>
        </p:blipFill>
        <p:spPr bwMode="auto">
          <a:xfrm>
            <a:off x="3687763" y="6183313"/>
            <a:ext cx="477837"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619192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pPr algn="ctr" eaLnBrk="1" hangingPunct="1">
              <a:defRPr/>
            </a:pPr>
            <a:r>
              <a:rPr lang="en-US" sz="3600" dirty="0" smtClean="0">
                <a:solidFill>
                  <a:srgbClr val="001A33"/>
                </a:solidFill>
                <a:cs typeface="+mj-cs"/>
              </a:rPr>
              <a:t>Continuously Adding Expectations</a:t>
            </a:r>
            <a:r>
              <a:rPr lang="en-US" dirty="0" smtClean="0">
                <a:solidFill>
                  <a:srgbClr val="001A33"/>
                </a:solidFill>
                <a:cs typeface="+mj-cs"/>
              </a:rPr>
              <a:t> </a:t>
            </a:r>
          </a:p>
        </p:txBody>
      </p:sp>
      <p:sp>
        <p:nvSpPr>
          <p:cNvPr id="124931" name="Rectangle 3"/>
          <p:cNvSpPr>
            <a:spLocks noGrp="1" noChangeArrowheads="1"/>
          </p:cNvSpPr>
          <p:nvPr>
            <p:ph type="body" idx="1"/>
          </p:nvPr>
        </p:nvSpPr>
        <p:spPr/>
        <p:txBody>
          <a:bodyPr>
            <a:noAutofit/>
          </a:bodyPr>
          <a:lstStyle/>
          <a:p>
            <a:pPr eaLnBrk="1" hangingPunct="1">
              <a:defRPr/>
            </a:pPr>
            <a:endParaRPr lang="en-US" sz="3200" dirty="0" smtClean="0">
              <a:cs typeface="+mn-cs"/>
            </a:endParaRPr>
          </a:p>
          <a:p>
            <a:pPr eaLnBrk="1" hangingPunct="1">
              <a:defRPr/>
            </a:pPr>
            <a:r>
              <a:rPr lang="en-US" sz="3200" dirty="0" smtClean="0">
                <a:cs typeface="+mn-cs"/>
              </a:rPr>
              <a:t>New initiatives –</a:t>
            </a:r>
          </a:p>
          <a:p>
            <a:pPr eaLnBrk="1" hangingPunct="1">
              <a:defRPr/>
            </a:pPr>
            <a:r>
              <a:rPr lang="en-US" sz="3200" dirty="0" smtClean="0">
                <a:solidFill>
                  <a:srgbClr val="001A33"/>
                </a:solidFill>
                <a:cs typeface="+mn-cs"/>
              </a:rPr>
              <a:t>Every retirement/resignation brings a shifting of work to existing staff </a:t>
            </a:r>
          </a:p>
          <a:p>
            <a:pPr eaLnBrk="1" hangingPunct="1">
              <a:defRPr/>
            </a:pPr>
            <a:r>
              <a:rPr lang="en-US" sz="3200" dirty="0" smtClean="0">
                <a:cs typeface="+mn-cs"/>
              </a:rPr>
              <a:t>The result is some staff feeling</a:t>
            </a:r>
          </a:p>
          <a:p>
            <a:pPr lvl="1" eaLnBrk="1" hangingPunct="1">
              <a:defRPr/>
            </a:pPr>
            <a:r>
              <a:rPr lang="en-US" dirty="0" smtClean="0"/>
              <a:t>Stressed, burnt out, overwhelmed, fatigued, resentful, inadequate, unappreciated, undervalued…</a:t>
            </a:r>
          </a:p>
          <a:p>
            <a:pPr eaLnBrk="1" hangingPunct="1">
              <a:defRPr/>
            </a:pPr>
            <a:endParaRPr lang="en-US" sz="3200" dirty="0" smtClean="0">
              <a:cs typeface="+mn-cs"/>
            </a:endParaRPr>
          </a:p>
        </p:txBody>
      </p:sp>
    </p:spTree>
    <p:extLst>
      <p:ext uri="{BB962C8B-B14F-4D97-AF65-F5344CB8AC3E}">
        <p14:creationId xmlns:p14="http://schemas.microsoft.com/office/powerpoint/2010/main" val="400510142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sz="3600" dirty="0" smtClean="0"/>
              <a:t>What of this sounds familiar to you?</a:t>
            </a:r>
          </a:p>
          <a:p>
            <a:endParaRPr lang="en-US" sz="3600" dirty="0"/>
          </a:p>
          <a:p>
            <a:r>
              <a:rPr lang="en-US" sz="3600" dirty="0" smtClean="0"/>
              <a:t>How is this happening in your organization? </a:t>
            </a:r>
            <a:endParaRPr lang="en-US" sz="3600" dirty="0"/>
          </a:p>
        </p:txBody>
      </p:sp>
      <p:sp>
        <p:nvSpPr>
          <p:cNvPr id="3" name="Title 2"/>
          <p:cNvSpPr>
            <a:spLocks noGrp="1"/>
          </p:cNvSpPr>
          <p:nvPr>
            <p:ph type="ctrTitle"/>
          </p:nvPr>
        </p:nvSpPr>
        <p:spPr/>
        <p:txBody>
          <a:bodyPr/>
          <a:lstStyle/>
          <a:p>
            <a:pPr algn="ctr"/>
            <a:r>
              <a:rPr lang="en-US" sz="3600" dirty="0">
                <a:solidFill>
                  <a:srgbClr val="001A33"/>
                </a:solidFill>
              </a:rPr>
              <a:t>Continuously Adding Expectations </a:t>
            </a:r>
            <a:endParaRPr lang="en-US" sz="3600" dirty="0"/>
          </a:p>
        </p:txBody>
      </p:sp>
    </p:spTree>
    <p:extLst>
      <p:ext uri="{BB962C8B-B14F-4D97-AF65-F5344CB8AC3E}">
        <p14:creationId xmlns:p14="http://schemas.microsoft.com/office/powerpoint/2010/main" val="1146802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endParaRPr lang="en-US" dirty="0" smtClean="0"/>
          </a:p>
          <a:p>
            <a:r>
              <a:rPr lang="en-US" sz="4000" dirty="0" smtClean="0"/>
              <a:t>Intense </a:t>
            </a:r>
            <a:r>
              <a:rPr lang="en-US" sz="4000" dirty="0"/>
              <a:t>c</a:t>
            </a:r>
            <a:r>
              <a:rPr lang="en-US" sz="4000" dirty="0" smtClean="0"/>
              <a:t>ompetition for available funding </a:t>
            </a:r>
          </a:p>
          <a:p>
            <a:pPr lvl="1"/>
            <a:r>
              <a:rPr lang="en-US" sz="4000" dirty="0" smtClean="0"/>
              <a:t>Internal University funding </a:t>
            </a:r>
          </a:p>
          <a:p>
            <a:pPr lvl="1"/>
            <a:r>
              <a:rPr lang="en-US" sz="4000" dirty="0" smtClean="0"/>
              <a:t>USDA-NIFA – political uncertainties </a:t>
            </a:r>
          </a:p>
          <a:p>
            <a:pPr lvl="1"/>
            <a:r>
              <a:rPr lang="en-US" sz="4000" dirty="0" smtClean="0"/>
              <a:t>Federal grants</a:t>
            </a:r>
          </a:p>
          <a:p>
            <a:pPr lvl="1"/>
            <a:r>
              <a:rPr lang="en-US" sz="4000" dirty="0" smtClean="0"/>
              <a:t>Greater reliance on contracts and fee for service</a:t>
            </a:r>
          </a:p>
          <a:p>
            <a:pPr lvl="1"/>
            <a:r>
              <a:rPr lang="en-US" sz="4000" dirty="0" smtClean="0"/>
              <a:t>Development </a:t>
            </a:r>
          </a:p>
          <a:p>
            <a:pPr marL="457200" lvl="1" indent="0">
              <a:buNone/>
            </a:pPr>
            <a:r>
              <a:rPr lang="en-US" sz="4000" b="1" dirty="0" smtClean="0">
                <a:solidFill>
                  <a:srgbClr val="FF0000"/>
                </a:solidFill>
              </a:rPr>
              <a:t>We are tuition driven institutions</a:t>
            </a:r>
            <a:endParaRPr lang="en-US" sz="4000" b="1" dirty="0">
              <a:solidFill>
                <a:srgbClr val="FF0000"/>
              </a:solidFill>
            </a:endParaRPr>
          </a:p>
        </p:txBody>
      </p:sp>
      <p:sp>
        <p:nvSpPr>
          <p:cNvPr id="4" name="Title 3"/>
          <p:cNvSpPr>
            <a:spLocks noGrp="1"/>
          </p:cNvSpPr>
          <p:nvPr>
            <p:ph type="ctrTitle"/>
          </p:nvPr>
        </p:nvSpPr>
        <p:spPr/>
        <p:txBody>
          <a:bodyPr/>
          <a:lstStyle/>
          <a:p>
            <a:pPr algn="ctr"/>
            <a:r>
              <a:rPr lang="en-US" sz="4000" dirty="0" smtClean="0"/>
              <a:t>Reality</a:t>
            </a:r>
            <a:endParaRPr lang="en-US" sz="4000" dirty="0"/>
          </a:p>
        </p:txBody>
      </p:sp>
    </p:spTree>
    <p:extLst>
      <p:ext uri="{BB962C8B-B14F-4D97-AF65-F5344CB8AC3E}">
        <p14:creationId xmlns:p14="http://schemas.microsoft.com/office/powerpoint/2010/main" val="240144214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endParaRPr lang="en-US" dirty="0" smtClean="0"/>
          </a:p>
          <a:p>
            <a:r>
              <a:rPr lang="en-US" sz="4600" dirty="0" smtClean="0"/>
              <a:t>Experiment Station &amp; Extension are tax supported entities generally well received by elected officials  BUT no new funding is forthcoming</a:t>
            </a:r>
          </a:p>
          <a:p>
            <a:endParaRPr lang="en-US" sz="4000" dirty="0"/>
          </a:p>
          <a:p>
            <a:r>
              <a:rPr lang="en-US" sz="4600" dirty="0" smtClean="0"/>
              <a:t>Must maintain mission with diminished resources</a:t>
            </a:r>
          </a:p>
          <a:p>
            <a:endParaRPr lang="en-US" sz="4000" dirty="0"/>
          </a:p>
          <a:p>
            <a:r>
              <a:rPr lang="en-US" sz="4600" dirty="0" smtClean="0"/>
              <a:t>Must secure what funds we still receive </a:t>
            </a:r>
            <a:endParaRPr lang="en-US" sz="4600" dirty="0"/>
          </a:p>
        </p:txBody>
      </p:sp>
      <p:sp>
        <p:nvSpPr>
          <p:cNvPr id="3" name="Title 2"/>
          <p:cNvSpPr>
            <a:spLocks noGrp="1"/>
          </p:cNvSpPr>
          <p:nvPr>
            <p:ph type="ctrTitle"/>
          </p:nvPr>
        </p:nvSpPr>
        <p:spPr/>
        <p:txBody>
          <a:bodyPr/>
          <a:lstStyle/>
          <a:p>
            <a:pPr algn="ctr"/>
            <a:r>
              <a:rPr lang="en-US" sz="4000" dirty="0" smtClean="0"/>
              <a:t>Reality</a:t>
            </a:r>
            <a:endParaRPr lang="en-US" sz="4000" dirty="0"/>
          </a:p>
        </p:txBody>
      </p:sp>
    </p:spTree>
    <p:extLst>
      <p:ext uri="{BB962C8B-B14F-4D97-AF65-F5344CB8AC3E}">
        <p14:creationId xmlns:p14="http://schemas.microsoft.com/office/powerpoint/2010/main" val="145707508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1785</TotalTime>
  <Words>1307</Words>
  <Application>Microsoft Macintosh PowerPoint</Application>
  <PresentationFormat>On-screen Show (4:3)</PresentationFormat>
  <Paragraphs>203</Paragraphs>
  <Slides>56</Slides>
  <Notes>5</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Office Theme</vt:lpstr>
      <vt:lpstr> The Central Role of Management and Administration in Extension and Experiment Stations in the 21st Century  Northeast Management Officers (NEMO) Annual Meeting Portland, Maine October 7, 2013   John Rebar, Executive Director University of Maine Cooperative Extension</vt:lpstr>
      <vt:lpstr>The Envy of the World</vt:lpstr>
      <vt:lpstr>Experiment Station &amp; Extension A Nationwide Network</vt:lpstr>
      <vt:lpstr>PowerPoint Presentation</vt:lpstr>
      <vt:lpstr>Without infrastructure support there is no organization – or no success!</vt:lpstr>
      <vt:lpstr>Continuously Adding Expectations </vt:lpstr>
      <vt:lpstr>Continuously Adding Expectations </vt:lpstr>
      <vt:lpstr>Reality</vt:lpstr>
      <vt:lpstr>Reality</vt:lpstr>
      <vt:lpstr>Reality</vt:lpstr>
      <vt:lpstr>Reality</vt:lpstr>
      <vt:lpstr>Reality </vt:lpstr>
      <vt:lpstr>Reality</vt:lpstr>
      <vt:lpstr>PowerPoint Presentation</vt:lpstr>
      <vt:lpstr>What is your role?</vt:lpstr>
      <vt:lpstr>Let’s Be Honest </vt:lpstr>
      <vt:lpstr>The Invitation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Response</vt:lpstr>
      <vt:lpstr>Response</vt:lpstr>
      <vt:lpstr>PowerPoint Presentation</vt:lpstr>
      <vt:lpstr>Communication</vt:lpstr>
      <vt:lpstr>PowerPoint Presentation</vt:lpstr>
      <vt:lpstr>PowerPoint Presentation</vt:lpstr>
      <vt:lpstr>PowerPoint Presentation</vt:lpstr>
      <vt:lpstr>PowerPoint Presentation</vt:lpstr>
      <vt:lpstr>Investing in People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Peter Block – Organizational Consultant &amp; Author</vt:lpstr>
      <vt:lpstr>PowerPoint Presentation</vt:lpstr>
      <vt:lpstr>PowerPoint Presentation</vt:lpstr>
      <vt:lpstr>PowerPoint Presentation</vt:lpstr>
      <vt:lpstr>PowerPoint Presentation</vt:lpstr>
      <vt:lpstr>PowerPoint Presentation</vt:lpstr>
      <vt:lpstr>PowerPoint Presentation</vt:lpstr>
      <vt:lpstr>Personal Sustainability Project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 Assistant</dc:creator>
  <cp:lastModifiedBy>John Rebar</cp:lastModifiedBy>
  <cp:revision>100</cp:revision>
  <cp:lastPrinted>2013-10-02T19:21:33Z</cp:lastPrinted>
  <dcterms:created xsi:type="dcterms:W3CDTF">2012-12-12T20:38:37Z</dcterms:created>
  <dcterms:modified xsi:type="dcterms:W3CDTF">2013-10-08T13:12:38Z</dcterms:modified>
</cp:coreProperties>
</file>