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00" r:id="rId3"/>
    <p:sldMasterId id="2147483712" r:id="rId4"/>
  </p:sldMasterIdLst>
  <p:notesMasterIdLst>
    <p:notesMasterId r:id="rId31"/>
  </p:notesMasterIdLst>
  <p:handoutMasterIdLst>
    <p:handoutMasterId r:id="rId32"/>
  </p:handoutMasterIdLst>
  <p:sldIdLst>
    <p:sldId id="660" r:id="rId5"/>
    <p:sldId id="717" r:id="rId6"/>
    <p:sldId id="718" r:id="rId7"/>
    <p:sldId id="719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  <p:sldId id="734" r:id="rId19"/>
    <p:sldId id="735" r:id="rId20"/>
    <p:sldId id="746" r:id="rId21"/>
    <p:sldId id="736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22" r:id="rId30"/>
  </p:sldIdLst>
  <p:sldSz cx="9144000" cy="6858000" type="letter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222B"/>
    <a:srgbClr val="C0C0C0"/>
    <a:srgbClr val="CC0000"/>
    <a:srgbClr val="FF0000"/>
    <a:srgbClr val="CC3300"/>
    <a:srgbClr val="292929"/>
    <a:srgbClr val="4D4D4D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4675" autoAdjust="0"/>
  </p:normalViewPr>
  <p:slideViewPr>
    <p:cSldViewPr>
      <p:cViewPr>
        <p:scale>
          <a:sx n="100" d="100"/>
          <a:sy n="100" d="100"/>
        </p:scale>
        <p:origin x="-822" y="-72"/>
      </p:cViewPr>
      <p:guideLst>
        <p:guide orient="horz" pos="14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70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6"/>
            <a:ext cx="30386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70" y="8831266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100"/>
            </a:lvl1pPr>
          </a:lstStyle>
          <a:p>
            <a:pPr>
              <a:defRPr/>
            </a:pPr>
            <a:fld id="{A647FE84-9A5D-4DBE-90FD-8D4C149B8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l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70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339" y="4414838"/>
            <a:ext cx="51377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6"/>
            <a:ext cx="30386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l" defTabSz="922338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70" y="8831266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100"/>
            </a:lvl1pPr>
          </a:lstStyle>
          <a:p>
            <a:pPr>
              <a:defRPr/>
            </a:pPr>
            <a:fld id="{1075A4A2-31DA-40F2-A3BF-12491C1C9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708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5E373-3439-4AE5-9A4B-181109FB36A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9"/>
            <a:ext cx="5140960" cy="41814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5A4A2-31DA-40F2-A3BF-12491C1C95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3429000" cy="6858000"/>
          </a:xfrm>
          <a:prstGeom prst="rect">
            <a:avLst/>
          </a:prstGeom>
          <a:solidFill>
            <a:srgbClr val="093678"/>
          </a:solidFill>
          <a:ln w="12700">
            <a:noFill/>
            <a:miter lim="800000"/>
            <a:headEnd/>
            <a:tailEnd/>
          </a:ln>
          <a:effectLst/>
        </p:spPr>
        <p:txBody>
          <a:bodyPr wrap="none" tIns="91440" bIns="9144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01980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</a:rPr>
              <a:t>NJAES Report 2007-1</a:t>
            </a:r>
          </a:p>
          <a:p>
            <a:pPr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bg1"/>
                </a:solidFill>
              </a:rPr>
              <a:t>©2007 New Jersey Agricultural Experiment Station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157288"/>
            <a:ext cx="5486400" cy="519112"/>
          </a:xfrm>
        </p:spPr>
        <p:txBody>
          <a:bodyPr lIns="91440" anchor="ctr"/>
          <a:lstStyle>
            <a:lvl1pPr marL="0" algn="ctr">
              <a:defRPr sz="2800">
                <a:solidFill>
                  <a:srgbClr val="A15F00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438400"/>
            <a:ext cx="5181600" cy="352425"/>
          </a:xfrm>
          <a:ln/>
        </p:spPr>
        <p:txBody>
          <a:bodyPr lIns="91440" rIns="91440"/>
          <a:lstStyle>
            <a:lvl1pPr marL="0" indent="0" algn="ctr">
              <a:buFontTx/>
              <a:buNone/>
              <a:defRPr sz="1800">
                <a:solidFill>
                  <a:srgbClr val="A15F00"/>
                </a:solidFill>
              </a:defRPr>
            </a:lvl1pPr>
          </a:lstStyle>
          <a:p>
            <a:r>
              <a:rPr lang="en-US"/>
              <a:t>Report Subtitle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52400" y="6477000"/>
            <a:ext cx="2133600" cy="2365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914400"/>
            <a:ext cx="205740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601980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2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2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2133" name="Line 5"/>
          <p:cNvSpPr>
            <a:spLocks noChangeShapeType="1"/>
          </p:cNvSpPr>
          <p:nvPr userDrawn="1"/>
        </p:nvSpPr>
        <p:spPr bwMode="auto">
          <a:xfrm>
            <a:off x="3124200" y="6248400"/>
            <a:ext cx="2895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l" eaLnBrk="0" hangingPunct="0"/>
            <a:endParaRPr lang="en-US" dirty="0">
              <a:solidFill>
                <a:srgbClr val="84858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509933-4F04-4E68-A865-7D71E72FBC93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DA5073-BA67-4CA1-A28D-DC0B62F9EBED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07BEF1-EDF7-437E-8B82-3D22F71760A4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D90BC7-2E58-4B85-BDEE-C156FD216F9E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D565A0-AC88-45F4-9BB7-E2CED76D494C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6AEF83-BB11-44F0-A3F7-E08A4EE3BBD8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E17C3AD-610A-4014-A759-A637ABA70F26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E5DCC-8962-4AFA-96C9-FFB64D826A8B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A681B1-E723-415B-902F-B7FC1385F8A8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7DDBE6-F683-4C48-B732-836AE4FE1CFC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DE4F17-F786-400F-A0B7-4FA15EB49CF9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5FCABC-462C-4170-B225-E2896C5E76D7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1157288"/>
            <a:ext cx="5486400" cy="519112"/>
          </a:xfrm>
        </p:spPr>
        <p:txBody>
          <a:bodyPr lIns="91440" anchor="ctr"/>
          <a:lstStyle>
            <a:lvl1pPr marL="0" algn="ctr">
              <a:defRPr sz="2800">
                <a:solidFill>
                  <a:srgbClr val="A15F00"/>
                </a:solidFill>
              </a:defRPr>
            </a:lvl1pPr>
          </a:lstStyle>
          <a:p>
            <a:r>
              <a:rPr lang="en-US"/>
              <a:t>Report Title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2438400"/>
            <a:ext cx="5181600" cy="352425"/>
          </a:xfrm>
          <a:ln/>
        </p:spPr>
        <p:txBody>
          <a:bodyPr lIns="91440" rIns="91440"/>
          <a:lstStyle>
            <a:lvl1pPr marL="0" indent="0" algn="ctr">
              <a:buFontTx/>
              <a:buNone/>
              <a:defRPr sz="1800">
                <a:solidFill>
                  <a:srgbClr val="A15F00"/>
                </a:solidFill>
              </a:defRPr>
            </a:lvl1pPr>
          </a:lstStyle>
          <a:p>
            <a:r>
              <a:rPr lang="en-US"/>
              <a:t>Report Subtitle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52400" y="6477000"/>
            <a:ext cx="2133600" cy="236538"/>
          </a:xfrm>
        </p:spPr>
        <p:txBody>
          <a:bodyPr wrap="square" lIns="91440" tIns="45720" rIns="91440" bIns="45720"/>
          <a:lstStyle>
            <a:lvl1pPr algn="l"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3429000" cy="6858000"/>
          </a:xfrm>
          <a:prstGeom prst="rect">
            <a:avLst/>
          </a:prstGeom>
          <a:solidFill>
            <a:srgbClr val="093678"/>
          </a:solidFill>
          <a:ln w="12700">
            <a:noFill/>
            <a:miter lim="800000"/>
            <a:headEnd/>
            <a:tailEnd/>
          </a:ln>
          <a:effectLst/>
        </p:spPr>
        <p:txBody>
          <a:bodyPr wrap="none" tIns="9144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0" y="6019800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/>
          <a:lstStyle/>
          <a:p>
            <a:r>
              <a:rPr lang="en-US" sz="1400" dirty="0">
                <a:solidFill>
                  <a:srgbClr val="FFFFFF"/>
                </a:solidFill>
              </a:rPr>
              <a:t>NJAES Report 2007-1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en-US" sz="1000" dirty="0">
                <a:solidFill>
                  <a:srgbClr val="FFFFFF"/>
                </a:solidFill>
              </a:rPr>
              <a:t>©2007 New Jersey Agricultural Experiment Station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4226F6-C1C3-47B6-B2E5-A74B74C80F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69D06-4EF1-4615-A319-08500C7016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4038600" cy="144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038600" cy="144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B42BDE-F9DC-4368-AD4D-966986485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5A3D74-FA60-4FED-9358-8FD4A05FDD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DA546D-3B29-4372-A2DE-DEFB530F5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9D702-59D0-4176-B677-51B8111870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44C2DE-3642-45EF-8218-9F53A90B01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09BBCD-7E43-4480-A554-20A26B9462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F7006B-FAA1-4938-BDB4-C3B96954DB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914400"/>
            <a:ext cx="205740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601980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ABF8EC-B5A2-455F-A061-4A439F4389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jaes-home-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Equine Horses 0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8025" y="7767638"/>
            <a:ext cx="3162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038"/>
            <a:ext cx="8229600" cy="4513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8038"/>
            <a:ext cx="4038600" cy="451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8038"/>
            <a:ext cx="4038600" cy="45132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4038600" cy="144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4038600" cy="144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0450"/>
            <a:ext cx="82296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78038"/>
            <a:ext cx="8229600" cy="4513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0450"/>
            <a:ext cx="2057400" cy="5530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0450"/>
            <a:ext cx="6019800" cy="5530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82296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tIns="91440" bIns="91440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85000" y="0"/>
            <a:ext cx="2159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3175" indent="-31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175" indent="-31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2pPr>
      <a:lvl3pPr marL="3175" indent="-31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3pPr>
      <a:lvl4pPr marL="3175" indent="-31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4pPr>
      <a:lvl5pPr marL="3175" indent="-3175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5pPr>
      <a:lvl6pPr marL="4603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6pPr>
      <a:lvl7pPr marL="9175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7pPr>
      <a:lvl8pPr marL="13747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8pPr>
      <a:lvl9pPr marL="18319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4131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—"/>
        <a:defRPr sz="1600">
          <a:solidFill>
            <a:schemeClr val="tx1"/>
          </a:solidFill>
          <a:latin typeface="+mn-lt"/>
        </a:defRPr>
      </a:lvl2pPr>
      <a:lvl3pPr marL="847725" indent="-217488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95375" indent="-2460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323975" indent="-22701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7811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2383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6955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527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106" name="Picture 2" descr="RU_units-banner_red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</p:spPr>
      </p:pic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fld id="{3220B875-8B6F-4FD0-A9C4-AC9A98F222DD}" type="slidenum">
              <a:rPr lang="en-US">
                <a:solidFill>
                  <a:srgbClr val="848589"/>
                </a:solidFill>
              </a:rPr>
              <a:pPr/>
              <a:t>‹#›</a:t>
            </a:fld>
            <a:endParaRPr lang="en-US" dirty="0">
              <a:solidFill>
                <a:srgbClr val="8485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rgbClr val="84858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84858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848589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84858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84858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400800"/>
            <a:ext cx="335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90000"/>
              </a:lnSpc>
              <a:defRPr sz="1000" i="1"/>
            </a:lvl1pPr>
          </a:lstStyle>
          <a:p>
            <a:r>
              <a:rPr lang="en-US" dirty="0">
                <a:solidFill>
                  <a:srgbClr val="000000"/>
                </a:solidFill>
              </a:rPr>
              <a:t>©2007 New Jersey Agricultural Experiment Station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00563" y="65532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fld id="{5EFA6E2D-EE1E-4047-9928-DF6ED37128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76400"/>
            <a:ext cx="8229600" cy="144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C0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tIns="91440" bIns="91440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85000" y="0"/>
            <a:ext cx="2159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dt="0"/>
  <p:txStyles>
    <p:titleStyle>
      <a:lvl1pPr marL="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marL="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2pPr>
      <a:lvl3pPr marL="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3pPr>
      <a:lvl4pPr marL="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4pPr>
      <a:lvl5pPr marL="31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5pPr>
      <a:lvl6pPr marL="4603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6pPr>
      <a:lvl7pPr marL="9175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7pPr>
      <a:lvl8pPr marL="13747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8pPr>
      <a:lvl9pPr marL="1831975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9pPr>
    </p:titleStyle>
    <p:bodyStyle>
      <a:lvl1pPr marL="2857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41313" algn="l" rtl="0" fontAlgn="base">
        <a:lnSpc>
          <a:spcPct val="95000"/>
        </a:lnSpc>
        <a:spcBef>
          <a:spcPct val="20000"/>
        </a:spcBef>
        <a:spcAft>
          <a:spcPct val="0"/>
        </a:spcAft>
        <a:buChar char="—"/>
        <a:defRPr sz="1600">
          <a:solidFill>
            <a:schemeClr val="tx1"/>
          </a:solidFill>
          <a:latin typeface="+mn-lt"/>
        </a:defRPr>
      </a:lvl2pPr>
      <a:lvl3pPr marL="847725" indent="-217488" algn="l" rtl="0" fontAlgn="base">
        <a:lnSpc>
          <a:spcPct val="95000"/>
        </a:lnSpc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095375" indent="-246063" algn="l" rtl="0" fontAlgn="base">
        <a:lnSpc>
          <a:spcPct val="95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3239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7811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2383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6955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152775" indent="-227013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njaes-banner-ne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fa.usda.gov/business/reeport_imp_land_grant_prnts.html" TargetMode="Externa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997075"/>
            <a:ext cx="7086600" cy="37941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buFont typeface="Arial" pitchFamily="34" charset="0"/>
              <a:buNone/>
            </a:pPr>
            <a:endParaRPr lang="en-US" sz="3100" b="1" dirty="0"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buFont typeface="Arial" pitchFamily="34" charset="0"/>
              <a:buNone/>
            </a:pPr>
            <a:endParaRPr lang="en-US" sz="3500" b="1" i="1" dirty="0">
              <a:latin typeface="Times New Roman" pitchFamily="18" charset="0"/>
            </a:endParaRPr>
          </a:p>
          <a:p>
            <a:pPr eaLnBrk="0" hangingPunct="0">
              <a:lnSpc>
                <a:spcPct val="80000"/>
              </a:lnSpc>
              <a:buFont typeface="Arial" pitchFamily="34" charset="0"/>
              <a:buNone/>
            </a:pPr>
            <a:endParaRPr lang="en-US" sz="3500" b="1" i="1" dirty="0">
              <a:cs typeface="Arial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endParaRPr lang="en-US" b="1" dirty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endParaRPr lang="en-US" b="1" dirty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r>
              <a:rPr lang="en-US" b="1" dirty="0" smtClean="0"/>
              <a:t>PROJECT MANAGEMENT THROUGH THE PRISM OF REEPORT</a:t>
            </a:r>
            <a:endParaRPr lang="en-US" b="1" dirty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endParaRPr lang="en-US" b="1" dirty="0" smtClean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endParaRPr lang="en-US" b="1" dirty="0" smtClean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endParaRPr lang="en-US" b="1" dirty="0" smtClean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r>
              <a:rPr lang="en-US" b="1" dirty="0" smtClean="0"/>
              <a:t>Carol Harvey, Assistant Director, NJAES</a:t>
            </a:r>
            <a:endParaRPr lang="en-US" b="1" dirty="0"/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 Fall NEMO Meeting</a:t>
            </a:r>
          </a:p>
          <a:p>
            <a:pPr eaLnBrk="0" hangingPunct="0">
              <a:lnSpc>
                <a:spcPct val="80000"/>
              </a:lnSpc>
              <a:spcBef>
                <a:spcPct val="150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October 7. 2013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3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1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3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6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4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3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MODULE REPLICATES THE PROJECT INITIATION MODULE.</a:t>
            </a:r>
          </a:p>
          <a:p>
            <a:endParaRPr lang="en-US" dirty="0"/>
          </a:p>
          <a:p>
            <a:r>
              <a:rPr lang="en-US" dirty="0" smtClean="0"/>
              <a:t>SOME ISSUES:</a:t>
            </a:r>
          </a:p>
          <a:p>
            <a:pPr lvl="1"/>
            <a:r>
              <a:rPr lang="en-US" dirty="0" smtClean="0"/>
              <a:t>For projects transferred from CRIS, need to “complete” all modules to make a simple change to one item.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Cannot make any changes to USDA-NIFA competitively-funded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730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REPORTING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 PAGE (COMPLETED BY REEPORT)</a:t>
            </a:r>
          </a:p>
          <a:p>
            <a:r>
              <a:rPr lang="en-US" dirty="0"/>
              <a:t>PARTICIPANTS</a:t>
            </a:r>
          </a:p>
          <a:p>
            <a:r>
              <a:rPr lang="en-US" dirty="0"/>
              <a:t>TARGET AUDIENCES</a:t>
            </a:r>
          </a:p>
          <a:p>
            <a:r>
              <a:rPr lang="en-US" dirty="0"/>
              <a:t>PRODUCTS</a:t>
            </a:r>
          </a:p>
          <a:p>
            <a:r>
              <a:rPr lang="en-US" dirty="0"/>
              <a:t>OTHER PRODUCTS</a:t>
            </a:r>
          </a:p>
          <a:p>
            <a:r>
              <a:rPr lang="en-US" dirty="0"/>
              <a:t>ACCOMPLISHMENTS</a:t>
            </a:r>
          </a:p>
          <a:p>
            <a:r>
              <a:rPr lang="en-US" dirty="0"/>
              <a:t>CHANGES/PROBLEMS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9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TODAY’S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SURVEY ON REEPORT</a:t>
            </a:r>
          </a:p>
          <a:p>
            <a:pPr lvl="1"/>
            <a:r>
              <a:rPr lang="en-US" dirty="0" smtClean="0"/>
              <a:t>7 respondents, mostly site administrators</a:t>
            </a:r>
          </a:p>
          <a:p>
            <a:pPr lvl="1"/>
            <a:r>
              <a:rPr lang="en-US" dirty="0" smtClean="0"/>
              <a:t>Several system issues raised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HOW WE WILL USE REEPORT TODAY?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f</a:t>
            </a:r>
            <a:r>
              <a:rPr lang="en-US" dirty="0" smtClean="0"/>
              <a:t>ramework for identifying various research project management/reporting issues. </a:t>
            </a:r>
          </a:p>
          <a:p>
            <a:pPr lvl="1"/>
            <a:r>
              <a:rPr lang="en-US" dirty="0" smtClean="0"/>
              <a:t>To discuss some strategies for dealing with some </a:t>
            </a:r>
            <a:r>
              <a:rPr lang="en-US" dirty="0" err="1" smtClean="0"/>
              <a:t>REEport</a:t>
            </a:r>
            <a:r>
              <a:rPr lang="en-US" dirty="0" smtClean="0"/>
              <a:t> challenges.</a:t>
            </a:r>
          </a:p>
          <a:p>
            <a:pPr lvl="1"/>
            <a:r>
              <a:rPr lang="en-US" dirty="0" smtClean="0"/>
              <a:t>Identify specific topics for future meetings.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USER TRAINING AND RESOURCES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3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3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45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67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2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 Report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8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TRAINING/OTHER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USDA-NIFA WEBSITE: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www.nifa.usda.gov/business/reeport_imp_land_grant_prnts.html</a:t>
            </a:r>
            <a:endParaRPr lang="en-US" dirty="0" smtClean="0"/>
          </a:p>
          <a:p>
            <a:pPr lvl="1"/>
            <a:r>
              <a:rPr lang="en-US" dirty="0" smtClean="0"/>
              <a:t>Training videos</a:t>
            </a:r>
          </a:p>
          <a:p>
            <a:pPr lvl="1"/>
            <a:r>
              <a:rPr lang="en-US" dirty="0" smtClean="0"/>
              <a:t>User Manual</a:t>
            </a:r>
          </a:p>
          <a:p>
            <a:pPr lvl="1"/>
            <a:r>
              <a:rPr lang="en-US" dirty="0" smtClean="0"/>
              <a:t>FAQS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REEPORT SITE</a:t>
            </a:r>
          </a:p>
          <a:p>
            <a:pPr lvl="1"/>
            <a:r>
              <a:rPr lang="en-US" dirty="0" smtClean="0"/>
              <a:t>Links to instructions/clarifications</a:t>
            </a:r>
          </a:p>
          <a:p>
            <a:pPr lvl="1"/>
            <a:r>
              <a:rPr lang="en-US" dirty="0" smtClean="0"/>
              <a:t>Tab for Site </a:t>
            </a:r>
            <a:r>
              <a:rPr lang="en-US" dirty="0"/>
              <a:t>A</a:t>
            </a:r>
            <a:r>
              <a:rPr lang="en-US" dirty="0" smtClean="0"/>
              <a:t>dministrator FAQs in Site </a:t>
            </a:r>
            <a:r>
              <a:rPr lang="en-US" dirty="0"/>
              <a:t>A</a:t>
            </a:r>
            <a:r>
              <a:rPr lang="en-US" dirty="0" smtClean="0"/>
              <a:t>dministrator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1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CAN INITIATE A PROJECT IN REEPORT, YOU HAVE TO DEVELOP A PROJECT.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Project development processes vary by institution.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 this a good topic for a future NEMO session?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853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INITIATION IN REEPORT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PARTICIPATION</a:t>
            </a:r>
          </a:p>
          <a:p>
            <a:r>
              <a:rPr lang="en-US" dirty="0" smtClean="0"/>
              <a:t>GOAL/OBJECTIVES</a:t>
            </a:r>
          </a:p>
          <a:p>
            <a:r>
              <a:rPr lang="en-US" dirty="0" smtClean="0"/>
              <a:t>EXPECTED OUTCOMES</a:t>
            </a:r>
          </a:p>
          <a:p>
            <a:r>
              <a:rPr lang="en-US" dirty="0" smtClean="0"/>
              <a:t>PRODUCTS</a:t>
            </a:r>
          </a:p>
          <a:p>
            <a:r>
              <a:rPr lang="en-US" dirty="0" smtClean="0"/>
              <a:t>TARGET AUDIENCES</a:t>
            </a:r>
          </a:p>
          <a:p>
            <a:r>
              <a:rPr lang="en-US" dirty="0" smtClean="0"/>
              <a:t>METHODS</a:t>
            </a:r>
          </a:p>
          <a:p>
            <a:r>
              <a:rPr lang="en-US" dirty="0" smtClean="0"/>
              <a:t>NON-TECHNICAL SUMMARY</a:t>
            </a:r>
          </a:p>
          <a:p>
            <a:r>
              <a:rPr lang="en-US" dirty="0" smtClean="0"/>
              <a:t>PROJECT CLASSIFICATION</a:t>
            </a:r>
          </a:p>
          <a:p>
            <a:r>
              <a:rPr lang="en-US" dirty="0" smtClean="0"/>
              <a:t>PROPOSAL</a:t>
            </a:r>
          </a:p>
          <a:p>
            <a:r>
              <a:rPr lang="en-US" dirty="0" smtClean="0"/>
              <a:t>ASSURANCE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81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1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145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4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0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ject Initiation : REEport - Windows Internet Explor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63155"/>
            <a:ext cx="9144000" cy="55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5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 practice template 2006">
  <a:themeElements>
    <a:clrScheme name="energy practice template 2006 1">
      <a:dk1>
        <a:srgbClr val="000000"/>
      </a:dk1>
      <a:lt1>
        <a:srgbClr val="FFFFFF"/>
      </a:lt1>
      <a:dk2>
        <a:srgbClr val="5C1C49"/>
      </a:dk2>
      <a:lt2>
        <a:srgbClr val="B3C4D1"/>
      </a:lt2>
      <a:accent1>
        <a:srgbClr val="093678"/>
      </a:accent1>
      <a:accent2>
        <a:srgbClr val="FDDC51"/>
      </a:accent2>
      <a:accent3>
        <a:srgbClr val="FFFFFF"/>
      </a:accent3>
      <a:accent4>
        <a:srgbClr val="000000"/>
      </a:accent4>
      <a:accent5>
        <a:srgbClr val="AAAEBE"/>
      </a:accent5>
      <a:accent6>
        <a:srgbClr val="E5C749"/>
      </a:accent6>
      <a:hlink>
        <a:srgbClr val="8F2E00"/>
      </a:hlink>
      <a:folHlink>
        <a:srgbClr val="339933"/>
      </a:folHlink>
    </a:clrScheme>
    <a:fontScheme name="energy practice template 200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energy practice template 2006 1">
        <a:dk1>
          <a:srgbClr val="000000"/>
        </a:dk1>
        <a:lt1>
          <a:srgbClr val="FFFFFF"/>
        </a:lt1>
        <a:dk2>
          <a:srgbClr val="5C1C49"/>
        </a:dk2>
        <a:lt2>
          <a:srgbClr val="B3C4D1"/>
        </a:lt2>
        <a:accent1>
          <a:srgbClr val="093678"/>
        </a:accent1>
        <a:accent2>
          <a:srgbClr val="FDDC51"/>
        </a:accent2>
        <a:accent3>
          <a:srgbClr val="FFFFFF"/>
        </a:accent3>
        <a:accent4>
          <a:srgbClr val="000000"/>
        </a:accent4>
        <a:accent5>
          <a:srgbClr val="AAAEBE"/>
        </a:accent5>
        <a:accent6>
          <a:srgbClr val="E5C749"/>
        </a:accent6>
        <a:hlink>
          <a:srgbClr val="8F2E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U_Template">
  <a:themeElements>
    <a:clrScheme name="RU_Template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RU_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U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ergy practice template 2006">
  <a:themeElements>
    <a:clrScheme name="energy practice template 2006 1">
      <a:dk1>
        <a:srgbClr val="000000"/>
      </a:dk1>
      <a:lt1>
        <a:srgbClr val="FFFFFF"/>
      </a:lt1>
      <a:dk2>
        <a:srgbClr val="5C1C49"/>
      </a:dk2>
      <a:lt2>
        <a:srgbClr val="B3C4D1"/>
      </a:lt2>
      <a:accent1>
        <a:srgbClr val="093678"/>
      </a:accent1>
      <a:accent2>
        <a:srgbClr val="FDDC51"/>
      </a:accent2>
      <a:accent3>
        <a:srgbClr val="FFFFFF"/>
      </a:accent3>
      <a:accent4>
        <a:srgbClr val="000000"/>
      </a:accent4>
      <a:accent5>
        <a:srgbClr val="AAAEBE"/>
      </a:accent5>
      <a:accent6>
        <a:srgbClr val="E5C749"/>
      </a:accent6>
      <a:hlink>
        <a:srgbClr val="8F2E00"/>
      </a:hlink>
      <a:folHlink>
        <a:srgbClr val="339933"/>
      </a:folHlink>
    </a:clrScheme>
    <a:fontScheme name="energy practice template 2006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energy practice template 2006 1">
        <a:dk1>
          <a:srgbClr val="000000"/>
        </a:dk1>
        <a:lt1>
          <a:srgbClr val="FFFFFF"/>
        </a:lt1>
        <a:dk2>
          <a:srgbClr val="5C1C49"/>
        </a:dk2>
        <a:lt2>
          <a:srgbClr val="B3C4D1"/>
        </a:lt2>
        <a:accent1>
          <a:srgbClr val="093678"/>
        </a:accent1>
        <a:accent2>
          <a:srgbClr val="FDDC51"/>
        </a:accent2>
        <a:accent3>
          <a:srgbClr val="FFFFFF"/>
        </a:accent3>
        <a:accent4>
          <a:srgbClr val="000000"/>
        </a:accent4>
        <a:accent5>
          <a:srgbClr val="AAAEBE"/>
        </a:accent5>
        <a:accent6>
          <a:srgbClr val="E5C749"/>
        </a:accent6>
        <a:hlink>
          <a:srgbClr val="8F2E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jaes rev1 formata">
  <a:themeElements>
    <a:clrScheme name="njaes rev1 formata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njaes rev1 format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jaes rev1 forma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 rev1 forma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 rev1 forma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 rev1 forma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 rev1 forma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aes rev1 forma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aes rev1 format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34302</TotalTime>
  <Words>224</Words>
  <Application>Microsoft Office PowerPoint</Application>
  <PresentationFormat>Letter Paper (8.5x11 in)</PresentationFormat>
  <Paragraphs>68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energy practice template 2006</vt:lpstr>
      <vt:lpstr>RU_Template</vt:lpstr>
      <vt:lpstr>1_energy practice template 2006</vt:lpstr>
      <vt:lpstr>njaes rev1 formata</vt:lpstr>
      <vt:lpstr>  </vt:lpstr>
      <vt:lpstr>TODAY’S DISCUSSION</vt:lpstr>
      <vt:lpstr>PROJECT INITIATION</vt:lpstr>
      <vt:lpstr>PROJECT INITIATION IN REEPORT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PROJECT CHANGE</vt:lpstr>
      <vt:lpstr>PROJECT REPORTING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TRAINING/OTHER RESOURCES</vt:lpstr>
    </vt:vector>
  </TitlesOfParts>
  <Company>Navigant Consulting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Ryan Katofsky</dc:creator>
  <cp:lastModifiedBy>Student</cp:lastModifiedBy>
  <cp:revision>420</cp:revision>
  <cp:lastPrinted>2013-09-29T17:26:01Z</cp:lastPrinted>
  <dcterms:created xsi:type="dcterms:W3CDTF">2006-10-27T19:06:11Z</dcterms:created>
  <dcterms:modified xsi:type="dcterms:W3CDTF">2013-10-29T20:00:05Z</dcterms:modified>
</cp:coreProperties>
</file>