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71" r:id="rId6"/>
    <p:sldId id="262" r:id="rId7"/>
    <p:sldId id="273" r:id="rId8"/>
    <p:sldId id="272" r:id="rId9"/>
    <p:sldId id="269" r:id="rId10"/>
    <p:sldId id="263" r:id="rId11"/>
    <p:sldId id="270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71A34"/>
    <a:srgbClr val="D8D8D8"/>
    <a:srgbClr val="071A33"/>
    <a:srgbClr val="D9D9D9"/>
    <a:srgbClr val="001A33"/>
    <a:srgbClr val="001A34"/>
    <a:srgbClr val="002B5C"/>
    <a:srgbClr val="6AA6CD"/>
    <a:srgbClr val="5697D5"/>
    <a:srgbClr val="79B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3" autoAdjust="0"/>
    <p:restoredTop sz="94668" autoAdjust="0"/>
  </p:normalViewPr>
  <p:slideViewPr>
    <p:cSldViewPr showGuides="1">
      <p:cViewPr>
        <p:scale>
          <a:sx n="100" d="100"/>
          <a:sy n="100" d="100"/>
        </p:scale>
        <p:origin x="-72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A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>
            <a:lvl1pPr>
              <a:defRPr>
                <a:solidFill>
                  <a:srgbClr val="071A34"/>
                </a:solidFill>
              </a:defRPr>
            </a:lvl1pPr>
            <a:lvl2pPr>
              <a:defRPr>
                <a:solidFill>
                  <a:srgbClr val="071A34"/>
                </a:solidFill>
              </a:defRPr>
            </a:lvl2pPr>
            <a:lvl3pPr>
              <a:defRPr>
                <a:solidFill>
                  <a:srgbClr val="071A34"/>
                </a:solidFill>
              </a:defRPr>
            </a:lvl3pPr>
            <a:lvl4pPr>
              <a:defRPr>
                <a:solidFill>
                  <a:srgbClr val="071A34"/>
                </a:solidFill>
              </a:defRPr>
            </a:lvl4pPr>
            <a:lvl5pPr>
              <a:defRPr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2425701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71A3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4040188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041775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>
                <a:solidFill>
                  <a:srgbClr val="071A34"/>
                </a:solidFill>
              </a:defRPr>
            </a:lvl1pPr>
            <a:lvl2pPr>
              <a:defRPr sz="2800">
                <a:solidFill>
                  <a:srgbClr val="071A34"/>
                </a:solidFill>
              </a:defRPr>
            </a:lvl2pPr>
            <a:lvl3pPr>
              <a:defRPr sz="2400">
                <a:solidFill>
                  <a:srgbClr val="071A34"/>
                </a:solidFill>
              </a:defRPr>
            </a:lvl3pPr>
            <a:lvl4pPr>
              <a:defRPr sz="2000">
                <a:solidFill>
                  <a:srgbClr val="071A34"/>
                </a:solidFill>
              </a:defRPr>
            </a:lvl4pPr>
            <a:lvl5pPr>
              <a:defRPr sz="2000">
                <a:solidFill>
                  <a:srgbClr val="071A3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0"/>
            <a:ext cx="5486400" cy="2822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3DFB-D4F5-48FA-9EE4-00213FCB974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1A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INE_crest2C_MAC.eps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12706" y="158146"/>
            <a:ext cx="2718589" cy="97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maine.edu/ext-volunteer/orient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maine.edu/4h/files/2013/05/2013riskform.pdf" TargetMode="External"/><Relationship Id="rId4" Type="http://schemas.openxmlformats.org/officeDocument/2006/relationships/hyperlink" Target="file://localhost/Users/jenlobley/Desktop/RM-checklist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maine.edu/plugged-in/files/2011/11/Extension-Volunteer-Standards-of-Behavior-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maine.edu/plugged-in/program-volunteer-resources/volunteers/policy-manu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1828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905000"/>
          </a:xfrm>
        </p:spPr>
        <p:txBody>
          <a:bodyPr/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Volunteer Management: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</a:t>
            </a:r>
            <a:r>
              <a:rPr lang="en-US" sz="4000" dirty="0"/>
              <a:t>Extension Can Do to Ensure the Rewards are Greater than the Risks of Having </a:t>
            </a:r>
            <a:r>
              <a:rPr lang="en-US" sz="4000" dirty="0" smtClean="0"/>
              <a:t>Volunteers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778500" y="5562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Jennifer </a:t>
            </a:r>
            <a:r>
              <a:rPr lang="en-US" b="1" i="1" dirty="0" err="1" smtClean="0"/>
              <a:t>Lobley</a:t>
            </a:r>
            <a:endParaRPr lang="en-US" b="1" i="1" dirty="0" smtClean="0"/>
          </a:p>
          <a:p>
            <a:r>
              <a:rPr lang="en-US" i="1" dirty="0" smtClean="0"/>
              <a:t>Associate Extension Professor</a:t>
            </a:r>
          </a:p>
          <a:p>
            <a:r>
              <a:rPr lang="en-US" b="1" i="1" dirty="0" smtClean="0"/>
              <a:t>Fran Sulinski</a:t>
            </a:r>
          </a:p>
          <a:p>
            <a:r>
              <a:rPr lang="en-US" i="1" dirty="0" smtClean="0"/>
              <a:t>Assistant Director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429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Share your state’s structure and resources-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How does this compare to what </a:t>
            </a:r>
            <a:r>
              <a:rPr lang="en-US" dirty="0" err="1" smtClean="0"/>
              <a:t>UMaine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Extension is doing?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What benefits and challenges do you see with these systems?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Small Group Discussion: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  Web-based Orientation for Extension Volunteers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229600" cy="2057400"/>
          </a:xfrm>
        </p:spPr>
        <p:txBody>
          <a:bodyPr/>
          <a:lstStyle/>
          <a:p>
            <a:pPr algn="ctr"/>
            <a:r>
              <a:rPr lang="en-US" sz="3600" dirty="0" smtClean="0"/>
              <a:t>Consistent Orientation </a:t>
            </a:r>
            <a:br>
              <a:rPr lang="en-US" sz="3600" dirty="0" smtClean="0"/>
            </a:br>
            <a:r>
              <a:rPr lang="en-US" sz="3600" dirty="0" smtClean="0"/>
              <a:t>for </a:t>
            </a:r>
            <a:br>
              <a:rPr lang="en-US" sz="3600" dirty="0" smtClean="0"/>
            </a:br>
            <a:r>
              <a:rPr lang="en-US" sz="3600" dirty="0" smtClean="0"/>
              <a:t>Extension Volunteers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407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                        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Code of Conduct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smtClean="0">
                <a:hlinkClick r:id="rId3"/>
              </a:rPr>
              <a:t>Release of Assumption of Risk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</a:t>
            </a:r>
            <a:r>
              <a:rPr lang="en-US" dirty="0" smtClean="0">
                <a:hlinkClick r:id="rId4" action="ppaction://hlinkfile"/>
              </a:rPr>
              <a:t>Risk Management and Event Planning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762000"/>
          </a:xfrm>
        </p:spPr>
        <p:txBody>
          <a:bodyPr/>
          <a:lstStyle/>
          <a:p>
            <a:r>
              <a:rPr lang="en-US" sz="3600" dirty="0" smtClean="0"/>
              <a:t>                    Fun </a:t>
            </a:r>
            <a:r>
              <a:rPr lang="en-US" sz="3600" dirty="0"/>
              <a:t>with Forms</a:t>
            </a:r>
          </a:p>
        </p:txBody>
      </p:sp>
    </p:spTree>
    <p:extLst>
      <p:ext uri="{BB962C8B-B14F-4D97-AF65-F5344CB8AC3E}">
        <p14:creationId xmlns:p14="http://schemas.microsoft.com/office/powerpoint/2010/main" val="98393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Money Management Guidance for </a:t>
            </a:r>
          </a:p>
          <a:p>
            <a:pPr marL="0" indent="0" algn="ctr">
              <a:buNone/>
            </a:pPr>
            <a:r>
              <a:rPr lang="en-US" sz="3200" dirty="0" smtClean="0"/>
              <a:t>Extension Volunteers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  What guidelines do </a:t>
            </a:r>
            <a:r>
              <a:rPr lang="en-US" sz="3200" b="1" i="1" dirty="0" smtClean="0"/>
              <a:t>you</a:t>
            </a:r>
            <a:r>
              <a:rPr lang="en-US" sz="3200" dirty="0" smtClean="0"/>
              <a:t> have in place for    </a:t>
            </a:r>
          </a:p>
          <a:p>
            <a:pPr marL="0" indent="0">
              <a:buNone/>
            </a:pPr>
            <a:r>
              <a:rPr lang="en-US" sz="3200" dirty="0" smtClean="0"/>
              <a:t>   volunteers?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6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Any Questions?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Name one thing you found beneficial and/or plan to share when you return home to your state.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57150" indent="0">
              <a:buNone/>
            </a:pPr>
            <a:r>
              <a:rPr lang="en-US" sz="3600" dirty="0" smtClean="0"/>
              <a:t>Based on what you heard in this presentation…NOW…how </a:t>
            </a:r>
            <a:r>
              <a:rPr lang="en-US" sz="3600" dirty="0"/>
              <a:t>consistent do you feel your organization is in terms of training, policies and procedures for Extension volunteers? (Use a scale of 1-10 with “10” being the highest.)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/>
              <a:t>   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066800"/>
          </a:xfrm>
        </p:spPr>
        <p:txBody>
          <a:bodyPr/>
          <a:lstStyle/>
          <a:p>
            <a:r>
              <a:rPr lang="en-US" sz="3600" b="1" dirty="0" smtClean="0"/>
              <a:t>Wrap Up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514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Name, Title, State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How consistent do you feel your organization is in terms of training, policies and procedures for Extension volunteers?</a:t>
            </a:r>
            <a:r>
              <a:rPr lang="en-US" dirty="0"/>
              <a:t> </a:t>
            </a:r>
            <a:r>
              <a:rPr lang="en-US" dirty="0" smtClean="0"/>
              <a:t>(Use a scale of 1-10 with “10” being the highest.)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Do you have a position dedicated to volunteer development? If yes, is it specific to 4-H or for all program areas?</a:t>
            </a:r>
          </a:p>
          <a:p>
            <a:pPr lvl="1">
              <a:buFont typeface="Arial"/>
              <a:buChar char="•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r>
              <a:rPr lang="en-US" sz="3600" dirty="0" smtClean="0"/>
              <a:t>Introductions: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514600"/>
            <a:ext cx="8229600" cy="3916363"/>
          </a:xfrm>
        </p:spPr>
        <p:txBody>
          <a:bodyPr>
            <a:normAutofit/>
          </a:bodyPr>
          <a:lstStyle/>
          <a:p>
            <a:pPr lvl="2" indent="-342900"/>
            <a:r>
              <a:rPr lang="en-US" dirty="0" smtClean="0"/>
              <a:t>Creating a Volunteer Development Position</a:t>
            </a:r>
          </a:p>
          <a:p>
            <a:pPr lvl="2" indent="-342900"/>
            <a:r>
              <a:rPr lang="en-US" dirty="0" smtClean="0"/>
              <a:t>Forming a Volunteer Advisory Committee</a:t>
            </a:r>
          </a:p>
          <a:p>
            <a:pPr lvl="2" indent="-342900"/>
            <a:r>
              <a:rPr lang="en-US" dirty="0" smtClean="0"/>
              <a:t>Writing a Policy Manual for Extension Staff</a:t>
            </a:r>
          </a:p>
          <a:p>
            <a:pPr lvl="2" indent="-342900"/>
            <a:r>
              <a:rPr lang="en-US" dirty="0" smtClean="0"/>
              <a:t>Small group Discussions</a:t>
            </a:r>
          </a:p>
          <a:p>
            <a:pPr lvl="2" indent="-342900"/>
            <a:r>
              <a:rPr lang="en-US" dirty="0" smtClean="0"/>
              <a:t>Orientation Video for Extension Volunteers</a:t>
            </a:r>
          </a:p>
          <a:p>
            <a:pPr lvl="2" indent="-342900"/>
            <a:r>
              <a:rPr lang="en-US" dirty="0" smtClean="0"/>
              <a:t>Fun with Forms</a:t>
            </a:r>
          </a:p>
          <a:p>
            <a:pPr lvl="2" indent="-342900"/>
            <a:r>
              <a:rPr lang="en-US" dirty="0" smtClean="0"/>
              <a:t>Exploring Money Handling- Best Practices</a:t>
            </a:r>
          </a:p>
          <a:p>
            <a:pPr lvl="2" indent="-342900"/>
            <a:r>
              <a:rPr lang="en-US" dirty="0" smtClean="0"/>
              <a:t>Closing and Checking Out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229600" cy="914400"/>
          </a:xfrm>
        </p:spPr>
        <p:txBody>
          <a:bodyPr/>
          <a:lstStyle/>
          <a:p>
            <a:pPr algn="ctr"/>
            <a:r>
              <a:rPr lang="en-US" sz="3600" dirty="0" smtClean="0"/>
              <a:t>Agenda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465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Extension Educator for Volunteer Development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How the position came to be…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2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221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Build capacity for Extension staff and the organization.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Work with volunteers directly to provide training.</a:t>
            </a:r>
          </a:p>
          <a:p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Be a resource to other non-profit organizations who engage volunteers.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dirty="0" smtClean="0"/>
              <a:t>Primary 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9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24201"/>
            <a:ext cx="8229600" cy="1905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Establishing the</a:t>
            </a:r>
          </a:p>
          <a:p>
            <a:pPr marL="0" indent="0" algn="ctr">
              <a:buNone/>
            </a:pPr>
            <a:r>
              <a:rPr lang="en-US" sz="3600" dirty="0" smtClean="0"/>
              <a:t>Volunteer Advisory Committee</a:t>
            </a:r>
          </a:p>
          <a:p>
            <a:pPr marL="0" indent="0" algn="ctr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2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Policy Manual for Extension Staff Who Work with Volunteers….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So why is THAT important?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1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221163"/>
          </a:xfrm>
        </p:spPr>
        <p:txBody>
          <a:bodyPr/>
          <a:lstStyle/>
          <a:p>
            <a:r>
              <a:rPr lang="en-US" dirty="0" smtClean="0"/>
              <a:t>Enrolled or registered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Provided with orientation and/or training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Involved in activity or event approved by Extension staff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 of an Extension Volunteer: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6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2211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Writing a Policy Manual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Policy Manual for Extension Staff Who Work with Volunteers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7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387</Words>
  <Application>Microsoft Macintosh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Volunteer Management:  What Extension Can Do to Ensure the Rewards are Greater than the Risks of Having Volunteers  </vt:lpstr>
      <vt:lpstr>Introductions: </vt:lpstr>
      <vt:lpstr>Agenda</vt:lpstr>
      <vt:lpstr>PowerPoint Presentation</vt:lpstr>
      <vt:lpstr>Primary work:</vt:lpstr>
      <vt:lpstr>PowerPoint Presentation</vt:lpstr>
      <vt:lpstr>PowerPoint Presentation</vt:lpstr>
      <vt:lpstr>Definition of an Extension Volunteer:</vt:lpstr>
      <vt:lpstr>PowerPoint Presentation</vt:lpstr>
      <vt:lpstr>Small Group Discussion:</vt:lpstr>
      <vt:lpstr>Consistent Orientation  for  Extension Volunteers</vt:lpstr>
      <vt:lpstr>                    Fun with Forms</vt:lpstr>
      <vt:lpstr>PowerPoint Presentation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Jen Lobley</cp:lastModifiedBy>
  <cp:revision>87</cp:revision>
  <cp:lastPrinted>2012-12-03T19:23:21Z</cp:lastPrinted>
  <dcterms:created xsi:type="dcterms:W3CDTF">2012-12-12T20:38:37Z</dcterms:created>
  <dcterms:modified xsi:type="dcterms:W3CDTF">2013-10-28T17:13:08Z</dcterms:modified>
</cp:coreProperties>
</file>