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8" r:id="rId3"/>
    <p:sldId id="269" r:id="rId4"/>
    <p:sldId id="267" r:id="rId5"/>
    <p:sldId id="272" r:id="rId6"/>
    <p:sldId id="273" r:id="rId7"/>
    <p:sldId id="274" r:id="rId8"/>
    <p:sldId id="275" r:id="rId9"/>
    <p:sldId id="276" r:id="rId10"/>
    <p:sldId id="256" r:id="rId11"/>
    <p:sldId id="257" r:id="rId12"/>
    <p:sldId id="258" r:id="rId13"/>
    <p:sldId id="261" r:id="rId14"/>
    <p:sldId id="262" r:id="rId15"/>
    <p:sldId id="263" r:id="rId16"/>
    <p:sldId id="264" r:id="rId17"/>
    <p:sldId id="265" r:id="rId18"/>
    <p:sldId id="266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72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37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7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4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05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2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7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24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20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2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41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47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ED5721-A9B0-45A4-BCFA-F1BBA538171D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7D808B-A452-4192-B80B-87E113AA1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9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mcc@etal.uri.edu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63F4-FF75-4F2A-B8DA-99AE88F5A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Facilities Operations CMMS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A84E5-4423-4FBE-84FB-75CAEFCEB5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Tririga Systems &amp; Work Flow</a:t>
            </a:r>
          </a:p>
          <a:p>
            <a:r>
              <a:rPr lang="en-US" dirty="0"/>
              <a:t>07/2019</a:t>
            </a:r>
          </a:p>
        </p:txBody>
      </p:sp>
    </p:spTree>
    <p:extLst>
      <p:ext uri="{BB962C8B-B14F-4D97-AF65-F5344CB8AC3E}">
        <p14:creationId xmlns:p14="http://schemas.microsoft.com/office/powerpoint/2010/main" val="1341874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D411A-DC48-4C41-8144-DD44997026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Facilities Operations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DEE9E-5FFE-4611-B176-E882BCEEA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Tririga Work Order Flow</a:t>
            </a:r>
          </a:p>
          <a:p>
            <a:r>
              <a:rPr lang="en-US" dirty="0"/>
              <a:t>07/2019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3AAEA-0A49-4379-BE54-FC90C9BB9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2124"/>
            <a:ext cx="12192000" cy="13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5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888C90-9DCA-4E44-9B19-16A3437FB31F}"/>
              </a:ext>
            </a:extLst>
          </p:cNvPr>
          <p:cNvSpPr/>
          <p:nvPr/>
        </p:nvSpPr>
        <p:spPr>
          <a:xfrm>
            <a:off x="3048000" y="26903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dirty="0">
                <a:solidFill>
                  <a:srgbClr val="002147"/>
                </a:solidFill>
                <a:effectLst/>
                <a:latin typeface="Lucida Grande"/>
              </a:rPr>
              <a:t>The Control Center provides a single focal point for day-to-day facilities issues. This includes customer inquiries regarding service calls, work orders and information relating to all utility systems.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4A8AAA-E45B-4F26-B9B2-DDFDB924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D3343"/>
                </a:solidFill>
                <a:latin typeface="trajan-pro"/>
              </a:rPr>
              <a:t>Control Center</a:t>
            </a:r>
            <a:br>
              <a:rPr lang="en-US" b="1" dirty="0">
                <a:solidFill>
                  <a:srgbClr val="0D3343"/>
                </a:solidFill>
                <a:latin typeface="trajan-pro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5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289A4A-D286-45EA-9883-5D381D9C0F0C}"/>
              </a:ext>
            </a:extLst>
          </p:cNvPr>
          <p:cNvSpPr/>
          <p:nvPr/>
        </p:nvSpPr>
        <p:spPr>
          <a:xfrm>
            <a:off x="830509" y="570450"/>
            <a:ext cx="112328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343"/>
                </a:solidFill>
                <a:latin typeface="trajan-pro"/>
              </a:rPr>
              <a:t>URI </a:t>
            </a:r>
            <a:r>
              <a:rPr lang="en-US" b="1" i="0" dirty="0">
                <a:solidFill>
                  <a:srgbClr val="0D3343"/>
                </a:solidFill>
                <a:effectLst/>
                <a:latin typeface="trajan-pro"/>
              </a:rPr>
              <a:t>Work Requests </a:t>
            </a:r>
          </a:p>
          <a:p>
            <a:endParaRPr lang="en-US" b="1" i="0" dirty="0">
              <a:solidFill>
                <a:srgbClr val="0D3343"/>
              </a:solidFill>
              <a:effectLst/>
              <a:latin typeface="trajan-pro"/>
            </a:endParaRPr>
          </a:p>
          <a:p>
            <a:r>
              <a:rPr lang="en-US" b="0" i="0" dirty="0">
                <a:solidFill>
                  <a:srgbClr val="002147"/>
                </a:solidFill>
                <a:effectLst/>
                <a:latin typeface="Lucida Grande"/>
              </a:rPr>
              <a:t>To request work from any Facilities Operations department: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2147"/>
                </a:solidFill>
                <a:effectLst/>
                <a:latin typeface="Lucida Grande"/>
              </a:rPr>
              <a:t>Call the Control Center at 401.874.4060 or 401.874.2480 during standard work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Email a work request: </a:t>
            </a:r>
            <a:r>
              <a:rPr lang="en-US" u="sng" dirty="0">
                <a:hlinkClick r:id="rId2"/>
              </a:rPr>
              <a:t>mcc@etal.uri.edu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can be faxed to the Control Center at 874-7166.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Tririga on-line work request submittal. Facilities Supervisors, RA’s and a few building Managers have this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All Requests please include the Following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Information relating to the problem/need as much detail as possible.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exact location including building and room number or exterior point of reference.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name and extension of a point-of-contact to aid in our response effort.</a:t>
            </a:r>
            <a:endParaRPr lang="en-US" b="0" i="0" dirty="0">
              <a:solidFill>
                <a:srgbClr val="002147"/>
              </a:solidFill>
              <a:effectLst/>
              <a:latin typeface="Lucida Grande"/>
            </a:endParaRPr>
          </a:p>
          <a:p>
            <a:endParaRPr lang="en-US" dirty="0"/>
          </a:p>
          <a:p>
            <a:r>
              <a:rPr lang="en-US" dirty="0">
                <a:solidFill>
                  <a:srgbClr val="002147"/>
                </a:solidFill>
                <a:latin typeface="Lucida Grande"/>
              </a:rPr>
              <a:t>	</a:t>
            </a:r>
            <a:r>
              <a:rPr lang="en-US" dirty="0"/>
              <a:t>During off hours (weekdays after 4:00 pm, weekends and holidays), please contact the Police Department at 401.874.4910. The Police will contact the appropriate Facilities Operations staff to respond to the emergency.</a:t>
            </a:r>
            <a:endParaRPr lang="en-US" dirty="0">
              <a:solidFill>
                <a:srgbClr val="002147"/>
              </a:solidFill>
              <a:latin typeface="Lucida Grande"/>
            </a:endParaRPr>
          </a:p>
          <a:p>
            <a:endParaRPr lang="en-US" b="0" i="0" dirty="0">
              <a:solidFill>
                <a:srgbClr val="002147"/>
              </a:solidFill>
              <a:effectLst/>
              <a:latin typeface="Lucida Grande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4E16FDE-93A7-4F94-82E9-77E46B1559A3}"/>
              </a:ext>
            </a:extLst>
          </p:cNvPr>
          <p:cNvSpPr/>
          <p:nvPr/>
        </p:nvSpPr>
        <p:spPr>
          <a:xfrm>
            <a:off x="1140903" y="3816991"/>
            <a:ext cx="369115" cy="3103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01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14F7DB2-2747-44B1-8CCD-EA4CF6EAB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274392-2BAA-4EFD-A7A4-941ABF7B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E9F97B-B428-4C46-8004-BC4A40DEF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C42F04-DEA1-45C3-9F84-8B1652F9C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860151-6D39-4EDD-99B8-908690A0D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02D87C-1E23-4B24-AFE6-A85743C72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76473A-A7F3-4D4A-B21F-6A1AC7DBB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108" y="954756"/>
            <a:ext cx="2730414" cy="49460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Where Does My Work Order Go?</a:t>
            </a:r>
            <a:br>
              <a:rPr lang="en-US" sz="4400">
                <a:solidFill>
                  <a:srgbClr val="FFFFFF"/>
                </a:solidFill>
              </a:rPr>
            </a:br>
            <a:br>
              <a:rPr lang="en-US" sz="4400">
                <a:solidFill>
                  <a:srgbClr val="FFFFFF"/>
                </a:solidFill>
              </a:rPr>
            </a:br>
            <a:endParaRPr lang="en-US" sz="440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B5F62-178A-4008-ADF6-3DBFAA6F8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2413" y="211015"/>
            <a:ext cx="6088810" cy="67524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work order starts as a Request and is reviewed &amp; approved by the Control Center Staff.</a:t>
            </a:r>
          </a:p>
          <a:p>
            <a:pPr marL="342900" indent="-342900" algn="l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Once approved a request becomes an active non-printed work order.</a:t>
            </a:r>
          </a:p>
          <a:p>
            <a:pPr marL="342900" indent="-342900" algn="l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Control Center will change priority, assign task, add the asset, assign vendor and link to project as needed.</a:t>
            </a:r>
          </a:p>
          <a:p>
            <a:pPr marL="342900" indent="-342900" algn="l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Print work order which has 12 steps. (Must place it in a PDF form to Print).</a:t>
            </a:r>
          </a:p>
          <a:p>
            <a:pPr marL="342900" indent="-342900" algn="l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Dispatch Facilities Staff  as needed.</a:t>
            </a:r>
          </a:p>
          <a:p>
            <a:pPr marL="342900" indent="-342900" algn="l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Facilities Staff Completes work Order and their Supervisor reviews and signs off before submitting to be closed.</a:t>
            </a:r>
          </a:p>
          <a:p>
            <a:pPr marL="342900" indent="-342900" algn="l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 Center adds notes, hours and workers to the system before completing the work order.</a:t>
            </a:r>
          </a:p>
          <a:p>
            <a:pPr marL="342900" indent="-342900" algn="l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67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A9F0B-5F8A-4245-A8D9-53C912373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Work Order Processing</a:t>
            </a:r>
            <a:br>
              <a:rPr lang="en-US" dirty="0"/>
            </a:br>
            <a:r>
              <a:rPr lang="en-US" sz="2200" dirty="0"/>
              <a:t>To establish a clear understanding for work order processing in the Facilities Services Department.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71D86-114F-4F2C-937C-0CCA5616F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i="1" u="sng" dirty="0"/>
              <a:t>PROCEDURE</a:t>
            </a:r>
            <a:r>
              <a:rPr lang="en-US" dirty="0"/>
              <a:t> </a:t>
            </a:r>
          </a:p>
          <a:p>
            <a:r>
              <a:rPr lang="en-US" b="1" dirty="0"/>
              <a:t>A.  Work Order Priority Codes:</a:t>
            </a:r>
            <a:endParaRPr lang="en-US" dirty="0"/>
          </a:p>
          <a:p>
            <a:pPr lvl="0"/>
            <a:r>
              <a:rPr lang="en-US" dirty="0"/>
              <a:t>Emergencies – Require an IMMEDIATE response.  </a:t>
            </a:r>
            <a:r>
              <a:rPr lang="en-US" dirty="0" err="1"/>
              <a:t>FacilityCenter</a:t>
            </a:r>
            <a:r>
              <a:rPr lang="en-US" dirty="0"/>
              <a:t> label “E”.  </a:t>
            </a:r>
            <a:endParaRPr lang="en-US" sz="1800" dirty="0"/>
          </a:p>
          <a:p>
            <a:pPr lvl="1"/>
            <a:r>
              <a:rPr lang="en-US" dirty="0"/>
              <a:t>These are conditions presenting immediate threat to life or limb, or to the integrity of a structure; an immediate threat</a:t>
            </a:r>
            <a:r>
              <a:rPr lang="en-US" sz="1600" dirty="0"/>
              <a:t>.</a:t>
            </a:r>
          </a:p>
          <a:p>
            <a:pPr lvl="0"/>
            <a:r>
              <a:rPr lang="en-US" dirty="0"/>
              <a:t>Priority 1 – Urgent work that requires a response within 3 DAYS.  </a:t>
            </a:r>
            <a:r>
              <a:rPr lang="en-US" dirty="0" err="1"/>
              <a:t>FacilityCenter</a:t>
            </a:r>
            <a:r>
              <a:rPr lang="en-US" dirty="0"/>
              <a:t> label “1”.  </a:t>
            </a:r>
            <a:endParaRPr lang="en-US" sz="1800" dirty="0"/>
          </a:p>
          <a:p>
            <a:pPr lvl="1"/>
            <a:r>
              <a:rPr lang="en-US" dirty="0"/>
              <a:t>Health or safety condition poses a potential threat to someone on campus, but not an imminent danger.  </a:t>
            </a:r>
            <a:endParaRPr lang="en-US" sz="1600" dirty="0"/>
          </a:p>
          <a:p>
            <a:pPr lvl="1"/>
            <a:r>
              <a:rPr lang="en-US" dirty="0"/>
              <a:t>Work necessary to comply with a law or code violation.</a:t>
            </a:r>
            <a:endParaRPr lang="en-US" sz="1600" dirty="0"/>
          </a:p>
          <a:p>
            <a:pPr lvl="1"/>
            <a:r>
              <a:rPr lang="en-US" dirty="0"/>
              <a:t>The learning process is significantly impaired, by either environmental conditions or inoperative facilities.  </a:t>
            </a:r>
            <a:endParaRPr lang="en-US" sz="1600" dirty="0"/>
          </a:p>
          <a:p>
            <a:pPr lvl="1"/>
            <a:r>
              <a:rPr lang="en-US" dirty="0"/>
              <a:t>The safe or secure living environment within HRL is threatened.</a:t>
            </a:r>
            <a:endParaRPr lang="en-US" sz="1600" dirty="0"/>
          </a:p>
          <a:p>
            <a:pPr lvl="0"/>
            <a:r>
              <a:rPr lang="en-US" dirty="0"/>
              <a:t>Priority 2 – All Routine Work that requires a response dependent on the priority of the work requirements as determined by M&amp;R management.  </a:t>
            </a:r>
            <a:r>
              <a:rPr lang="en-US" dirty="0" err="1"/>
              <a:t>FacilityCenter</a:t>
            </a:r>
            <a:r>
              <a:rPr lang="en-US" dirty="0"/>
              <a:t> label “2”.  </a:t>
            </a:r>
            <a:endParaRPr lang="en-US" sz="1800" dirty="0"/>
          </a:p>
          <a:p>
            <a:pPr lvl="1"/>
            <a:r>
              <a:rPr lang="en-US" dirty="0"/>
              <a:t>All other work not assigned an E or 1. </a:t>
            </a:r>
            <a:endParaRPr lang="en-US" sz="1800" dirty="0"/>
          </a:p>
          <a:p>
            <a:r>
              <a:rPr lang="en-US" dirty="0"/>
              <a:t>Within Priority 1 and 2, all work is performed on a first-in, first-out basis (FIFO).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6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EE0FE8-82A7-4895-BF6F-FAC2D930F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08B7D-FB9C-4A47-9E9E-A542E1122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When a worker goes to a building as a result of FIFO, there are two operational exceptions, that enhance efficiency, to the rule:</a:t>
            </a:r>
          </a:p>
          <a:p>
            <a:pPr lvl="1"/>
            <a:r>
              <a:rPr lang="en-US" dirty="0"/>
              <a:t>Complete all open work orders, regardless of date, for that building.</a:t>
            </a:r>
          </a:p>
          <a:p>
            <a:pPr lvl="1"/>
            <a:r>
              <a:rPr lang="en-US" dirty="0"/>
              <a:t>Perform repair work requested by the occupant, even if not on a work order; if the work can be completed within one hour, and if the parts are immediately available.  Work should be included on the existing work order, or, a new work order called in to the Control Center.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86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F206F-90C6-4E26-9A6E-5D7C4D2C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Estimates and Alteration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68068-1B4C-4A8F-B1C9-ACC6CF28C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call comes in for a request that is not maintenance or a repair, but an alteration; see the Available Services sheet at the end of this section.   Inform the customer they </a:t>
            </a:r>
            <a:r>
              <a:rPr lang="en-US" u="sng" dirty="0"/>
              <a:t>must</a:t>
            </a:r>
            <a:r>
              <a:rPr lang="en-US" dirty="0"/>
              <a:t> complete a URI Shop Work Order form and send it to Facilities Services to start this process. </a:t>
            </a:r>
          </a:p>
          <a:p>
            <a:r>
              <a:rPr lang="en-US" dirty="0"/>
              <a:t>The Supervisor estimates the job in the field (labor and materials). The AD reviews the estimate and approves work to be scheduled. </a:t>
            </a:r>
          </a:p>
          <a:p>
            <a:r>
              <a:rPr lang="en-US" dirty="0"/>
              <a:t>The Control Center emails the estimate to the customer for approval. </a:t>
            </a:r>
          </a:p>
          <a:p>
            <a:r>
              <a:rPr lang="en-US" dirty="0"/>
              <a:t>The Department/customer Approves the Cost and the work is schedules.</a:t>
            </a:r>
          </a:p>
        </p:txBody>
      </p:sp>
    </p:spTree>
    <p:extLst>
      <p:ext uri="{BB962C8B-B14F-4D97-AF65-F5344CB8AC3E}">
        <p14:creationId xmlns:p14="http://schemas.microsoft.com/office/powerpoint/2010/main" val="168319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5B3EA-FDC8-4C73-AF33-7BA8AFB9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Outage Notification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B60F1-A5AC-4082-92B4-18708EA38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Requestor shall complete the Utility Outage Notification Form.</a:t>
            </a:r>
          </a:p>
          <a:p>
            <a:r>
              <a:rPr lang="en-US" dirty="0"/>
              <a:t> Using the Utility Outage Notification Form, the Facilities Services Control Center (FSCC) will notify affected departments and/or colleges. </a:t>
            </a:r>
          </a:p>
        </p:txBody>
      </p:sp>
    </p:spTree>
    <p:extLst>
      <p:ext uri="{BB962C8B-B14F-4D97-AF65-F5344CB8AC3E}">
        <p14:creationId xmlns:p14="http://schemas.microsoft.com/office/powerpoint/2010/main" val="132206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4733ED9-E5D1-4D6D-8C4C-EA09DEDDCC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412222"/>
              </p:ext>
            </p:extLst>
          </p:nvPr>
        </p:nvGraphicFramePr>
        <p:xfrm>
          <a:off x="3622675" y="650875"/>
          <a:ext cx="4186238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29185" imgH="7543800" progId="AcroExch.Document.DC">
                  <p:embed/>
                </p:oleObj>
              </mc:Choice>
              <mc:Fallback>
                <p:oleObj name="Acrobat Document" r:id="rId3" imgW="5829185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22675" y="650875"/>
                        <a:ext cx="4186238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312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08EE-8D4C-4AA3-83D6-866FF5AC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Tririga Timeline Acquisition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85535-BA6C-4EF2-B5EC-32F84D431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6693"/>
          </a:xfrm>
        </p:spPr>
        <p:txBody>
          <a:bodyPr>
            <a:normAutofit fontScale="40000" lnSpcReduction="20000"/>
          </a:bodyPr>
          <a:lstStyle/>
          <a:p>
            <a:r>
              <a:rPr lang="en-US" sz="2900" dirty="0"/>
              <a:t>Prior to 2003 - Q&amp;A WO program </a:t>
            </a:r>
          </a:p>
          <a:p>
            <a:pPr lvl="0"/>
            <a:r>
              <a:rPr lang="en-US" sz="2900" dirty="0"/>
              <a:t>Peregrine Systems acquired "Span FM" from Innovative Tech Systems (approximately 2000) and rebranded it to </a:t>
            </a:r>
            <a:r>
              <a:rPr lang="en-US" sz="2900" dirty="0" err="1"/>
              <a:t>FacilityCenter</a:t>
            </a:r>
            <a:r>
              <a:rPr lang="en-US" sz="2900" dirty="0"/>
              <a:t> (version 7.x.)</a:t>
            </a:r>
          </a:p>
          <a:p>
            <a:pPr lvl="0"/>
            <a:r>
              <a:rPr lang="en-US" sz="2900" dirty="0"/>
              <a:t>Tririga acquired </a:t>
            </a:r>
            <a:r>
              <a:rPr lang="en-US" sz="2900" dirty="0" err="1"/>
              <a:t>FacilityCenter</a:t>
            </a:r>
            <a:r>
              <a:rPr lang="en-US" sz="2900" dirty="0"/>
              <a:t> (version 7.x) from Peregrine Systems (approximately 2002/2003)</a:t>
            </a:r>
          </a:p>
          <a:p>
            <a:pPr lvl="0"/>
            <a:r>
              <a:rPr lang="en-US" sz="2900" dirty="0"/>
              <a:t>URI purchased the software as part of the Gilbane construction projects of the Ryan Center and Boss Ice Arena. The Gilbane </a:t>
            </a:r>
            <a:r>
              <a:rPr lang="en-US" sz="2900" dirty="0" err="1"/>
              <a:t>I.management</a:t>
            </a:r>
            <a:r>
              <a:rPr lang="en-US" sz="2900" dirty="0"/>
              <a:t> software division was contracted to setup the software and populate it with the asset data from the above URI buildings. It was first implemented into production in Facilities Services as a CMMS application in (approximately June,2003 at version 7.2)</a:t>
            </a:r>
          </a:p>
          <a:p>
            <a:pPr lvl="0"/>
            <a:r>
              <a:rPr lang="en-US" sz="2900" dirty="0"/>
              <a:t>The application was rebranded again at version 7.6 as Tririga Professional Edition (approximately 2006) and this was the last version utilized by the University prior to migrating to Tririga 10.x.</a:t>
            </a:r>
          </a:p>
          <a:p>
            <a:pPr lvl="0"/>
            <a:r>
              <a:rPr lang="en-US" sz="2900" dirty="0"/>
              <a:t>Tririga developed an all new Tririga platform (version 8.X) and subsequently redesigned again for version 9.x and then upgraded to version 10.x.</a:t>
            </a:r>
          </a:p>
          <a:p>
            <a:pPr lvl="0"/>
            <a:r>
              <a:rPr lang="en-US" sz="2900" dirty="0"/>
              <a:t>IBM acquired the Tririga IWMS 10.x application (approximately 2011)</a:t>
            </a:r>
          </a:p>
          <a:p>
            <a:pPr lvl="0"/>
            <a:r>
              <a:rPr lang="en-US" sz="2900" dirty="0"/>
              <a:t>The University initiated development of a RFP to replace the existing CMMS (approximately 2012/2013)</a:t>
            </a:r>
          </a:p>
          <a:p>
            <a:pPr lvl="0"/>
            <a:r>
              <a:rPr lang="en-US" sz="2900" dirty="0"/>
              <a:t>The award was granted to the IBM Business Partner, </a:t>
            </a:r>
            <a:r>
              <a:rPr lang="en-US" sz="2900" dirty="0" err="1"/>
              <a:t>eCIFM</a:t>
            </a:r>
            <a:r>
              <a:rPr lang="en-US" sz="2900" dirty="0"/>
              <a:t> Solutions, to perform the migration.</a:t>
            </a:r>
          </a:p>
          <a:p>
            <a:pPr lvl="0"/>
            <a:r>
              <a:rPr lang="en-US" sz="2900" dirty="0"/>
              <a:t>The migration process from Tririga Professional Edition version 7.6 to IBM Tririga 10.x was initiated at the end of 2014 and continued through the beginning of 2016.</a:t>
            </a:r>
          </a:p>
          <a:p>
            <a:pPr lvl="0"/>
            <a:r>
              <a:rPr lang="en-US" sz="2900" dirty="0"/>
              <a:t>The University went into production with Tririga 10.4 in April.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9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A926-F30F-492C-BEE9-D8EAC9A0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Major Issues &amp; Challenges with Operating the Tririga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7ABCD-3DAF-410F-B2D6-FB9E5DD93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No Business Services IT strategic plan or clear direction on how the system was to be used</a:t>
            </a:r>
          </a:p>
          <a:p>
            <a:pPr lvl="0"/>
            <a:r>
              <a:rPr lang="en-US" dirty="0"/>
              <a:t>University Business Services Operating IT system in silos </a:t>
            </a:r>
          </a:p>
          <a:p>
            <a:pPr lvl="0"/>
            <a:r>
              <a:rPr lang="en-US" dirty="0"/>
              <a:t>Culture of data analysis</a:t>
            </a:r>
          </a:p>
          <a:p>
            <a:pPr lvl="0"/>
            <a:r>
              <a:rPr lang="en-US" dirty="0"/>
              <a:t>No Business process review to ensure data </a:t>
            </a:r>
          </a:p>
          <a:p>
            <a:pPr lvl="0"/>
            <a:r>
              <a:rPr lang="en-US" dirty="0"/>
              <a:t>Lack of IT Support resources</a:t>
            </a:r>
          </a:p>
          <a:p>
            <a:pPr lvl="0"/>
            <a:r>
              <a:rPr lang="en-US" dirty="0"/>
              <a:t>Buy-in from users and leadership</a:t>
            </a:r>
          </a:p>
          <a:p>
            <a:pPr lvl="0"/>
            <a:r>
              <a:rPr lang="en-US" dirty="0" err="1"/>
              <a:t>BerryDunn</a:t>
            </a:r>
            <a:r>
              <a:rPr lang="en-US" dirty="0"/>
              <a:t> Engagement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4810-497E-4098-A99C-89F8D4C0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&amp; Administration Overview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4F3F7-0D80-4CE3-9FB4-60710713E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r>
              <a:rPr lang="en-US" sz="4000" dirty="0"/>
              <a:t>TRIRIGA Integrated Workplace Management System (IWMS) software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5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BC4A0-A21E-4436-97E6-3003DFE93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we utilize it at URI: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00EAD-8BB7-4450-BA56-994D47489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Work Order management</a:t>
            </a:r>
          </a:p>
          <a:p>
            <a:pPr lvl="0"/>
            <a:r>
              <a:rPr lang="en-US" dirty="0"/>
              <a:t>Consumable inventory management (Stores warehouses)</a:t>
            </a:r>
          </a:p>
          <a:p>
            <a:pPr lvl="0"/>
            <a:r>
              <a:rPr lang="en-US" dirty="0"/>
              <a:t>Building assets management (Preventive Maintenance)</a:t>
            </a:r>
          </a:p>
          <a:p>
            <a:pPr lvl="0"/>
            <a:r>
              <a:rPr lang="en-US" dirty="0"/>
              <a:t>State Fleet Vehicle management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63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FC2C-3D74-4182-8DD2-410C8D28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it is hosted at URI: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FBB8-9DAB-4362-A1C9-14027CEAE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Web based with user portals</a:t>
            </a:r>
          </a:p>
          <a:p>
            <a:pPr lvl="0"/>
            <a:r>
              <a:rPr lang="en-US" dirty="0"/>
              <a:t>Development and Production environments</a:t>
            </a:r>
          </a:p>
          <a:p>
            <a:pPr lvl="0"/>
            <a:r>
              <a:rPr lang="en-US" dirty="0"/>
              <a:t>Windows Application and Process servers hosted in Tyler Computer Center</a:t>
            </a:r>
          </a:p>
          <a:p>
            <a:pPr lvl="0"/>
            <a:r>
              <a:rPr lang="en-US" dirty="0"/>
              <a:t>Oracle database hosted in Tyler Computer Center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3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B01C0-D77F-41A3-B86E-2CA1C04D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Licensing and support: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881E2-A088-4D70-AAA4-C4650D78A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IBM annual software subscription and support renewal cost $40k</a:t>
            </a:r>
          </a:p>
          <a:p>
            <a:pPr lvl="0"/>
            <a:r>
              <a:rPr lang="en-US" dirty="0" err="1"/>
              <a:t>eCIFM</a:t>
            </a:r>
            <a:r>
              <a:rPr lang="en-US" dirty="0"/>
              <a:t> support contract $50k (FY2019)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25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528A0-7B76-470C-AE24-7CEC35D1A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 challenges: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DA64B-EDAA-477B-AA08-422216A77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Limited IT support staff</a:t>
            </a:r>
          </a:p>
          <a:p>
            <a:pPr lvl="0"/>
            <a:r>
              <a:rPr lang="en-US" dirty="0"/>
              <a:t>Limited internal database performance tuning and maintenance support</a:t>
            </a:r>
          </a:p>
          <a:p>
            <a:pPr lvl="0"/>
            <a:r>
              <a:rPr lang="en-US" dirty="0"/>
              <a:t>Reporting - latest platform is Microsoft Power BI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80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AE0D-56E9-4AC0-8669-BE1C0791B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 of support (EOS) from IBM: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DBAF5-5BCA-493D-9771-4DAA9B3C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Our current platform version is 3.4.1 and the latest version is 3.6.0.  The end of support (EOS) date of 3.4.1 is September, 2019</a:t>
            </a:r>
          </a:p>
          <a:p>
            <a:pPr lvl="0"/>
            <a:r>
              <a:rPr lang="en-US" dirty="0"/>
              <a:t>Our current application version is 10.4.0 and the latest version is 10.6.0.  The end of support (EOS) date of 10.4.0 is April, 2019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73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924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Garamond</vt:lpstr>
      <vt:lpstr>Lucida Grande</vt:lpstr>
      <vt:lpstr>trajan-pro</vt:lpstr>
      <vt:lpstr>Organic</vt:lpstr>
      <vt:lpstr>Adobe Acrobat Document</vt:lpstr>
      <vt:lpstr>Facilities Operations CMMS Overview</vt:lpstr>
      <vt:lpstr>Tririga Timeline Acquisition </vt:lpstr>
      <vt:lpstr>Major Issues &amp; Challenges with Operating the Tririga Program</vt:lpstr>
      <vt:lpstr>Technical &amp; Administration Overview </vt:lpstr>
      <vt:lpstr>How we utilize it at URI: </vt:lpstr>
      <vt:lpstr>How it is hosted at URI: </vt:lpstr>
      <vt:lpstr>Licensing and support: </vt:lpstr>
      <vt:lpstr>Support challenges: </vt:lpstr>
      <vt:lpstr>End of support (EOS) from IBM: </vt:lpstr>
      <vt:lpstr>Facilities Operations </vt:lpstr>
      <vt:lpstr>Control Center </vt:lpstr>
      <vt:lpstr>PowerPoint Presentation</vt:lpstr>
      <vt:lpstr>Where Does My Work Order Go?  </vt:lpstr>
      <vt:lpstr>Work Order Processing To establish a clear understanding for work order processing in the Facilities Services Department. </vt:lpstr>
      <vt:lpstr> Process</vt:lpstr>
      <vt:lpstr>Estimates and Alteration Work </vt:lpstr>
      <vt:lpstr>Utility Outage Notification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 Operations </dc:title>
  <dc:creator>Bonnie Jacob</dc:creator>
  <cp:lastModifiedBy>Bonnie Jacob</cp:lastModifiedBy>
  <cp:revision>5</cp:revision>
  <cp:lastPrinted>2019-07-16T18:06:18Z</cp:lastPrinted>
  <dcterms:created xsi:type="dcterms:W3CDTF">2019-07-15T18:10:10Z</dcterms:created>
  <dcterms:modified xsi:type="dcterms:W3CDTF">2019-07-16T19:10:25Z</dcterms:modified>
</cp:coreProperties>
</file>