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media1.gif" ContentType="vide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43"/>
  </p:notesMasterIdLst>
  <p:sldIdLst>
    <p:sldId id="256" r:id="rId2"/>
    <p:sldId id="257" r:id="rId3"/>
    <p:sldId id="260" r:id="rId4"/>
    <p:sldId id="310" r:id="rId5"/>
    <p:sldId id="258" r:id="rId6"/>
    <p:sldId id="311" r:id="rId7"/>
    <p:sldId id="312" r:id="rId8"/>
    <p:sldId id="261" r:id="rId9"/>
    <p:sldId id="262" r:id="rId10"/>
    <p:sldId id="267" r:id="rId11"/>
    <p:sldId id="303" r:id="rId12"/>
    <p:sldId id="290" r:id="rId13"/>
    <p:sldId id="263" r:id="rId14"/>
    <p:sldId id="264" r:id="rId15"/>
    <p:sldId id="315" r:id="rId16"/>
    <p:sldId id="316" r:id="rId17"/>
    <p:sldId id="317" r:id="rId18"/>
    <p:sldId id="299" r:id="rId19"/>
    <p:sldId id="291" r:id="rId20"/>
    <p:sldId id="294" r:id="rId21"/>
    <p:sldId id="266" r:id="rId22"/>
    <p:sldId id="276" r:id="rId23"/>
    <p:sldId id="287" r:id="rId24"/>
    <p:sldId id="304" r:id="rId25"/>
    <p:sldId id="288" r:id="rId26"/>
    <p:sldId id="272" r:id="rId27"/>
    <p:sldId id="295" r:id="rId28"/>
    <p:sldId id="296" r:id="rId29"/>
    <p:sldId id="297" r:id="rId30"/>
    <p:sldId id="284" r:id="rId31"/>
    <p:sldId id="309" r:id="rId32"/>
    <p:sldId id="307" r:id="rId33"/>
    <p:sldId id="308" r:id="rId34"/>
    <p:sldId id="306" r:id="rId35"/>
    <p:sldId id="318" r:id="rId36"/>
    <p:sldId id="319" r:id="rId37"/>
    <p:sldId id="275" r:id="rId38"/>
    <p:sldId id="280" r:id="rId39"/>
    <p:sldId id="278" r:id="rId40"/>
    <p:sldId id="282" r:id="rId41"/>
    <p:sldId id="28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87206" autoAdjust="0"/>
  </p:normalViewPr>
  <p:slideViewPr>
    <p:cSldViewPr snapToGrid="0">
      <p:cViewPr varScale="1">
        <p:scale>
          <a:sx n="121" d="100"/>
          <a:sy n="121" d="100"/>
        </p:scale>
        <p:origin x="-12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olin\Google%20Drive\GSO\2015%20Summer\Metcalf%20Graphing%20Talk\co2.txt" TargetMode="External"/><Relationship Id="rId2" Type="http://schemas.microsoft.com/office/2011/relationships/chartStyle" Target="style1.xml"/><Relationship Id="rId3" Type="http://schemas.microsoft.com/office/2011/relationships/chartColorStyle" Target="colors1.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Colin\Google%20Drive\GSO\2015%20Summer\Metcalf%20Graphing%20Talk\co2.tx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Tree height (cm)</c:v>
                </c:pt>
              </c:strCache>
            </c:strRef>
          </c:tx>
          <c:spPr>
            <a:ln>
              <a:noFill/>
            </a:ln>
          </c:spPr>
          <c:marker>
            <c:symbol val="none"/>
          </c:marker>
          <c:xVal>
            <c:numRef>
              <c:f>Sheet1!$A$2:$A$7</c:f>
              <c:numCache>
                <c:formatCode>General</c:formatCode>
                <c:ptCount val="6"/>
                <c:pt idx="0">
                  <c:v>0.0</c:v>
                </c:pt>
                <c:pt idx="1">
                  <c:v>3.0</c:v>
                </c:pt>
                <c:pt idx="2">
                  <c:v>6.0</c:v>
                </c:pt>
                <c:pt idx="3">
                  <c:v>9.0</c:v>
                </c:pt>
                <c:pt idx="4">
                  <c:v>12.0</c:v>
                </c:pt>
                <c:pt idx="5">
                  <c:v>15.0</c:v>
                </c:pt>
              </c:numCache>
            </c:numRef>
          </c:xVal>
          <c:yVal>
            <c:numRef>
              <c:f>Sheet1!$B$2:$B$7</c:f>
              <c:numCache>
                <c:formatCode>General</c:formatCode>
                <c:ptCount val="6"/>
                <c:pt idx="0">
                  <c:v>31.6</c:v>
                </c:pt>
                <c:pt idx="1">
                  <c:v>34.7</c:v>
                </c:pt>
                <c:pt idx="2">
                  <c:v>37.68</c:v>
                </c:pt>
                <c:pt idx="3">
                  <c:v>46.52</c:v>
                </c:pt>
                <c:pt idx="4">
                  <c:v>55.23</c:v>
                </c:pt>
                <c:pt idx="5">
                  <c:v>59.4</c:v>
                </c:pt>
              </c:numCache>
            </c:numRef>
          </c:yVal>
          <c:smooth val="1"/>
        </c:ser>
        <c:dLbls>
          <c:showLegendKey val="0"/>
          <c:showVal val="0"/>
          <c:showCatName val="0"/>
          <c:showSerName val="0"/>
          <c:showPercent val="0"/>
          <c:showBubbleSize val="0"/>
        </c:dLbls>
        <c:axId val="-2117751752"/>
        <c:axId val="-2117745976"/>
      </c:scatterChart>
      <c:valAx>
        <c:axId val="-2117751752"/>
        <c:scaling>
          <c:orientation val="minMax"/>
        </c:scaling>
        <c:delete val="0"/>
        <c:axPos val="b"/>
        <c:title>
          <c:tx>
            <c:rich>
              <a:bodyPr/>
              <a:lstStyle/>
              <a:p>
                <a:pPr>
                  <a:defRPr sz="1600" b="0"/>
                </a:pPr>
                <a:r>
                  <a:rPr lang="en-US" sz="1600" b="0" dirty="0" smtClean="0">
                    <a:solidFill>
                      <a:srgbClr val="FFFFFF"/>
                    </a:solidFill>
                  </a:rPr>
                  <a:t>Depth (meters)</a:t>
                </a:r>
                <a:endParaRPr lang="en-US" sz="1600" b="0" dirty="0">
                  <a:solidFill>
                    <a:srgbClr val="FFFFFF"/>
                  </a:solidFill>
                </a:endParaRPr>
              </a:p>
            </c:rich>
          </c:tx>
          <c:layout/>
          <c:overlay val="0"/>
        </c:title>
        <c:numFmt formatCode="General" sourceLinked="1"/>
        <c:majorTickMark val="out"/>
        <c:minorTickMark val="none"/>
        <c:tickLblPos val="nextTo"/>
        <c:txPr>
          <a:bodyPr/>
          <a:lstStyle/>
          <a:p>
            <a:pPr>
              <a:defRPr sz="1400"/>
            </a:pPr>
            <a:endParaRPr lang="en-US"/>
          </a:p>
        </c:txPr>
        <c:crossAx val="-2117745976"/>
        <c:crosses val="autoZero"/>
        <c:crossBetween val="midCat"/>
      </c:valAx>
      <c:valAx>
        <c:axId val="-2117745976"/>
        <c:scaling>
          <c:orientation val="minMax"/>
        </c:scaling>
        <c:delete val="0"/>
        <c:axPos val="l"/>
        <c:title>
          <c:tx>
            <c:rich>
              <a:bodyPr rot="-5400000" vert="horz"/>
              <a:lstStyle/>
              <a:p>
                <a:pPr>
                  <a:defRPr sz="1600" b="0"/>
                </a:pPr>
                <a:r>
                  <a:rPr lang="en-US" sz="1600" b="0" i="0" baseline="0" dirty="0" smtClean="0">
                    <a:solidFill>
                      <a:schemeClr val="bg1"/>
                    </a:solidFill>
                    <a:effectLst/>
                  </a:rPr>
                  <a:t>Temperature (°F)</a:t>
                </a:r>
                <a:endParaRPr lang="en-US" sz="1600" dirty="0">
                  <a:solidFill>
                    <a:schemeClr val="bg1"/>
                  </a:solidFill>
                  <a:effectLst/>
                </a:endParaRPr>
              </a:p>
            </c:rich>
          </c:tx>
          <c:layout/>
          <c:overlay val="0"/>
        </c:title>
        <c:numFmt formatCode="General" sourceLinked="1"/>
        <c:majorTickMark val="out"/>
        <c:minorTickMark val="none"/>
        <c:tickLblPos val="nextTo"/>
        <c:txPr>
          <a:bodyPr/>
          <a:lstStyle/>
          <a:p>
            <a:pPr>
              <a:defRPr sz="1400"/>
            </a:pPr>
            <a:endParaRPr lang="en-US"/>
          </a:p>
        </c:txPr>
        <c:crossAx val="-2117751752"/>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spPr>
            <a:ln w="38100" cmpd="sng"/>
            <a:effectLst/>
          </c:spPr>
          <c:marker>
            <c:spPr>
              <a:ln w="38100" cmpd="sng"/>
              <a:effectLst/>
            </c:spPr>
          </c:marker>
          <c:xVal>
            <c:numRef>
              <c:f>Sheet2!$A$1:$A$25</c:f>
              <c:numCache>
                <c:formatCode>General</c:formatCode>
                <c:ptCount val="25"/>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numCache>
            </c:numRef>
          </c:xVal>
          <c:yVal>
            <c:numRef>
              <c:f>Sheet2!$B$1:$B$25</c:f>
              <c:numCache>
                <c:formatCode>General</c:formatCode>
                <c:ptCount val="25"/>
                <c:pt idx="0">
                  <c:v>0.0</c:v>
                </c:pt>
                <c:pt idx="1">
                  <c:v>0.5</c:v>
                </c:pt>
                <c:pt idx="2">
                  <c:v>0.866025403784439</c:v>
                </c:pt>
                <c:pt idx="3">
                  <c:v>1.0</c:v>
                </c:pt>
                <c:pt idx="4">
                  <c:v>0.866025403784439</c:v>
                </c:pt>
                <c:pt idx="5">
                  <c:v>0.5</c:v>
                </c:pt>
                <c:pt idx="6">
                  <c:v>1.22514845490862E-16</c:v>
                </c:pt>
                <c:pt idx="7">
                  <c:v>-0.5</c:v>
                </c:pt>
                <c:pt idx="8">
                  <c:v>-0.866025403784438</c:v>
                </c:pt>
                <c:pt idx="9">
                  <c:v>-1.0</c:v>
                </c:pt>
                <c:pt idx="10">
                  <c:v>-0.866025403784439</c:v>
                </c:pt>
                <c:pt idx="11">
                  <c:v>-0.5</c:v>
                </c:pt>
                <c:pt idx="12">
                  <c:v>-2.45029690981724E-16</c:v>
                </c:pt>
                <c:pt idx="13">
                  <c:v>0.499999999999999</c:v>
                </c:pt>
                <c:pt idx="14">
                  <c:v>0.866025403784439</c:v>
                </c:pt>
                <c:pt idx="15">
                  <c:v>1.0</c:v>
                </c:pt>
                <c:pt idx="16">
                  <c:v>0.866025403784439</c:v>
                </c:pt>
                <c:pt idx="17">
                  <c:v>0.5</c:v>
                </c:pt>
                <c:pt idx="18">
                  <c:v>3.67544536472586E-16</c:v>
                </c:pt>
                <c:pt idx="19">
                  <c:v>-0.500000000000001</c:v>
                </c:pt>
                <c:pt idx="20">
                  <c:v>-0.866025403784439</c:v>
                </c:pt>
                <c:pt idx="21">
                  <c:v>-1.0</c:v>
                </c:pt>
                <c:pt idx="22">
                  <c:v>-0.866025403784439</c:v>
                </c:pt>
                <c:pt idx="23">
                  <c:v>-0.5</c:v>
                </c:pt>
                <c:pt idx="24">
                  <c:v>-4.90059381963448E-16</c:v>
                </c:pt>
              </c:numCache>
            </c:numRef>
          </c:yVal>
          <c:smooth val="1"/>
        </c:ser>
        <c:dLbls>
          <c:showLegendKey val="0"/>
          <c:showVal val="0"/>
          <c:showCatName val="0"/>
          <c:showSerName val="0"/>
          <c:showPercent val="0"/>
          <c:showBubbleSize val="0"/>
        </c:dLbls>
        <c:axId val="-2114144424"/>
        <c:axId val="-2116462008"/>
      </c:scatterChart>
      <c:valAx>
        <c:axId val="-2114144424"/>
        <c:scaling>
          <c:orientation val="minMax"/>
          <c:max val="50.0"/>
        </c:scaling>
        <c:delete val="1"/>
        <c:axPos val="b"/>
        <c:title>
          <c:tx>
            <c:rich>
              <a:bodyPr/>
              <a:lstStyle/>
              <a:p>
                <a:pPr>
                  <a:defRPr sz="1600" b="0"/>
                </a:pPr>
                <a:r>
                  <a:rPr lang="en-US" sz="1600" b="0" i="0" u="none" strike="noStrike" baseline="0" dirty="0" smtClean="0">
                    <a:effectLst/>
                  </a:rPr>
                  <a:t> Aug </a:t>
                </a:r>
                <a:r>
                  <a:rPr lang="fr-FR" sz="1600" b="0" i="0" u="none" strike="noStrike" baseline="0" dirty="0" smtClean="0">
                    <a:effectLst/>
                  </a:rPr>
                  <a:t>’</a:t>
                </a:r>
                <a:r>
                  <a:rPr lang="en-US" sz="1600" b="0" i="0" u="none" strike="noStrike" baseline="0" dirty="0" smtClean="0">
                    <a:effectLst/>
                  </a:rPr>
                  <a:t>07	        Mar ‘07              Aug </a:t>
                </a:r>
                <a:r>
                  <a:rPr lang="fr-FR" sz="1600" b="0" i="0" u="none" strike="noStrike" baseline="0" dirty="0" smtClean="0">
                    <a:effectLst/>
                  </a:rPr>
                  <a:t>’</a:t>
                </a:r>
                <a:r>
                  <a:rPr lang="en-US" sz="1600" b="0" i="0" u="none" strike="noStrike" baseline="0" dirty="0" smtClean="0">
                    <a:effectLst/>
                  </a:rPr>
                  <a:t>08              Mar ‘08</a:t>
                </a:r>
                <a:endParaRPr lang="en-US" sz="1600" b="0" dirty="0"/>
              </a:p>
            </c:rich>
          </c:tx>
          <c:layout>
            <c:manualLayout>
              <c:xMode val="edge"/>
              <c:yMode val="edge"/>
              <c:x val="0.155848418288773"/>
              <c:y val="0.850516105516429"/>
            </c:manualLayout>
          </c:layout>
          <c:overlay val="0"/>
        </c:title>
        <c:numFmt formatCode="General" sourceLinked="1"/>
        <c:majorTickMark val="out"/>
        <c:minorTickMark val="none"/>
        <c:tickLblPos val="nextTo"/>
        <c:crossAx val="-2116462008"/>
        <c:crosses val="autoZero"/>
        <c:crossBetween val="midCat"/>
      </c:valAx>
      <c:valAx>
        <c:axId val="-211646200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14144424"/>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spPr>
            <a:ln w="38100"/>
            <a:effectLst/>
          </c:spPr>
          <c:marker>
            <c:symbol val="diamond"/>
            <c:size val="12"/>
            <c:spPr>
              <a:effectLst/>
            </c:spPr>
          </c:marker>
          <c:xVal>
            <c:numRef>
              <c:f>Sheet1!$A$1:$A$61</c:f>
              <c:numCache>
                <c:formatCode>General</c:formatCode>
                <c:ptCount val="6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numCache>
            </c:numRef>
          </c:xVal>
          <c:yVal>
            <c:numRef>
              <c:f>Sheet1!$D$1:$D$61</c:f>
              <c:numCache>
                <c:formatCode>General</c:formatCode>
                <c:ptCount val="61"/>
                <c:pt idx="0">
                  <c:v>0.0</c:v>
                </c:pt>
                <c:pt idx="1">
                  <c:v>0.258819045102521</c:v>
                </c:pt>
                <c:pt idx="2">
                  <c:v>0.5</c:v>
                </c:pt>
                <c:pt idx="3">
                  <c:v>0.707106781186547</c:v>
                </c:pt>
                <c:pt idx="4">
                  <c:v>0.866025403784439</c:v>
                </c:pt>
                <c:pt idx="5">
                  <c:v>0.965925826289068</c:v>
                </c:pt>
                <c:pt idx="6">
                  <c:v>1.0</c:v>
                </c:pt>
                <c:pt idx="7">
                  <c:v>0.965925826289068</c:v>
                </c:pt>
                <c:pt idx="8">
                  <c:v>0.866025403784439</c:v>
                </c:pt>
                <c:pt idx="9">
                  <c:v>0.707106781186548</c:v>
                </c:pt>
                <c:pt idx="10">
                  <c:v>0.5</c:v>
                </c:pt>
                <c:pt idx="11">
                  <c:v>0.258819045102521</c:v>
                </c:pt>
                <c:pt idx="12">
                  <c:v>1.22514845490862E-16</c:v>
                </c:pt>
                <c:pt idx="13">
                  <c:v>-0.25881904510252</c:v>
                </c:pt>
                <c:pt idx="14">
                  <c:v>-0.5</c:v>
                </c:pt>
                <c:pt idx="15">
                  <c:v>-0.707106781186547</c:v>
                </c:pt>
                <c:pt idx="16">
                  <c:v>-0.866025403784438</c:v>
                </c:pt>
                <c:pt idx="17">
                  <c:v>-0.965925826289068</c:v>
                </c:pt>
                <c:pt idx="18">
                  <c:v>-1.0</c:v>
                </c:pt>
                <c:pt idx="19">
                  <c:v>-0.965925826289068</c:v>
                </c:pt>
                <c:pt idx="20">
                  <c:v>-0.866025403784439</c:v>
                </c:pt>
                <c:pt idx="21">
                  <c:v>-0.707106781186548</c:v>
                </c:pt>
                <c:pt idx="22">
                  <c:v>-0.5</c:v>
                </c:pt>
                <c:pt idx="23">
                  <c:v>-0.258819045102521</c:v>
                </c:pt>
                <c:pt idx="24">
                  <c:v>-2.45029690981724E-16</c:v>
                </c:pt>
                <c:pt idx="25">
                  <c:v>0.25881904510252</c:v>
                </c:pt>
                <c:pt idx="26">
                  <c:v>0.499999999999999</c:v>
                </c:pt>
                <c:pt idx="27">
                  <c:v>0.707106781186547</c:v>
                </c:pt>
                <c:pt idx="28">
                  <c:v>0.866025403784439</c:v>
                </c:pt>
                <c:pt idx="29">
                  <c:v>0.965925826289068</c:v>
                </c:pt>
                <c:pt idx="30">
                  <c:v>1.0</c:v>
                </c:pt>
                <c:pt idx="31">
                  <c:v>0.965925826289068</c:v>
                </c:pt>
                <c:pt idx="32">
                  <c:v>0.866025403784439</c:v>
                </c:pt>
                <c:pt idx="33">
                  <c:v>0.707106781186547</c:v>
                </c:pt>
                <c:pt idx="34">
                  <c:v>0.5</c:v>
                </c:pt>
                <c:pt idx="35">
                  <c:v>0.258819045102521</c:v>
                </c:pt>
                <c:pt idx="36">
                  <c:v>3.67544536472586E-16</c:v>
                </c:pt>
                <c:pt idx="37">
                  <c:v>-0.258819045102522</c:v>
                </c:pt>
                <c:pt idx="38">
                  <c:v>-0.500000000000001</c:v>
                </c:pt>
                <c:pt idx="39">
                  <c:v>-0.707106781186548</c:v>
                </c:pt>
                <c:pt idx="40">
                  <c:v>-0.866025403784439</c:v>
                </c:pt>
                <c:pt idx="41">
                  <c:v>-0.965925826289068</c:v>
                </c:pt>
                <c:pt idx="42">
                  <c:v>-1.0</c:v>
                </c:pt>
                <c:pt idx="43">
                  <c:v>-0.965925826289068</c:v>
                </c:pt>
                <c:pt idx="44">
                  <c:v>-0.866025403784439</c:v>
                </c:pt>
                <c:pt idx="45">
                  <c:v>-0.707106781186547</c:v>
                </c:pt>
                <c:pt idx="46">
                  <c:v>-0.5</c:v>
                </c:pt>
                <c:pt idx="47">
                  <c:v>-0.258819045102521</c:v>
                </c:pt>
                <c:pt idx="48">
                  <c:v>-4.90059381963448E-16</c:v>
                </c:pt>
              </c:numCache>
            </c:numRef>
          </c:yVal>
          <c:smooth val="1"/>
        </c:ser>
        <c:dLbls>
          <c:showLegendKey val="0"/>
          <c:showVal val="0"/>
          <c:showCatName val="0"/>
          <c:showSerName val="0"/>
          <c:showPercent val="0"/>
          <c:showBubbleSize val="0"/>
        </c:dLbls>
        <c:axId val="-2114215864"/>
        <c:axId val="-2114152728"/>
      </c:scatterChart>
      <c:valAx>
        <c:axId val="-2114215864"/>
        <c:scaling>
          <c:orientation val="minMax"/>
          <c:max val="50.0"/>
        </c:scaling>
        <c:delete val="1"/>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0000"/>
                    </a:solidFill>
                    <a:latin typeface="+mn-lt"/>
                    <a:ea typeface="+mn-ea"/>
                    <a:cs typeface="+mn-cs"/>
                  </a:defRPr>
                </a:pPr>
                <a:r>
                  <a:rPr lang="fr-FR" sz="1600" b="0" i="0" baseline="0" dirty="0" smtClean="0">
                    <a:effectLst/>
                  </a:rPr>
                  <a:t> </a:t>
                </a:r>
                <a:r>
                  <a:rPr lang="fr-FR" sz="1600" b="0" i="0" baseline="0" dirty="0" err="1" smtClean="0">
                    <a:effectLst/>
                  </a:rPr>
                  <a:t>Aug</a:t>
                </a:r>
                <a:r>
                  <a:rPr lang="fr-FR" sz="1600" b="0" i="0" baseline="0" dirty="0" smtClean="0">
                    <a:effectLst/>
                  </a:rPr>
                  <a:t> ’07	        Mar ‘07              </a:t>
                </a:r>
                <a:r>
                  <a:rPr lang="fr-FR" sz="1600" b="0" i="0" baseline="0" dirty="0" err="1" smtClean="0">
                    <a:effectLst/>
                  </a:rPr>
                  <a:t>Aug</a:t>
                </a:r>
                <a:r>
                  <a:rPr lang="fr-FR" sz="1600" b="0" i="0" baseline="0" dirty="0" smtClean="0">
                    <a:effectLst/>
                  </a:rPr>
                  <a:t> ’08              Mar ‘08</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0000"/>
                    </a:solidFill>
                    <a:latin typeface="+mn-lt"/>
                    <a:ea typeface="+mn-ea"/>
                    <a:cs typeface="+mn-cs"/>
                  </a:defRPr>
                </a:pPr>
                <a:endParaRPr lang="en-US" dirty="0"/>
              </a:p>
            </c:rich>
          </c:tx>
          <c:layout/>
          <c:overlay val="0"/>
        </c:title>
        <c:numFmt formatCode="General" sourceLinked="1"/>
        <c:majorTickMark val="out"/>
        <c:minorTickMark val="none"/>
        <c:tickLblPos val="nextTo"/>
        <c:crossAx val="-2114152728"/>
        <c:crosses val="autoZero"/>
        <c:crossBetween val="midCat"/>
      </c:valAx>
      <c:valAx>
        <c:axId val="-211415272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14215864"/>
        <c:crosses val="autoZero"/>
        <c:crossBetween val="midCat"/>
      </c:valAx>
    </c:plotArea>
    <c:plotVisOnly val="1"/>
    <c:dispBlanksAs val="gap"/>
    <c:showDLblsOverMax val="0"/>
  </c:chart>
  <c:spPr>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CO</a:t>
            </a:r>
            <a:r>
              <a:rPr lang="en-US" sz="2800" baseline="-25000" dirty="0"/>
              <a:t>2</a:t>
            </a:r>
            <a:r>
              <a:rPr lang="en-US" sz="2800" dirty="0"/>
              <a:t> Over the Last 50 </a:t>
            </a:r>
            <a:r>
              <a:rPr lang="en-US" sz="2800" dirty="0" smtClean="0"/>
              <a:t>Years</a:t>
            </a:r>
            <a:endParaRPr lang="en-US" sz="2800" dirty="0"/>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38100" cap="rnd" cmpd="sng">
                <a:solidFill>
                  <a:srgbClr val="0070C0"/>
                </a:solidFill>
                <a:prstDash val="solid"/>
              </a:ln>
              <a:effectLst/>
            </c:spPr>
            <c:trendlineType val="linear"/>
            <c:dispRSqr val="1"/>
            <c:dispEq val="0"/>
            <c:trendlineLbl>
              <c:layout>
                <c:manualLayout>
                  <c:x val="-0.275824064592823"/>
                  <c:y val="0.128930052740711"/>
                </c:manualLayout>
              </c:layout>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rendlineLbl>
          </c:trendline>
          <c:xVal>
            <c:numRef>
              <c:f>'co2'!$A$1:$A$50</c:f>
              <c:numCache>
                <c:formatCode>General</c:formatCode>
                <c:ptCount val="50"/>
                <c:pt idx="0">
                  <c:v>1959.0</c:v>
                </c:pt>
                <c:pt idx="1">
                  <c:v>1960.0</c:v>
                </c:pt>
                <c:pt idx="2">
                  <c:v>1961.0</c:v>
                </c:pt>
                <c:pt idx="3">
                  <c:v>1962.0</c:v>
                </c:pt>
                <c:pt idx="4">
                  <c:v>1963.0</c:v>
                </c:pt>
                <c:pt idx="5">
                  <c:v>1964.0</c:v>
                </c:pt>
                <c:pt idx="6">
                  <c:v>1965.0</c:v>
                </c:pt>
                <c:pt idx="7">
                  <c:v>1966.0</c:v>
                </c:pt>
                <c:pt idx="8">
                  <c:v>1967.0</c:v>
                </c:pt>
                <c:pt idx="9">
                  <c:v>1968.0</c:v>
                </c:pt>
                <c:pt idx="10">
                  <c:v>1969.0</c:v>
                </c:pt>
                <c:pt idx="11">
                  <c:v>1970.0</c:v>
                </c:pt>
                <c:pt idx="12">
                  <c:v>1971.0</c:v>
                </c:pt>
                <c:pt idx="13">
                  <c:v>1972.0</c:v>
                </c:pt>
                <c:pt idx="14">
                  <c:v>1973.0</c:v>
                </c:pt>
                <c:pt idx="15">
                  <c:v>1974.0</c:v>
                </c:pt>
                <c:pt idx="16">
                  <c:v>1975.0</c:v>
                </c:pt>
                <c:pt idx="17">
                  <c:v>1976.0</c:v>
                </c:pt>
                <c:pt idx="18">
                  <c:v>1977.0</c:v>
                </c:pt>
                <c:pt idx="19">
                  <c:v>1978.0</c:v>
                </c:pt>
                <c:pt idx="20">
                  <c:v>1979.0</c:v>
                </c:pt>
                <c:pt idx="21">
                  <c:v>1980.0</c:v>
                </c:pt>
                <c:pt idx="22">
                  <c:v>1981.0</c:v>
                </c:pt>
                <c:pt idx="23">
                  <c:v>1982.0</c:v>
                </c:pt>
                <c:pt idx="24">
                  <c:v>1983.0</c:v>
                </c:pt>
                <c:pt idx="25">
                  <c:v>1984.0</c:v>
                </c:pt>
                <c:pt idx="26">
                  <c:v>1985.0</c:v>
                </c:pt>
                <c:pt idx="27">
                  <c:v>1986.0</c:v>
                </c:pt>
                <c:pt idx="28">
                  <c:v>1987.0</c:v>
                </c:pt>
                <c:pt idx="29">
                  <c:v>1988.0</c:v>
                </c:pt>
                <c:pt idx="30">
                  <c:v>1989.0</c:v>
                </c:pt>
                <c:pt idx="31">
                  <c:v>1990.0</c:v>
                </c:pt>
                <c:pt idx="32">
                  <c:v>1991.0</c:v>
                </c:pt>
                <c:pt idx="33">
                  <c:v>1992.0</c:v>
                </c:pt>
                <c:pt idx="34">
                  <c:v>1993.0</c:v>
                </c:pt>
                <c:pt idx="35">
                  <c:v>1994.0</c:v>
                </c:pt>
                <c:pt idx="36">
                  <c:v>1995.0</c:v>
                </c:pt>
                <c:pt idx="37">
                  <c:v>1996.0</c:v>
                </c:pt>
                <c:pt idx="38">
                  <c:v>1997.0</c:v>
                </c:pt>
                <c:pt idx="39">
                  <c:v>1998.0</c:v>
                </c:pt>
                <c:pt idx="40">
                  <c:v>1999.0</c:v>
                </c:pt>
                <c:pt idx="41">
                  <c:v>2000.0</c:v>
                </c:pt>
                <c:pt idx="42">
                  <c:v>2001.0</c:v>
                </c:pt>
                <c:pt idx="43">
                  <c:v>2002.0</c:v>
                </c:pt>
                <c:pt idx="44">
                  <c:v>2003.0</c:v>
                </c:pt>
                <c:pt idx="45">
                  <c:v>2004.0</c:v>
                </c:pt>
                <c:pt idx="46">
                  <c:v>2005.0</c:v>
                </c:pt>
                <c:pt idx="47">
                  <c:v>2006.0</c:v>
                </c:pt>
                <c:pt idx="48">
                  <c:v>2007.0</c:v>
                </c:pt>
                <c:pt idx="49">
                  <c:v>2008.0</c:v>
                </c:pt>
              </c:numCache>
            </c:numRef>
          </c:xVal>
          <c:yVal>
            <c:numRef>
              <c:f>'co2'!$N$1:$N$50</c:f>
              <c:numCache>
                <c:formatCode>General</c:formatCode>
                <c:ptCount val="50"/>
                <c:pt idx="0">
                  <c:v>315.98</c:v>
                </c:pt>
                <c:pt idx="1">
                  <c:v>316.91</c:v>
                </c:pt>
                <c:pt idx="2">
                  <c:v>317.64</c:v>
                </c:pt>
                <c:pt idx="3">
                  <c:v>318.45</c:v>
                </c:pt>
                <c:pt idx="4">
                  <c:v>318.99</c:v>
                </c:pt>
                <c:pt idx="6">
                  <c:v>320.04</c:v>
                </c:pt>
                <c:pt idx="7">
                  <c:v>321.38</c:v>
                </c:pt>
                <c:pt idx="8">
                  <c:v>322.1600000000001</c:v>
                </c:pt>
                <c:pt idx="9">
                  <c:v>323.05</c:v>
                </c:pt>
                <c:pt idx="10">
                  <c:v>324.63</c:v>
                </c:pt>
                <c:pt idx="11">
                  <c:v>325.68</c:v>
                </c:pt>
                <c:pt idx="12">
                  <c:v>326.32</c:v>
                </c:pt>
                <c:pt idx="13">
                  <c:v>327.45</c:v>
                </c:pt>
                <c:pt idx="14">
                  <c:v>329.68</c:v>
                </c:pt>
                <c:pt idx="15">
                  <c:v>330.25</c:v>
                </c:pt>
                <c:pt idx="16">
                  <c:v>331.15</c:v>
                </c:pt>
                <c:pt idx="17">
                  <c:v>332.15</c:v>
                </c:pt>
                <c:pt idx="18">
                  <c:v>333.9</c:v>
                </c:pt>
                <c:pt idx="19">
                  <c:v>335.51</c:v>
                </c:pt>
                <c:pt idx="20">
                  <c:v>336.85</c:v>
                </c:pt>
                <c:pt idx="21">
                  <c:v>338.69</c:v>
                </c:pt>
                <c:pt idx="22">
                  <c:v>339.9299999999996</c:v>
                </c:pt>
                <c:pt idx="23">
                  <c:v>341.13</c:v>
                </c:pt>
                <c:pt idx="24">
                  <c:v>342.78</c:v>
                </c:pt>
                <c:pt idx="25">
                  <c:v>344.42</c:v>
                </c:pt>
                <c:pt idx="26">
                  <c:v>345.9</c:v>
                </c:pt>
                <c:pt idx="27">
                  <c:v>347.15</c:v>
                </c:pt>
                <c:pt idx="28">
                  <c:v>348.9299999999996</c:v>
                </c:pt>
                <c:pt idx="29">
                  <c:v>351.48</c:v>
                </c:pt>
                <c:pt idx="30">
                  <c:v>352.91</c:v>
                </c:pt>
                <c:pt idx="31">
                  <c:v>354.19</c:v>
                </c:pt>
                <c:pt idx="32">
                  <c:v>355.59</c:v>
                </c:pt>
                <c:pt idx="33">
                  <c:v>356.37</c:v>
                </c:pt>
                <c:pt idx="34">
                  <c:v>357.04</c:v>
                </c:pt>
                <c:pt idx="35">
                  <c:v>358.89</c:v>
                </c:pt>
                <c:pt idx="36">
                  <c:v>360.88</c:v>
                </c:pt>
                <c:pt idx="37">
                  <c:v>362.64</c:v>
                </c:pt>
                <c:pt idx="38">
                  <c:v>363.76</c:v>
                </c:pt>
                <c:pt idx="39">
                  <c:v>366.63</c:v>
                </c:pt>
                <c:pt idx="40">
                  <c:v>368.31</c:v>
                </c:pt>
                <c:pt idx="41">
                  <c:v>369.48</c:v>
                </c:pt>
                <c:pt idx="42">
                  <c:v>371.02</c:v>
                </c:pt>
                <c:pt idx="43">
                  <c:v>373.1</c:v>
                </c:pt>
                <c:pt idx="44">
                  <c:v>375.64</c:v>
                </c:pt>
                <c:pt idx="45">
                  <c:v>377.38</c:v>
                </c:pt>
                <c:pt idx="46">
                  <c:v>379.67</c:v>
                </c:pt>
                <c:pt idx="47">
                  <c:v>381.84</c:v>
                </c:pt>
                <c:pt idx="48">
                  <c:v>383.55</c:v>
                </c:pt>
                <c:pt idx="49">
                  <c:v>385.34</c:v>
                </c:pt>
              </c:numCache>
            </c:numRef>
          </c:yVal>
          <c:smooth val="0"/>
        </c:ser>
        <c:dLbls>
          <c:showLegendKey val="0"/>
          <c:showVal val="0"/>
          <c:showCatName val="0"/>
          <c:showSerName val="0"/>
          <c:showPercent val="0"/>
          <c:showBubbleSize val="0"/>
        </c:dLbls>
        <c:axId val="2079817704"/>
        <c:axId val="2079676360"/>
      </c:scatterChart>
      <c:valAx>
        <c:axId val="2079817704"/>
        <c:scaling>
          <c:orientation val="minMax"/>
          <c:max val="2010.0"/>
          <c:min val="1955.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9676360"/>
        <c:crosses val="autoZero"/>
        <c:crossBetween val="midCat"/>
      </c:valAx>
      <c:valAx>
        <c:axId val="2079676360"/>
        <c:scaling>
          <c:orientation val="minMax"/>
          <c:max val="400.0"/>
          <c:min val="3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CO</a:t>
                </a:r>
                <a:r>
                  <a:rPr lang="en-US" sz="1800" baseline="-25000"/>
                  <a:t>2</a:t>
                </a:r>
                <a:r>
                  <a:rPr lang="en-US" sz="1800" baseline="0"/>
                  <a:t> (ppm)</a:t>
                </a:r>
                <a:endParaRPr lang="en-US" sz="1800"/>
              </a:p>
            </c:rich>
          </c:tx>
          <c:layout>
            <c:manualLayout>
              <c:xMode val="edge"/>
              <c:yMode val="edge"/>
              <c:x val="0.0176039119804401"/>
              <c:y val="0.39231560728821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9817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CO</a:t>
            </a:r>
            <a:r>
              <a:rPr lang="en-US" sz="2800" baseline="-25000" dirty="0"/>
              <a:t>2</a:t>
            </a:r>
            <a:r>
              <a:rPr lang="en-US" sz="2800" dirty="0"/>
              <a:t> Over the Last 50 </a:t>
            </a:r>
            <a:r>
              <a:rPr lang="en-US" sz="2800" dirty="0" smtClean="0"/>
              <a:t>Years: Flipped</a:t>
            </a:r>
            <a:endParaRPr lang="en-US" sz="2800" dirty="0"/>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38100" cap="rnd" cmpd="sng">
                <a:solidFill>
                  <a:srgbClr val="0070C0"/>
                </a:solidFill>
                <a:prstDash val="solid"/>
              </a:ln>
              <a:effectLst/>
            </c:spPr>
            <c:trendlineType val="linear"/>
            <c:dispRSqr val="1"/>
            <c:dispEq val="0"/>
            <c:trendlineLbl>
              <c:layout>
                <c:manualLayout>
                  <c:x val="-0.316748897830314"/>
                  <c:y val="0.187971014492754"/>
                </c:manualLayout>
              </c:layout>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rendlineLbl>
          </c:trendline>
          <c:xVal>
            <c:numRef>
              <c:f>'co2'!$N$1:$N$50</c:f>
              <c:numCache>
                <c:formatCode>General</c:formatCode>
                <c:ptCount val="50"/>
                <c:pt idx="0">
                  <c:v>315.98</c:v>
                </c:pt>
                <c:pt idx="1">
                  <c:v>316.91</c:v>
                </c:pt>
                <c:pt idx="2">
                  <c:v>317.64</c:v>
                </c:pt>
                <c:pt idx="3">
                  <c:v>318.45</c:v>
                </c:pt>
                <c:pt idx="4">
                  <c:v>318.99</c:v>
                </c:pt>
                <c:pt idx="6">
                  <c:v>320.04</c:v>
                </c:pt>
                <c:pt idx="7">
                  <c:v>321.38</c:v>
                </c:pt>
                <c:pt idx="8">
                  <c:v>322.1600000000001</c:v>
                </c:pt>
                <c:pt idx="9">
                  <c:v>323.05</c:v>
                </c:pt>
                <c:pt idx="10">
                  <c:v>324.63</c:v>
                </c:pt>
                <c:pt idx="11">
                  <c:v>325.68</c:v>
                </c:pt>
                <c:pt idx="12">
                  <c:v>326.32</c:v>
                </c:pt>
                <c:pt idx="13">
                  <c:v>327.45</c:v>
                </c:pt>
                <c:pt idx="14">
                  <c:v>329.68</c:v>
                </c:pt>
                <c:pt idx="15">
                  <c:v>330.25</c:v>
                </c:pt>
                <c:pt idx="16">
                  <c:v>331.15</c:v>
                </c:pt>
                <c:pt idx="17">
                  <c:v>332.15</c:v>
                </c:pt>
                <c:pt idx="18">
                  <c:v>333.9</c:v>
                </c:pt>
                <c:pt idx="19">
                  <c:v>335.51</c:v>
                </c:pt>
                <c:pt idx="20">
                  <c:v>336.85</c:v>
                </c:pt>
                <c:pt idx="21">
                  <c:v>338.69</c:v>
                </c:pt>
                <c:pt idx="22">
                  <c:v>339.9299999999996</c:v>
                </c:pt>
                <c:pt idx="23">
                  <c:v>341.13</c:v>
                </c:pt>
                <c:pt idx="24">
                  <c:v>342.78</c:v>
                </c:pt>
                <c:pt idx="25">
                  <c:v>344.42</c:v>
                </c:pt>
                <c:pt idx="26">
                  <c:v>345.9</c:v>
                </c:pt>
                <c:pt idx="27">
                  <c:v>347.15</c:v>
                </c:pt>
                <c:pt idx="28">
                  <c:v>348.9299999999996</c:v>
                </c:pt>
                <c:pt idx="29">
                  <c:v>351.48</c:v>
                </c:pt>
                <c:pt idx="30">
                  <c:v>352.91</c:v>
                </c:pt>
                <c:pt idx="31">
                  <c:v>354.19</c:v>
                </c:pt>
                <c:pt idx="32">
                  <c:v>355.59</c:v>
                </c:pt>
                <c:pt idx="33">
                  <c:v>356.37</c:v>
                </c:pt>
                <c:pt idx="34">
                  <c:v>357.04</c:v>
                </c:pt>
                <c:pt idx="35">
                  <c:v>358.89</c:v>
                </c:pt>
                <c:pt idx="36">
                  <c:v>360.88</c:v>
                </c:pt>
                <c:pt idx="37">
                  <c:v>362.64</c:v>
                </c:pt>
                <c:pt idx="38">
                  <c:v>363.76</c:v>
                </c:pt>
                <c:pt idx="39">
                  <c:v>366.63</c:v>
                </c:pt>
                <c:pt idx="40">
                  <c:v>368.31</c:v>
                </c:pt>
                <c:pt idx="41">
                  <c:v>369.48</c:v>
                </c:pt>
                <c:pt idx="42">
                  <c:v>371.02</c:v>
                </c:pt>
                <c:pt idx="43">
                  <c:v>373.1</c:v>
                </c:pt>
                <c:pt idx="44">
                  <c:v>375.64</c:v>
                </c:pt>
                <c:pt idx="45">
                  <c:v>377.38</c:v>
                </c:pt>
                <c:pt idx="46">
                  <c:v>379.67</c:v>
                </c:pt>
                <c:pt idx="47">
                  <c:v>381.84</c:v>
                </c:pt>
                <c:pt idx="48">
                  <c:v>383.55</c:v>
                </c:pt>
                <c:pt idx="49">
                  <c:v>385.34</c:v>
                </c:pt>
              </c:numCache>
            </c:numRef>
          </c:xVal>
          <c:yVal>
            <c:numRef>
              <c:f>'co2'!$A$1:$A$50</c:f>
              <c:numCache>
                <c:formatCode>General</c:formatCode>
                <c:ptCount val="50"/>
                <c:pt idx="0">
                  <c:v>1959.0</c:v>
                </c:pt>
                <c:pt idx="1">
                  <c:v>1960.0</c:v>
                </c:pt>
                <c:pt idx="2">
                  <c:v>1961.0</c:v>
                </c:pt>
                <c:pt idx="3">
                  <c:v>1962.0</c:v>
                </c:pt>
                <c:pt idx="4">
                  <c:v>1963.0</c:v>
                </c:pt>
                <c:pt idx="5">
                  <c:v>1964.0</c:v>
                </c:pt>
                <c:pt idx="6">
                  <c:v>1965.0</c:v>
                </c:pt>
                <c:pt idx="7">
                  <c:v>1966.0</c:v>
                </c:pt>
                <c:pt idx="8">
                  <c:v>1967.0</c:v>
                </c:pt>
                <c:pt idx="9">
                  <c:v>1968.0</c:v>
                </c:pt>
                <c:pt idx="10">
                  <c:v>1969.0</c:v>
                </c:pt>
                <c:pt idx="11">
                  <c:v>1970.0</c:v>
                </c:pt>
                <c:pt idx="12">
                  <c:v>1971.0</c:v>
                </c:pt>
                <c:pt idx="13">
                  <c:v>1972.0</c:v>
                </c:pt>
                <c:pt idx="14">
                  <c:v>1973.0</c:v>
                </c:pt>
                <c:pt idx="15">
                  <c:v>1974.0</c:v>
                </c:pt>
                <c:pt idx="16">
                  <c:v>1975.0</c:v>
                </c:pt>
                <c:pt idx="17">
                  <c:v>1976.0</c:v>
                </c:pt>
                <c:pt idx="18">
                  <c:v>1977.0</c:v>
                </c:pt>
                <c:pt idx="19">
                  <c:v>1978.0</c:v>
                </c:pt>
                <c:pt idx="20">
                  <c:v>1979.0</c:v>
                </c:pt>
                <c:pt idx="21">
                  <c:v>1980.0</c:v>
                </c:pt>
                <c:pt idx="22">
                  <c:v>1981.0</c:v>
                </c:pt>
                <c:pt idx="23">
                  <c:v>1982.0</c:v>
                </c:pt>
                <c:pt idx="24">
                  <c:v>1983.0</c:v>
                </c:pt>
                <c:pt idx="25">
                  <c:v>1984.0</c:v>
                </c:pt>
                <c:pt idx="26">
                  <c:v>1985.0</c:v>
                </c:pt>
                <c:pt idx="27">
                  <c:v>1986.0</c:v>
                </c:pt>
                <c:pt idx="28">
                  <c:v>1987.0</c:v>
                </c:pt>
                <c:pt idx="29">
                  <c:v>1988.0</c:v>
                </c:pt>
                <c:pt idx="30">
                  <c:v>1989.0</c:v>
                </c:pt>
                <c:pt idx="31">
                  <c:v>1990.0</c:v>
                </c:pt>
                <c:pt idx="32">
                  <c:v>1991.0</c:v>
                </c:pt>
                <c:pt idx="33">
                  <c:v>1992.0</c:v>
                </c:pt>
                <c:pt idx="34">
                  <c:v>1993.0</c:v>
                </c:pt>
                <c:pt idx="35">
                  <c:v>1994.0</c:v>
                </c:pt>
                <c:pt idx="36">
                  <c:v>1995.0</c:v>
                </c:pt>
                <c:pt idx="37">
                  <c:v>1996.0</c:v>
                </c:pt>
                <c:pt idx="38">
                  <c:v>1997.0</c:v>
                </c:pt>
                <c:pt idx="39">
                  <c:v>1998.0</c:v>
                </c:pt>
                <c:pt idx="40">
                  <c:v>1999.0</c:v>
                </c:pt>
                <c:pt idx="41">
                  <c:v>2000.0</c:v>
                </c:pt>
                <c:pt idx="42">
                  <c:v>2001.0</c:v>
                </c:pt>
                <c:pt idx="43">
                  <c:v>2002.0</c:v>
                </c:pt>
                <c:pt idx="44">
                  <c:v>2003.0</c:v>
                </c:pt>
                <c:pt idx="45">
                  <c:v>2004.0</c:v>
                </c:pt>
                <c:pt idx="46">
                  <c:v>2005.0</c:v>
                </c:pt>
                <c:pt idx="47">
                  <c:v>2006.0</c:v>
                </c:pt>
                <c:pt idx="48">
                  <c:v>2007.0</c:v>
                </c:pt>
                <c:pt idx="49">
                  <c:v>2008.0</c:v>
                </c:pt>
              </c:numCache>
            </c:numRef>
          </c:yVal>
          <c:smooth val="0"/>
        </c:ser>
        <c:dLbls>
          <c:showLegendKey val="0"/>
          <c:showVal val="0"/>
          <c:showCatName val="0"/>
          <c:showSerName val="0"/>
          <c:showPercent val="0"/>
          <c:showBubbleSize val="0"/>
        </c:dLbls>
        <c:axId val="-2104347352"/>
        <c:axId val="-2104310520"/>
      </c:scatterChart>
      <c:valAx>
        <c:axId val="-2104347352"/>
        <c:scaling>
          <c:orientation val="minMax"/>
          <c:max val="400.0"/>
          <c:min val="30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CO</a:t>
                </a:r>
                <a:r>
                  <a:rPr lang="en-US" sz="1800" b="0" i="0" baseline="-25000">
                    <a:effectLst/>
                  </a:rPr>
                  <a:t>2</a:t>
                </a:r>
                <a:r>
                  <a:rPr lang="en-US" sz="1800" b="0" i="0" baseline="0">
                    <a:effectLst/>
                  </a:rPr>
                  <a:t> (ppm)</a:t>
                </a:r>
                <a:endParaRPr lang="en-US">
                  <a:effectLst/>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4310520"/>
        <c:crosses val="autoZero"/>
        <c:crossBetween val="midCat"/>
      </c:valAx>
      <c:valAx>
        <c:axId val="-2104310520"/>
        <c:scaling>
          <c:orientation val="minMax"/>
          <c:max val="2010.0"/>
          <c:min val="1955.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43473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Tree height (cm)</c:v>
                </c:pt>
              </c:strCache>
            </c:strRef>
          </c:tx>
          <c:spPr>
            <a:ln>
              <a:noFill/>
            </a:ln>
          </c:spPr>
          <c:marker>
            <c:symbol val="none"/>
          </c:marker>
          <c:xVal>
            <c:numRef>
              <c:f>Sheet1!$A$2:$A$7</c:f>
              <c:numCache>
                <c:formatCode>General</c:formatCode>
                <c:ptCount val="6"/>
                <c:pt idx="0">
                  <c:v>0.0</c:v>
                </c:pt>
                <c:pt idx="1">
                  <c:v>3.0</c:v>
                </c:pt>
                <c:pt idx="2">
                  <c:v>6.0</c:v>
                </c:pt>
                <c:pt idx="3">
                  <c:v>9.0</c:v>
                </c:pt>
                <c:pt idx="4">
                  <c:v>12.0</c:v>
                </c:pt>
                <c:pt idx="5">
                  <c:v>15.0</c:v>
                </c:pt>
              </c:numCache>
            </c:numRef>
          </c:xVal>
          <c:yVal>
            <c:numRef>
              <c:f>Sheet1!$B$2:$B$7</c:f>
              <c:numCache>
                <c:formatCode>General</c:formatCode>
                <c:ptCount val="6"/>
                <c:pt idx="0">
                  <c:v>31.6</c:v>
                </c:pt>
                <c:pt idx="1">
                  <c:v>34.7</c:v>
                </c:pt>
                <c:pt idx="2">
                  <c:v>37.68</c:v>
                </c:pt>
                <c:pt idx="3">
                  <c:v>46.52</c:v>
                </c:pt>
                <c:pt idx="4">
                  <c:v>55.23</c:v>
                </c:pt>
                <c:pt idx="5">
                  <c:v>59.4</c:v>
                </c:pt>
              </c:numCache>
            </c:numRef>
          </c:yVal>
          <c:smooth val="1"/>
        </c:ser>
        <c:dLbls>
          <c:showLegendKey val="0"/>
          <c:showVal val="0"/>
          <c:showCatName val="0"/>
          <c:showSerName val="0"/>
          <c:showPercent val="0"/>
          <c:showBubbleSize val="0"/>
        </c:dLbls>
        <c:axId val="-2117664120"/>
        <c:axId val="-2117658344"/>
      </c:scatterChart>
      <c:valAx>
        <c:axId val="-2117664120"/>
        <c:scaling>
          <c:orientation val="minMax"/>
        </c:scaling>
        <c:delete val="0"/>
        <c:axPos val="b"/>
        <c:title>
          <c:tx>
            <c:rich>
              <a:bodyPr/>
              <a:lstStyle/>
              <a:p>
                <a:pPr>
                  <a:defRPr sz="1600" b="0">
                    <a:solidFill>
                      <a:schemeClr val="bg1"/>
                    </a:solidFill>
                  </a:defRPr>
                </a:pPr>
                <a:r>
                  <a:rPr lang="en-US" sz="1600" b="0" dirty="0" smtClean="0">
                    <a:solidFill>
                      <a:schemeClr val="bg1"/>
                    </a:solidFill>
                  </a:rPr>
                  <a:t>Depth (meters)</a:t>
                </a:r>
                <a:endParaRPr lang="en-US" sz="1600" b="0" dirty="0">
                  <a:solidFill>
                    <a:schemeClr val="bg1"/>
                  </a:solidFill>
                </a:endParaRPr>
              </a:p>
            </c:rich>
          </c:tx>
          <c:layout/>
          <c:overlay val="0"/>
        </c:title>
        <c:numFmt formatCode="General" sourceLinked="1"/>
        <c:majorTickMark val="out"/>
        <c:minorTickMark val="none"/>
        <c:tickLblPos val="nextTo"/>
        <c:txPr>
          <a:bodyPr/>
          <a:lstStyle/>
          <a:p>
            <a:pPr>
              <a:defRPr sz="1400"/>
            </a:pPr>
            <a:endParaRPr lang="en-US"/>
          </a:p>
        </c:txPr>
        <c:crossAx val="-2117658344"/>
        <c:crosses val="autoZero"/>
        <c:crossBetween val="midCat"/>
      </c:valAx>
      <c:valAx>
        <c:axId val="-2117658344"/>
        <c:scaling>
          <c:orientation val="minMax"/>
        </c:scaling>
        <c:delete val="0"/>
        <c:axPos val="l"/>
        <c:title>
          <c:tx>
            <c:rich>
              <a:bodyPr rot="-5400000" vert="horz"/>
              <a:lstStyle/>
              <a:p>
                <a:pPr>
                  <a:defRPr sz="1600" b="0">
                    <a:solidFill>
                      <a:schemeClr val="bg1"/>
                    </a:solidFill>
                  </a:defRPr>
                </a:pPr>
                <a:r>
                  <a:rPr lang="en-US" sz="1600" b="0" i="0" baseline="0" dirty="0" smtClean="0">
                    <a:solidFill>
                      <a:schemeClr val="bg1"/>
                    </a:solidFill>
                    <a:effectLst/>
                  </a:rPr>
                  <a:t>Temperature (°F)</a:t>
                </a:r>
                <a:endParaRPr lang="en-US" sz="1600" dirty="0">
                  <a:solidFill>
                    <a:schemeClr val="bg1"/>
                  </a:solidFill>
                  <a:effectLst/>
                </a:endParaRPr>
              </a:p>
            </c:rich>
          </c:tx>
          <c:layout/>
          <c:overlay val="0"/>
        </c:title>
        <c:numFmt formatCode="General" sourceLinked="1"/>
        <c:majorTickMark val="out"/>
        <c:minorTickMark val="none"/>
        <c:tickLblPos val="nextTo"/>
        <c:txPr>
          <a:bodyPr/>
          <a:lstStyle/>
          <a:p>
            <a:pPr>
              <a:defRPr sz="1400"/>
            </a:pPr>
            <a:endParaRPr lang="en-US"/>
          </a:p>
        </c:txPr>
        <c:crossAx val="-211766412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Tree height (cm)</c:v>
                </c:pt>
              </c:strCache>
            </c:strRef>
          </c:tx>
          <c:spPr>
            <a:ln>
              <a:noFill/>
            </a:ln>
          </c:spPr>
          <c:marker>
            <c:symbol val="none"/>
          </c:marker>
          <c:xVal>
            <c:numRef>
              <c:f>Sheet1!$A$2:$A$7</c:f>
              <c:numCache>
                <c:formatCode>General</c:formatCode>
                <c:ptCount val="6"/>
                <c:pt idx="0">
                  <c:v>0.0</c:v>
                </c:pt>
                <c:pt idx="1">
                  <c:v>3.0</c:v>
                </c:pt>
                <c:pt idx="2">
                  <c:v>6.0</c:v>
                </c:pt>
                <c:pt idx="3">
                  <c:v>9.0</c:v>
                </c:pt>
                <c:pt idx="4">
                  <c:v>12.0</c:v>
                </c:pt>
                <c:pt idx="5">
                  <c:v>15.0</c:v>
                </c:pt>
              </c:numCache>
            </c:numRef>
          </c:xVal>
          <c:yVal>
            <c:numRef>
              <c:f>Sheet1!$B$2:$B$7</c:f>
              <c:numCache>
                <c:formatCode>General</c:formatCode>
                <c:ptCount val="6"/>
                <c:pt idx="0">
                  <c:v>31.6</c:v>
                </c:pt>
                <c:pt idx="1">
                  <c:v>34.7</c:v>
                </c:pt>
                <c:pt idx="2">
                  <c:v>37.68</c:v>
                </c:pt>
                <c:pt idx="3">
                  <c:v>46.52</c:v>
                </c:pt>
                <c:pt idx="4">
                  <c:v>55.23</c:v>
                </c:pt>
                <c:pt idx="5">
                  <c:v>59.4</c:v>
                </c:pt>
              </c:numCache>
            </c:numRef>
          </c:yVal>
          <c:smooth val="1"/>
        </c:ser>
        <c:dLbls>
          <c:showLegendKey val="0"/>
          <c:showVal val="0"/>
          <c:showCatName val="0"/>
          <c:showSerName val="0"/>
          <c:showPercent val="0"/>
          <c:showBubbleSize val="0"/>
        </c:dLbls>
        <c:axId val="-2117615944"/>
        <c:axId val="-2117610168"/>
      </c:scatterChart>
      <c:valAx>
        <c:axId val="-2117615944"/>
        <c:scaling>
          <c:orientation val="minMax"/>
        </c:scaling>
        <c:delete val="0"/>
        <c:axPos val="b"/>
        <c:title>
          <c:tx>
            <c:rich>
              <a:bodyPr/>
              <a:lstStyle/>
              <a:p>
                <a:pPr>
                  <a:defRPr sz="1600" b="0">
                    <a:solidFill>
                      <a:schemeClr val="bg1"/>
                    </a:solidFill>
                  </a:defRPr>
                </a:pPr>
                <a:r>
                  <a:rPr lang="en-US" sz="1600" b="0" dirty="0" smtClean="0">
                    <a:solidFill>
                      <a:schemeClr val="bg1"/>
                    </a:solidFill>
                  </a:rPr>
                  <a:t>Depth (meters)</a:t>
                </a:r>
                <a:endParaRPr lang="en-US" sz="1600" b="0" dirty="0">
                  <a:solidFill>
                    <a:schemeClr val="bg1"/>
                  </a:solidFill>
                </a:endParaRPr>
              </a:p>
            </c:rich>
          </c:tx>
          <c:layout/>
          <c:overlay val="0"/>
        </c:title>
        <c:numFmt formatCode="General" sourceLinked="1"/>
        <c:majorTickMark val="out"/>
        <c:minorTickMark val="none"/>
        <c:tickLblPos val="nextTo"/>
        <c:txPr>
          <a:bodyPr/>
          <a:lstStyle/>
          <a:p>
            <a:pPr>
              <a:defRPr sz="1400"/>
            </a:pPr>
            <a:endParaRPr lang="en-US"/>
          </a:p>
        </c:txPr>
        <c:crossAx val="-2117610168"/>
        <c:crosses val="autoZero"/>
        <c:crossBetween val="midCat"/>
      </c:valAx>
      <c:valAx>
        <c:axId val="-2117610168"/>
        <c:scaling>
          <c:orientation val="minMax"/>
        </c:scaling>
        <c:delete val="0"/>
        <c:axPos val="l"/>
        <c:title>
          <c:tx>
            <c:rich>
              <a:bodyPr rot="-5400000" vert="horz"/>
              <a:lstStyle/>
              <a:p>
                <a:pPr>
                  <a:defRPr sz="1600" b="0">
                    <a:solidFill>
                      <a:schemeClr val="bg1"/>
                    </a:solidFill>
                  </a:defRPr>
                </a:pPr>
                <a:r>
                  <a:rPr lang="en-US" sz="1600" b="0" i="0" baseline="0" dirty="0" smtClean="0">
                    <a:solidFill>
                      <a:schemeClr val="bg1"/>
                    </a:solidFill>
                    <a:effectLst/>
                  </a:rPr>
                  <a:t>Temperature (°F)</a:t>
                </a:r>
                <a:endParaRPr lang="en-US" sz="1600" dirty="0">
                  <a:solidFill>
                    <a:schemeClr val="bg1"/>
                  </a:solidFill>
                  <a:effectLst/>
                </a:endParaRPr>
              </a:p>
            </c:rich>
          </c:tx>
          <c:layout/>
          <c:overlay val="0"/>
        </c:title>
        <c:numFmt formatCode="General" sourceLinked="1"/>
        <c:majorTickMark val="out"/>
        <c:minorTickMark val="none"/>
        <c:tickLblPos val="nextTo"/>
        <c:txPr>
          <a:bodyPr/>
          <a:lstStyle/>
          <a:p>
            <a:pPr>
              <a:defRPr sz="1400"/>
            </a:pPr>
            <a:endParaRPr lang="en-US"/>
          </a:p>
        </c:txPr>
        <c:crossAx val="-211761594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Tree height (cm)</c:v>
                </c:pt>
              </c:strCache>
            </c:strRef>
          </c:tx>
          <c:spPr>
            <a:ln>
              <a:noFill/>
            </a:ln>
          </c:spPr>
          <c:marker>
            <c:symbol val="none"/>
          </c:marker>
          <c:xVal>
            <c:numRef>
              <c:f>Sheet1!$A$2:$A$7</c:f>
              <c:numCache>
                <c:formatCode>General</c:formatCode>
                <c:ptCount val="6"/>
                <c:pt idx="0">
                  <c:v>0.0</c:v>
                </c:pt>
                <c:pt idx="1">
                  <c:v>3.0</c:v>
                </c:pt>
                <c:pt idx="2">
                  <c:v>6.0</c:v>
                </c:pt>
                <c:pt idx="3">
                  <c:v>9.0</c:v>
                </c:pt>
                <c:pt idx="4">
                  <c:v>12.0</c:v>
                </c:pt>
                <c:pt idx="5">
                  <c:v>15.0</c:v>
                </c:pt>
              </c:numCache>
            </c:numRef>
          </c:xVal>
          <c:yVal>
            <c:numRef>
              <c:f>Sheet1!$B$2:$B$7</c:f>
              <c:numCache>
                <c:formatCode>General</c:formatCode>
                <c:ptCount val="6"/>
                <c:pt idx="0">
                  <c:v>31.6</c:v>
                </c:pt>
                <c:pt idx="1">
                  <c:v>34.7</c:v>
                </c:pt>
                <c:pt idx="2">
                  <c:v>37.68</c:v>
                </c:pt>
                <c:pt idx="3">
                  <c:v>46.52</c:v>
                </c:pt>
                <c:pt idx="4">
                  <c:v>55.23</c:v>
                </c:pt>
                <c:pt idx="5">
                  <c:v>59.4</c:v>
                </c:pt>
              </c:numCache>
            </c:numRef>
          </c:yVal>
          <c:smooth val="1"/>
        </c:ser>
        <c:dLbls>
          <c:showLegendKey val="0"/>
          <c:showVal val="0"/>
          <c:showCatName val="0"/>
          <c:showSerName val="0"/>
          <c:showPercent val="0"/>
          <c:showBubbleSize val="0"/>
        </c:dLbls>
        <c:axId val="-2117551944"/>
        <c:axId val="-2117546008"/>
      </c:scatterChart>
      <c:valAx>
        <c:axId val="-2117551944"/>
        <c:scaling>
          <c:orientation val="minMax"/>
        </c:scaling>
        <c:delete val="0"/>
        <c:axPos val="b"/>
        <c:title>
          <c:tx>
            <c:rich>
              <a:bodyPr/>
              <a:lstStyle/>
              <a:p>
                <a:pPr>
                  <a:defRPr sz="1600" b="0">
                    <a:solidFill>
                      <a:schemeClr val="tx1"/>
                    </a:solidFill>
                  </a:defRPr>
                </a:pPr>
                <a:r>
                  <a:rPr lang="en-US" sz="1600" b="0" dirty="0" smtClean="0">
                    <a:solidFill>
                      <a:schemeClr val="tx1"/>
                    </a:solidFill>
                  </a:rPr>
                  <a:t>Depth </a:t>
                </a:r>
                <a:r>
                  <a:rPr lang="en-US" sz="1600" b="0" dirty="0" smtClean="0">
                    <a:solidFill>
                      <a:srgbClr val="FFFFFF"/>
                    </a:solidFill>
                  </a:rPr>
                  <a:t>(meters)</a:t>
                </a:r>
                <a:endParaRPr lang="en-US" sz="1600" b="0" dirty="0">
                  <a:solidFill>
                    <a:srgbClr val="FFFFFF"/>
                  </a:solidFill>
                </a:endParaRPr>
              </a:p>
            </c:rich>
          </c:tx>
          <c:layout/>
          <c:overlay val="0"/>
        </c:title>
        <c:numFmt formatCode="General" sourceLinked="1"/>
        <c:majorTickMark val="out"/>
        <c:minorTickMark val="none"/>
        <c:tickLblPos val="nextTo"/>
        <c:txPr>
          <a:bodyPr/>
          <a:lstStyle/>
          <a:p>
            <a:pPr>
              <a:defRPr sz="1400"/>
            </a:pPr>
            <a:endParaRPr lang="en-US"/>
          </a:p>
        </c:txPr>
        <c:crossAx val="-2117546008"/>
        <c:crosses val="autoZero"/>
        <c:crossBetween val="midCat"/>
      </c:valAx>
      <c:valAx>
        <c:axId val="-2117546008"/>
        <c:scaling>
          <c:orientation val="minMax"/>
        </c:scaling>
        <c:delete val="0"/>
        <c:axPos val="l"/>
        <c:title>
          <c:tx>
            <c:rich>
              <a:bodyPr rot="-5400000" vert="horz"/>
              <a:lstStyle/>
              <a:p>
                <a:pPr>
                  <a:defRPr sz="1600" b="0">
                    <a:solidFill>
                      <a:schemeClr val="tx1"/>
                    </a:solidFill>
                  </a:defRPr>
                </a:pPr>
                <a:r>
                  <a:rPr lang="en-US" sz="1600" b="0" i="0" baseline="0" dirty="0" smtClean="0">
                    <a:solidFill>
                      <a:schemeClr val="tx1"/>
                    </a:solidFill>
                    <a:effectLst/>
                  </a:rPr>
                  <a:t>Temperature </a:t>
                </a:r>
                <a:r>
                  <a:rPr lang="en-US" sz="1600" b="0" i="0" baseline="0" dirty="0" smtClean="0">
                    <a:solidFill>
                      <a:srgbClr val="FFFFFF"/>
                    </a:solidFill>
                    <a:effectLst/>
                  </a:rPr>
                  <a:t>(°F)</a:t>
                </a:r>
                <a:endParaRPr lang="en-US" sz="1600" dirty="0">
                  <a:solidFill>
                    <a:srgbClr val="FFFFFF"/>
                  </a:solidFill>
                  <a:effectLst/>
                </a:endParaRPr>
              </a:p>
            </c:rich>
          </c:tx>
          <c:layout/>
          <c:overlay val="0"/>
        </c:title>
        <c:numFmt formatCode="General" sourceLinked="1"/>
        <c:majorTickMark val="out"/>
        <c:minorTickMark val="none"/>
        <c:tickLblPos val="nextTo"/>
        <c:txPr>
          <a:bodyPr/>
          <a:lstStyle/>
          <a:p>
            <a:pPr>
              <a:defRPr sz="1400"/>
            </a:pPr>
            <a:endParaRPr lang="en-US"/>
          </a:p>
        </c:txPr>
        <c:crossAx val="-211755194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Tree height (cm)</c:v>
                </c:pt>
              </c:strCache>
            </c:strRef>
          </c:tx>
          <c:spPr>
            <a:ln>
              <a:noFill/>
            </a:ln>
          </c:spPr>
          <c:marker>
            <c:symbol val="none"/>
          </c:marker>
          <c:xVal>
            <c:numRef>
              <c:f>Sheet1!$A$2:$A$7</c:f>
              <c:numCache>
                <c:formatCode>General</c:formatCode>
                <c:ptCount val="6"/>
                <c:pt idx="0">
                  <c:v>0.0</c:v>
                </c:pt>
                <c:pt idx="1">
                  <c:v>3.0</c:v>
                </c:pt>
                <c:pt idx="2">
                  <c:v>6.0</c:v>
                </c:pt>
                <c:pt idx="3">
                  <c:v>9.0</c:v>
                </c:pt>
                <c:pt idx="4">
                  <c:v>12.0</c:v>
                </c:pt>
                <c:pt idx="5">
                  <c:v>15.0</c:v>
                </c:pt>
              </c:numCache>
            </c:numRef>
          </c:xVal>
          <c:yVal>
            <c:numRef>
              <c:f>Sheet1!$B$2:$B$7</c:f>
              <c:numCache>
                <c:formatCode>General</c:formatCode>
                <c:ptCount val="6"/>
                <c:pt idx="0">
                  <c:v>31.6</c:v>
                </c:pt>
                <c:pt idx="1">
                  <c:v>34.7</c:v>
                </c:pt>
                <c:pt idx="2">
                  <c:v>37.68</c:v>
                </c:pt>
                <c:pt idx="3">
                  <c:v>46.52</c:v>
                </c:pt>
                <c:pt idx="4">
                  <c:v>55.23</c:v>
                </c:pt>
                <c:pt idx="5">
                  <c:v>59.4</c:v>
                </c:pt>
              </c:numCache>
            </c:numRef>
          </c:yVal>
          <c:smooth val="1"/>
        </c:ser>
        <c:dLbls>
          <c:showLegendKey val="0"/>
          <c:showVal val="0"/>
          <c:showCatName val="0"/>
          <c:showSerName val="0"/>
          <c:showPercent val="0"/>
          <c:showBubbleSize val="0"/>
        </c:dLbls>
        <c:axId val="-2117488744"/>
        <c:axId val="-2117482968"/>
      </c:scatterChart>
      <c:valAx>
        <c:axId val="-2117488744"/>
        <c:scaling>
          <c:orientation val="minMax"/>
        </c:scaling>
        <c:delete val="0"/>
        <c:axPos val="b"/>
        <c:title>
          <c:tx>
            <c:rich>
              <a:bodyPr/>
              <a:lstStyle/>
              <a:p>
                <a:pPr>
                  <a:defRPr sz="1600" b="0">
                    <a:solidFill>
                      <a:schemeClr val="tx1"/>
                    </a:solidFill>
                  </a:defRPr>
                </a:pPr>
                <a:r>
                  <a:rPr lang="en-US" sz="1600" b="0" dirty="0" smtClean="0">
                    <a:solidFill>
                      <a:srgbClr val="000000"/>
                    </a:solidFill>
                  </a:rPr>
                  <a:t>Depth (meters)</a:t>
                </a:r>
                <a:endParaRPr lang="en-US" sz="1600" b="0" dirty="0">
                  <a:solidFill>
                    <a:srgbClr val="000000"/>
                  </a:solidFill>
                </a:endParaRPr>
              </a:p>
            </c:rich>
          </c:tx>
          <c:layout/>
          <c:overlay val="0"/>
        </c:title>
        <c:numFmt formatCode="General" sourceLinked="1"/>
        <c:majorTickMark val="out"/>
        <c:minorTickMark val="none"/>
        <c:tickLblPos val="nextTo"/>
        <c:txPr>
          <a:bodyPr/>
          <a:lstStyle/>
          <a:p>
            <a:pPr>
              <a:defRPr sz="1400"/>
            </a:pPr>
            <a:endParaRPr lang="en-US"/>
          </a:p>
        </c:txPr>
        <c:crossAx val="-2117482968"/>
        <c:crosses val="autoZero"/>
        <c:crossBetween val="midCat"/>
      </c:valAx>
      <c:valAx>
        <c:axId val="-2117482968"/>
        <c:scaling>
          <c:orientation val="minMax"/>
        </c:scaling>
        <c:delete val="0"/>
        <c:axPos val="l"/>
        <c:title>
          <c:tx>
            <c:rich>
              <a:bodyPr rot="-5400000" vert="horz"/>
              <a:lstStyle/>
              <a:p>
                <a:pPr>
                  <a:defRPr sz="1600" b="0">
                    <a:solidFill>
                      <a:schemeClr val="tx1"/>
                    </a:solidFill>
                  </a:defRPr>
                </a:pPr>
                <a:r>
                  <a:rPr lang="en-US" sz="1600" b="0" i="0" baseline="0" dirty="0" smtClean="0">
                    <a:solidFill>
                      <a:schemeClr val="tx1"/>
                    </a:solidFill>
                    <a:effectLst/>
                  </a:rPr>
                  <a:t>Temperature (°F)</a:t>
                </a:r>
                <a:endParaRPr lang="en-US" sz="1600" dirty="0">
                  <a:solidFill>
                    <a:schemeClr val="tx1"/>
                  </a:solidFill>
                  <a:effectLst/>
                </a:endParaRPr>
              </a:p>
            </c:rich>
          </c:tx>
          <c:layout/>
          <c:overlay val="0"/>
        </c:title>
        <c:numFmt formatCode="General" sourceLinked="1"/>
        <c:majorTickMark val="out"/>
        <c:minorTickMark val="none"/>
        <c:tickLblPos val="nextTo"/>
        <c:txPr>
          <a:bodyPr/>
          <a:lstStyle/>
          <a:p>
            <a:pPr>
              <a:defRPr sz="1400"/>
            </a:pPr>
            <a:endParaRPr lang="en-US"/>
          </a:p>
        </c:txPr>
        <c:crossAx val="-211748874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Tree height (cm)</c:v>
                </c:pt>
              </c:strCache>
            </c:strRef>
          </c:tx>
          <c:spPr>
            <a:ln>
              <a:solidFill>
                <a:srgbClr val="00B050"/>
              </a:solidFill>
            </a:ln>
          </c:spPr>
          <c:marker>
            <c:symbol val="circle"/>
            <c:size val="10"/>
            <c:spPr>
              <a:solidFill>
                <a:srgbClr val="00B050"/>
              </a:solidFill>
              <a:ln>
                <a:solidFill>
                  <a:schemeClr val="tx1"/>
                </a:solidFill>
              </a:ln>
            </c:spPr>
          </c:marker>
          <c:xVal>
            <c:numRef>
              <c:f>Sheet1!$A$2:$A$7</c:f>
              <c:numCache>
                <c:formatCode>General</c:formatCode>
                <c:ptCount val="6"/>
                <c:pt idx="0">
                  <c:v>0.0</c:v>
                </c:pt>
                <c:pt idx="1">
                  <c:v>3.0</c:v>
                </c:pt>
                <c:pt idx="2">
                  <c:v>6.0</c:v>
                </c:pt>
                <c:pt idx="3">
                  <c:v>9.0</c:v>
                </c:pt>
                <c:pt idx="4">
                  <c:v>12.0</c:v>
                </c:pt>
                <c:pt idx="5">
                  <c:v>15.0</c:v>
                </c:pt>
              </c:numCache>
            </c:numRef>
          </c:xVal>
          <c:yVal>
            <c:numRef>
              <c:f>Sheet1!$B$2:$B$7</c:f>
              <c:numCache>
                <c:formatCode>General</c:formatCode>
                <c:ptCount val="6"/>
                <c:pt idx="0">
                  <c:v>31.6</c:v>
                </c:pt>
                <c:pt idx="1">
                  <c:v>34.7</c:v>
                </c:pt>
                <c:pt idx="2">
                  <c:v>37.68</c:v>
                </c:pt>
                <c:pt idx="3">
                  <c:v>46.52</c:v>
                </c:pt>
                <c:pt idx="4">
                  <c:v>55.23</c:v>
                </c:pt>
                <c:pt idx="5">
                  <c:v>59.4</c:v>
                </c:pt>
              </c:numCache>
            </c:numRef>
          </c:yVal>
          <c:smooth val="1"/>
        </c:ser>
        <c:dLbls>
          <c:showLegendKey val="0"/>
          <c:showVal val="0"/>
          <c:showCatName val="0"/>
          <c:showSerName val="0"/>
          <c:showPercent val="0"/>
          <c:showBubbleSize val="0"/>
        </c:dLbls>
        <c:axId val="-2117414680"/>
        <c:axId val="-2117407288"/>
      </c:scatterChart>
      <c:valAx>
        <c:axId val="-2117414680"/>
        <c:scaling>
          <c:orientation val="minMax"/>
        </c:scaling>
        <c:delete val="0"/>
        <c:axPos val="b"/>
        <c:title>
          <c:tx>
            <c:rich>
              <a:bodyPr/>
              <a:lstStyle/>
              <a:p>
                <a:pPr>
                  <a:defRPr sz="1600" b="0"/>
                </a:pPr>
                <a:r>
                  <a:rPr lang="en-US" sz="1600" b="0" dirty="0" smtClean="0"/>
                  <a:t>Depth (meters)</a:t>
                </a:r>
                <a:endParaRPr lang="en-US" sz="1600" b="0" dirty="0"/>
              </a:p>
            </c:rich>
          </c:tx>
          <c:layout/>
          <c:overlay val="0"/>
        </c:title>
        <c:numFmt formatCode="General" sourceLinked="1"/>
        <c:majorTickMark val="out"/>
        <c:minorTickMark val="none"/>
        <c:tickLblPos val="nextTo"/>
        <c:txPr>
          <a:bodyPr/>
          <a:lstStyle/>
          <a:p>
            <a:pPr>
              <a:defRPr sz="1400"/>
            </a:pPr>
            <a:endParaRPr lang="en-US"/>
          </a:p>
        </c:txPr>
        <c:crossAx val="-2117407288"/>
        <c:crosses val="autoZero"/>
        <c:crossBetween val="midCat"/>
      </c:valAx>
      <c:valAx>
        <c:axId val="-2117407288"/>
        <c:scaling>
          <c:orientation val="minMax"/>
        </c:scaling>
        <c:delete val="0"/>
        <c:axPos val="l"/>
        <c:title>
          <c:tx>
            <c:rich>
              <a:bodyPr rot="-5400000" vert="horz"/>
              <a:lstStyle/>
              <a:p>
                <a:pPr>
                  <a:defRPr sz="1600" b="0"/>
                </a:pPr>
                <a:r>
                  <a:rPr lang="en-US" sz="1600" b="0" i="0" baseline="0" dirty="0" smtClean="0">
                    <a:effectLst/>
                  </a:rPr>
                  <a:t>Temperature (°F)</a:t>
                </a:r>
                <a:endParaRPr lang="en-US" sz="1600" b="0" dirty="0">
                  <a:effectLst/>
                </a:endParaRPr>
              </a:p>
            </c:rich>
          </c:tx>
          <c:layout/>
          <c:overlay val="0"/>
        </c:title>
        <c:numFmt formatCode="General" sourceLinked="1"/>
        <c:majorTickMark val="out"/>
        <c:minorTickMark val="none"/>
        <c:tickLblPos val="nextTo"/>
        <c:txPr>
          <a:bodyPr/>
          <a:lstStyle/>
          <a:p>
            <a:pPr>
              <a:defRPr sz="1400"/>
            </a:pPr>
            <a:endParaRPr lang="en-US"/>
          </a:p>
        </c:txPr>
        <c:crossAx val="-2117414680"/>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spPr>
            <a:ln w="38100" cmpd="sng"/>
            <a:effectLst/>
          </c:spPr>
          <c:marker>
            <c:spPr>
              <a:ln w="38100" cmpd="sng"/>
              <a:effectLst/>
            </c:spPr>
          </c:marker>
          <c:xVal>
            <c:numRef>
              <c:f>Sheet2!$A$1:$A$25</c:f>
              <c:numCache>
                <c:formatCode>General</c:formatCode>
                <c:ptCount val="25"/>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numCache>
            </c:numRef>
          </c:xVal>
          <c:yVal>
            <c:numRef>
              <c:f>Sheet2!$B$1:$B$25</c:f>
              <c:numCache>
                <c:formatCode>General</c:formatCode>
                <c:ptCount val="25"/>
                <c:pt idx="0">
                  <c:v>0.0</c:v>
                </c:pt>
                <c:pt idx="1">
                  <c:v>0.5</c:v>
                </c:pt>
                <c:pt idx="2">
                  <c:v>0.866025403784439</c:v>
                </c:pt>
                <c:pt idx="3">
                  <c:v>1.0</c:v>
                </c:pt>
                <c:pt idx="4">
                  <c:v>0.866025403784439</c:v>
                </c:pt>
                <c:pt idx="5">
                  <c:v>0.5</c:v>
                </c:pt>
                <c:pt idx="6">
                  <c:v>1.22514845490862E-16</c:v>
                </c:pt>
                <c:pt idx="7">
                  <c:v>-0.5</c:v>
                </c:pt>
                <c:pt idx="8">
                  <c:v>-0.866025403784438</c:v>
                </c:pt>
                <c:pt idx="9">
                  <c:v>-1.0</c:v>
                </c:pt>
                <c:pt idx="10">
                  <c:v>-0.866025403784439</c:v>
                </c:pt>
                <c:pt idx="11">
                  <c:v>-0.5</c:v>
                </c:pt>
                <c:pt idx="12">
                  <c:v>-2.45029690981724E-16</c:v>
                </c:pt>
                <c:pt idx="13">
                  <c:v>0.499999999999999</c:v>
                </c:pt>
                <c:pt idx="14">
                  <c:v>0.866025403784439</c:v>
                </c:pt>
                <c:pt idx="15">
                  <c:v>1.0</c:v>
                </c:pt>
                <c:pt idx="16">
                  <c:v>0.866025403784439</c:v>
                </c:pt>
                <c:pt idx="17">
                  <c:v>0.5</c:v>
                </c:pt>
                <c:pt idx="18">
                  <c:v>3.67544536472586E-16</c:v>
                </c:pt>
                <c:pt idx="19">
                  <c:v>-0.500000000000001</c:v>
                </c:pt>
                <c:pt idx="20">
                  <c:v>-0.866025403784439</c:v>
                </c:pt>
                <c:pt idx="21">
                  <c:v>-1.0</c:v>
                </c:pt>
                <c:pt idx="22">
                  <c:v>-0.866025403784439</c:v>
                </c:pt>
                <c:pt idx="23">
                  <c:v>-0.5</c:v>
                </c:pt>
                <c:pt idx="24">
                  <c:v>-4.90059381963448E-16</c:v>
                </c:pt>
              </c:numCache>
            </c:numRef>
          </c:yVal>
          <c:smooth val="1"/>
        </c:ser>
        <c:dLbls>
          <c:showLegendKey val="0"/>
          <c:showVal val="0"/>
          <c:showCatName val="0"/>
          <c:showSerName val="0"/>
          <c:showPercent val="0"/>
          <c:showBubbleSize val="0"/>
        </c:dLbls>
        <c:axId val="-2114943000"/>
        <c:axId val="-2114459688"/>
      </c:scatterChart>
      <c:valAx>
        <c:axId val="-2114943000"/>
        <c:scaling>
          <c:orientation val="minMax"/>
          <c:max val="50.0"/>
        </c:scaling>
        <c:delete val="1"/>
        <c:axPos val="b"/>
        <c:title>
          <c:tx>
            <c:rich>
              <a:bodyPr/>
              <a:lstStyle/>
              <a:p>
                <a:pPr>
                  <a:defRPr sz="1600" b="0"/>
                </a:pPr>
                <a:r>
                  <a:rPr lang="en-US" sz="1600" b="0" i="0" u="none" strike="noStrike" baseline="0" dirty="0" smtClean="0">
                    <a:effectLst/>
                  </a:rPr>
                  <a:t> Aug </a:t>
                </a:r>
                <a:r>
                  <a:rPr lang="fr-FR" sz="1600" b="0" i="0" u="none" strike="noStrike" baseline="0" dirty="0" smtClean="0">
                    <a:effectLst/>
                  </a:rPr>
                  <a:t>’</a:t>
                </a:r>
                <a:r>
                  <a:rPr lang="en-US" sz="1600" b="0" i="0" u="none" strike="noStrike" baseline="0" dirty="0" smtClean="0">
                    <a:effectLst/>
                  </a:rPr>
                  <a:t>07	        Mar ‘07              Aug </a:t>
                </a:r>
                <a:r>
                  <a:rPr lang="fr-FR" sz="1600" b="0" i="0" u="none" strike="noStrike" baseline="0" dirty="0" smtClean="0">
                    <a:effectLst/>
                  </a:rPr>
                  <a:t>’</a:t>
                </a:r>
                <a:r>
                  <a:rPr lang="en-US" sz="1600" b="0" i="0" u="none" strike="noStrike" baseline="0" dirty="0" smtClean="0">
                    <a:effectLst/>
                  </a:rPr>
                  <a:t>08              Mar ‘08</a:t>
                </a:r>
                <a:endParaRPr lang="en-US" sz="1600" b="0" dirty="0"/>
              </a:p>
            </c:rich>
          </c:tx>
          <c:layout>
            <c:manualLayout>
              <c:xMode val="edge"/>
              <c:yMode val="edge"/>
              <c:x val="0.179052235437639"/>
              <c:y val="0.83745193989387"/>
            </c:manualLayout>
          </c:layout>
          <c:overlay val="0"/>
        </c:title>
        <c:numFmt formatCode="General" sourceLinked="1"/>
        <c:majorTickMark val="out"/>
        <c:minorTickMark val="none"/>
        <c:tickLblPos val="nextTo"/>
        <c:crossAx val="-2114459688"/>
        <c:crosses val="autoZero"/>
        <c:crossBetween val="midCat"/>
      </c:valAx>
      <c:valAx>
        <c:axId val="-211445968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14943000"/>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spPr>
            <a:effectLst/>
          </c:spPr>
          <c:marker>
            <c:symbol val="diamond"/>
            <c:size val="10"/>
            <c:spPr>
              <a:solidFill>
                <a:schemeClr val="accent1">
                  <a:lumMod val="40000"/>
                  <a:lumOff val="60000"/>
                </a:schemeClr>
              </a:solidFill>
              <a:ln>
                <a:solidFill>
                  <a:schemeClr val="accent1">
                    <a:lumMod val="40000"/>
                    <a:lumOff val="60000"/>
                  </a:schemeClr>
                </a:solidFill>
              </a:ln>
              <a:effectLst/>
            </c:spPr>
          </c:marker>
          <c:xVal>
            <c:numRef>
              <c:f>Sheet1!$I$1:$I$49</c:f>
              <c:numCache>
                <c:formatCode>General</c:formatCode>
                <c:ptCount val="49"/>
                <c:pt idx="0">
                  <c:v>1.0</c:v>
                </c:pt>
                <c:pt idx="2">
                  <c:v>3.0</c:v>
                </c:pt>
                <c:pt idx="4">
                  <c:v>5.0</c:v>
                </c:pt>
                <c:pt idx="6">
                  <c:v>7.0</c:v>
                </c:pt>
                <c:pt idx="8">
                  <c:v>9.0</c:v>
                </c:pt>
                <c:pt idx="10">
                  <c:v>11.0</c:v>
                </c:pt>
                <c:pt idx="12">
                  <c:v>13.0</c:v>
                </c:pt>
                <c:pt idx="14">
                  <c:v>15.0</c:v>
                </c:pt>
                <c:pt idx="16">
                  <c:v>17.0</c:v>
                </c:pt>
                <c:pt idx="18">
                  <c:v>19.0</c:v>
                </c:pt>
                <c:pt idx="20">
                  <c:v>21.0</c:v>
                </c:pt>
                <c:pt idx="22">
                  <c:v>23.0</c:v>
                </c:pt>
                <c:pt idx="24">
                  <c:v>25.0</c:v>
                </c:pt>
                <c:pt idx="26">
                  <c:v>27.0</c:v>
                </c:pt>
                <c:pt idx="28">
                  <c:v>29.0</c:v>
                </c:pt>
                <c:pt idx="30">
                  <c:v>31.0</c:v>
                </c:pt>
                <c:pt idx="32">
                  <c:v>33.0</c:v>
                </c:pt>
                <c:pt idx="34">
                  <c:v>35.0</c:v>
                </c:pt>
                <c:pt idx="36">
                  <c:v>37.0</c:v>
                </c:pt>
                <c:pt idx="38">
                  <c:v>39.0</c:v>
                </c:pt>
                <c:pt idx="40">
                  <c:v>41.0</c:v>
                </c:pt>
                <c:pt idx="42">
                  <c:v>43.0</c:v>
                </c:pt>
                <c:pt idx="44">
                  <c:v>45.0</c:v>
                </c:pt>
                <c:pt idx="46">
                  <c:v>47.0</c:v>
                </c:pt>
                <c:pt idx="48">
                  <c:v>49.0</c:v>
                </c:pt>
              </c:numCache>
            </c:numRef>
          </c:xVal>
          <c:yVal>
            <c:numRef>
              <c:f>Sheet1!$G$1:$G$49</c:f>
              <c:numCache>
                <c:formatCode>General</c:formatCode>
                <c:ptCount val="49"/>
                <c:pt idx="0">
                  <c:v>0.0</c:v>
                </c:pt>
                <c:pt idx="2">
                  <c:v>0.5</c:v>
                </c:pt>
                <c:pt idx="4">
                  <c:v>0.866025403784439</c:v>
                </c:pt>
                <c:pt idx="6">
                  <c:v>1.0</c:v>
                </c:pt>
                <c:pt idx="8">
                  <c:v>0.866025403784439</c:v>
                </c:pt>
                <c:pt idx="10">
                  <c:v>0.5</c:v>
                </c:pt>
                <c:pt idx="12">
                  <c:v>1.22514845490862E-16</c:v>
                </c:pt>
                <c:pt idx="14">
                  <c:v>-0.5</c:v>
                </c:pt>
                <c:pt idx="16">
                  <c:v>-0.866025403784438</c:v>
                </c:pt>
                <c:pt idx="18">
                  <c:v>-1.0</c:v>
                </c:pt>
                <c:pt idx="20">
                  <c:v>-0.866025403784439</c:v>
                </c:pt>
                <c:pt idx="22">
                  <c:v>-0.5</c:v>
                </c:pt>
                <c:pt idx="24">
                  <c:v>-2.45029690981724E-16</c:v>
                </c:pt>
                <c:pt idx="26">
                  <c:v>0.499999999999999</c:v>
                </c:pt>
                <c:pt idx="28">
                  <c:v>0.866025403784439</c:v>
                </c:pt>
                <c:pt idx="30">
                  <c:v>1.0</c:v>
                </c:pt>
                <c:pt idx="32">
                  <c:v>0.866025403784439</c:v>
                </c:pt>
                <c:pt idx="34">
                  <c:v>0.5</c:v>
                </c:pt>
                <c:pt idx="36">
                  <c:v>3.67544536472586E-16</c:v>
                </c:pt>
                <c:pt idx="38">
                  <c:v>-0.500000000000001</c:v>
                </c:pt>
                <c:pt idx="40">
                  <c:v>-0.866025403784439</c:v>
                </c:pt>
                <c:pt idx="42">
                  <c:v>-1.0</c:v>
                </c:pt>
                <c:pt idx="44">
                  <c:v>-0.866025403784439</c:v>
                </c:pt>
                <c:pt idx="46">
                  <c:v>-0.5</c:v>
                </c:pt>
                <c:pt idx="48">
                  <c:v>-4.90059381963448E-16</c:v>
                </c:pt>
              </c:numCache>
            </c:numRef>
          </c:yVal>
          <c:smooth val="1"/>
        </c:ser>
        <c:ser>
          <c:idx val="1"/>
          <c:order val="1"/>
          <c:marker>
            <c:symbol val="diamond"/>
            <c:size val="13"/>
            <c:spPr>
              <a:solidFill>
                <a:schemeClr val="accent1"/>
              </a:solidFill>
              <a:ln>
                <a:solidFill>
                  <a:schemeClr val="accent1"/>
                </a:solidFill>
              </a:ln>
            </c:spPr>
          </c:marker>
          <c:xVal>
            <c:numRef>
              <c:f>Sheet1!$A$1:$A$61</c:f>
              <c:numCache>
                <c:formatCode>General</c:formatCode>
                <c:ptCount val="6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numCache>
            </c:numRef>
          </c:xVal>
          <c:yVal>
            <c:numRef>
              <c:f>Sheet1!$E$1:$E$61</c:f>
              <c:numCache>
                <c:formatCode>General</c:formatCode>
                <c:ptCount val="61"/>
                <c:pt idx="2">
                  <c:v>0.5</c:v>
                </c:pt>
                <c:pt idx="10">
                  <c:v>0.5</c:v>
                </c:pt>
                <c:pt idx="26">
                  <c:v>0.499999999999999</c:v>
                </c:pt>
                <c:pt idx="34">
                  <c:v>0.5</c:v>
                </c:pt>
              </c:numCache>
            </c:numRef>
          </c:yVal>
          <c:smooth val="1"/>
        </c:ser>
        <c:dLbls>
          <c:showLegendKey val="0"/>
          <c:showVal val="0"/>
          <c:showCatName val="0"/>
          <c:showSerName val="0"/>
          <c:showPercent val="0"/>
          <c:showBubbleSize val="0"/>
        </c:dLbls>
        <c:axId val="-2114676344"/>
        <c:axId val="-2114686872"/>
      </c:scatterChart>
      <c:valAx>
        <c:axId val="-2114676344"/>
        <c:scaling>
          <c:orientation val="minMax"/>
          <c:max val="50.0"/>
        </c:scaling>
        <c:delete val="1"/>
        <c:axPos val="b"/>
        <c:title>
          <c:tx>
            <c:rich>
              <a:bodyPr/>
              <a:lstStyle/>
              <a:p>
                <a:pPr>
                  <a:defRPr/>
                </a:pPr>
                <a:r>
                  <a:rPr lang="fr-FR" sz="1600" b="0" i="0" baseline="0" dirty="0" smtClean="0">
                    <a:effectLst/>
                  </a:rPr>
                  <a:t> </a:t>
                </a:r>
                <a:r>
                  <a:rPr lang="fr-FR" sz="1600" b="0" i="0" baseline="0" dirty="0" err="1" smtClean="0">
                    <a:effectLst/>
                  </a:rPr>
                  <a:t>Aug</a:t>
                </a:r>
                <a:r>
                  <a:rPr lang="fr-FR" sz="1600" b="0" i="0" baseline="0" dirty="0" smtClean="0">
                    <a:effectLst/>
                  </a:rPr>
                  <a:t> ’07	        Mar ‘07              </a:t>
                </a:r>
                <a:r>
                  <a:rPr lang="fr-FR" sz="1600" b="0" i="0" baseline="0" dirty="0" err="1" smtClean="0">
                    <a:effectLst/>
                  </a:rPr>
                  <a:t>Aug</a:t>
                </a:r>
                <a:r>
                  <a:rPr lang="fr-FR" sz="1600" b="0" i="0" baseline="0" dirty="0" smtClean="0">
                    <a:effectLst/>
                  </a:rPr>
                  <a:t> ’08              Mar ‘08</a:t>
                </a:r>
                <a:endParaRPr lang="fr-FR" sz="1600" dirty="0">
                  <a:effectLst/>
                </a:endParaRPr>
              </a:p>
            </c:rich>
          </c:tx>
          <c:layout/>
          <c:overlay val="0"/>
        </c:title>
        <c:numFmt formatCode="General" sourceLinked="1"/>
        <c:majorTickMark val="out"/>
        <c:minorTickMark val="none"/>
        <c:tickLblPos val="nextTo"/>
        <c:crossAx val="-2114686872"/>
        <c:crosses val="autoZero"/>
        <c:crossBetween val="midCat"/>
      </c:valAx>
      <c:valAx>
        <c:axId val="-211468687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14676344"/>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0"/>
          <c:order val="0"/>
          <c:spPr>
            <a:effectLst/>
          </c:spPr>
          <c:marker>
            <c:symbol val="diamond"/>
            <c:size val="10"/>
            <c:spPr>
              <a:solidFill>
                <a:schemeClr val="accent1">
                  <a:lumMod val="40000"/>
                  <a:lumOff val="60000"/>
                </a:schemeClr>
              </a:solidFill>
              <a:ln>
                <a:solidFill>
                  <a:schemeClr val="accent1">
                    <a:lumMod val="40000"/>
                    <a:lumOff val="60000"/>
                  </a:schemeClr>
                </a:solidFill>
              </a:ln>
              <a:effectLst/>
            </c:spPr>
          </c:marker>
          <c:xVal>
            <c:numRef>
              <c:f>Sheet1!$I$1:$I$49</c:f>
              <c:numCache>
                <c:formatCode>General</c:formatCode>
                <c:ptCount val="49"/>
                <c:pt idx="0">
                  <c:v>1.0</c:v>
                </c:pt>
                <c:pt idx="2">
                  <c:v>3.0</c:v>
                </c:pt>
                <c:pt idx="4">
                  <c:v>5.0</c:v>
                </c:pt>
                <c:pt idx="6">
                  <c:v>7.0</c:v>
                </c:pt>
                <c:pt idx="8">
                  <c:v>9.0</c:v>
                </c:pt>
                <c:pt idx="10">
                  <c:v>11.0</c:v>
                </c:pt>
                <c:pt idx="12">
                  <c:v>13.0</c:v>
                </c:pt>
                <c:pt idx="14">
                  <c:v>15.0</c:v>
                </c:pt>
                <c:pt idx="16">
                  <c:v>17.0</c:v>
                </c:pt>
                <c:pt idx="18">
                  <c:v>19.0</c:v>
                </c:pt>
                <c:pt idx="20">
                  <c:v>21.0</c:v>
                </c:pt>
                <c:pt idx="22">
                  <c:v>23.0</c:v>
                </c:pt>
                <c:pt idx="24">
                  <c:v>25.0</c:v>
                </c:pt>
                <c:pt idx="26">
                  <c:v>27.0</c:v>
                </c:pt>
                <c:pt idx="28">
                  <c:v>29.0</c:v>
                </c:pt>
                <c:pt idx="30">
                  <c:v>31.0</c:v>
                </c:pt>
                <c:pt idx="32">
                  <c:v>33.0</c:v>
                </c:pt>
                <c:pt idx="34">
                  <c:v>35.0</c:v>
                </c:pt>
                <c:pt idx="36">
                  <c:v>37.0</c:v>
                </c:pt>
                <c:pt idx="38">
                  <c:v>39.0</c:v>
                </c:pt>
                <c:pt idx="40">
                  <c:v>41.0</c:v>
                </c:pt>
                <c:pt idx="42">
                  <c:v>43.0</c:v>
                </c:pt>
                <c:pt idx="44">
                  <c:v>45.0</c:v>
                </c:pt>
                <c:pt idx="46">
                  <c:v>47.0</c:v>
                </c:pt>
                <c:pt idx="48">
                  <c:v>49.0</c:v>
                </c:pt>
              </c:numCache>
            </c:numRef>
          </c:xVal>
          <c:yVal>
            <c:numRef>
              <c:f>Sheet1!$G$1:$G$49</c:f>
              <c:numCache>
                <c:formatCode>General</c:formatCode>
                <c:ptCount val="49"/>
                <c:pt idx="0">
                  <c:v>0.0</c:v>
                </c:pt>
                <c:pt idx="2">
                  <c:v>0.5</c:v>
                </c:pt>
                <c:pt idx="4">
                  <c:v>0.866025403784439</c:v>
                </c:pt>
                <c:pt idx="6">
                  <c:v>1.0</c:v>
                </c:pt>
                <c:pt idx="8">
                  <c:v>0.866025403784439</c:v>
                </c:pt>
                <c:pt idx="10">
                  <c:v>0.5</c:v>
                </c:pt>
                <c:pt idx="12">
                  <c:v>1.22514845490862E-16</c:v>
                </c:pt>
                <c:pt idx="14">
                  <c:v>-0.5</c:v>
                </c:pt>
                <c:pt idx="16">
                  <c:v>-0.866025403784438</c:v>
                </c:pt>
                <c:pt idx="18">
                  <c:v>-1.0</c:v>
                </c:pt>
                <c:pt idx="20">
                  <c:v>-0.866025403784439</c:v>
                </c:pt>
                <c:pt idx="22">
                  <c:v>-0.5</c:v>
                </c:pt>
                <c:pt idx="24">
                  <c:v>-2.45029690981724E-16</c:v>
                </c:pt>
                <c:pt idx="26">
                  <c:v>0.499999999999999</c:v>
                </c:pt>
                <c:pt idx="28">
                  <c:v>0.866025403784439</c:v>
                </c:pt>
                <c:pt idx="30">
                  <c:v>1.0</c:v>
                </c:pt>
                <c:pt idx="32">
                  <c:v>0.866025403784439</c:v>
                </c:pt>
                <c:pt idx="34">
                  <c:v>0.5</c:v>
                </c:pt>
                <c:pt idx="36">
                  <c:v>3.67544536472586E-16</c:v>
                </c:pt>
                <c:pt idx="38">
                  <c:v>-0.500000000000001</c:v>
                </c:pt>
                <c:pt idx="40">
                  <c:v>-0.866025403784439</c:v>
                </c:pt>
                <c:pt idx="42">
                  <c:v>-1.0</c:v>
                </c:pt>
                <c:pt idx="44">
                  <c:v>-0.866025403784439</c:v>
                </c:pt>
                <c:pt idx="46">
                  <c:v>-0.5</c:v>
                </c:pt>
                <c:pt idx="48">
                  <c:v>-4.90059381963448E-16</c:v>
                </c:pt>
              </c:numCache>
            </c:numRef>
          </c:yVal>
          <c:smooth val="1"/>
        </c:ser>
        <c:ser>
          <c:idx val="1"/>
          <c:order val="1"/>
          <c:spPr>
            <a:ln>
              <a:solidFill>
                <a:schemeClr val="accent1"/>
              </a:solidFill>
            </a:ln>
          </c:spPr>
          <c:marker>
            <c:symbol val="diamond"/>
            <c:size val="13"/>
            <c:spPr>
              <a:solidFill>
                <a:schemeClr val="accent1"/>
              </a:solidFill>
              <a:ln>
                <a:solidFill>
                  <a:schemeClr val="accent1"/>
                </a:solidFill>
              </a:ln>
            </c:spPr>
          </c:marker>
          <c:xVal>
            <c:numRef>
              <c:f>Sheet1!$A$1:$A$61</c:f>
              <c:numCache>
                <c:formatCode>General</c:formatCode>
                <c:ptCount val="6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numCache>
            </c:numRef>
          </c:xVal>
          <c:yVal>
            <c:numRef>
              <c:f>Sheet1!$F$1:$F$61</c:f>
              <c:numCache>
                <c:formatCode>General</c:formatCode>
                <c:ptCount val="61"/>
                <c:pt idx="4">
                  <c:v>0.866025403784439</c:v>
                </c:pt>
                <c:pt idx="9">
                  <c:v>0.707106781186548</c:v>
                </c:pt>
                <c:pt idx="25">
                  <c:v>0.25881904510252</c:v>
                </c:pt>
                <c:pt idx="36">
                  <c:v>3.67544536472586E-16</c:v>
                </c:pt>
                <c:pt idx="47">
                  <c:v>-0.258819045102521</c:v>
                </c:pt>
              </c:numCache>
            </c:numRef>
          </c:yVal>
          <c:smooth val="1"/>
        </c:ser>
        <c:dLbls>
          <c:showLegendKey val="0"/>
          <c:showVal val="0"/>
          <c:showCatName val="0"/>
          <c:showSerName val="0"/>
          <c:showPercent val="0"/>
          <c:showBubbleSize val="0"/>
        </c:dLbls>
        <c:axId val="-2116507000"/>
        <c:axId val="-2116474344"/>
      </c:scatterChart>
      <c:valAx>
        <c:axId val="-2116507000"/>
        <c:scaling>
          <c:orientation val="minMax"/>
          <c:max val="50.0"/>
        </c:scaling>
        <c:delete val="1"/>
        <c:axPos val="b"/>
        <c:title>
          <c:tx>
            <c:rich>
              <a:bodyPr/>
              <a:lstStyle/>
              <a:p>
                <a:pPr>
                  <a:defRPr/>
                </a:pPr>
                <a:r>
                  <a:rPr lang="fr-FR" sz="1600" b="0" i="0" baseline="0" dirty="0" smtClean="0">
                    <a:effectLst/>
                  </a:rPr>
                  <a:t> </a:t>
                </a:r>
                <a:r>
                  <a:rPr lang="fr-FR" sz="1600" b="0" i="0" baseline="0" dirty="0" err="1" smtClean="0">
                    <a:effectLst/>
                  </a:rPr>
                  <a:t>Aug</a:t>
                </a:r>
                <a:r>
                  <a:rPr lang="fr-FR" sz="1600" b="0" i="0" baseline="0" dirty="0" smtClean="0">
                    <a:effectLst/>
                  </a:rPr>
                  <a:t> ’07	        Mar ‘07              </a:t>
                </a:r>
                <a:r>
                  <a:rPr lang="fr-FR" sz="1600" b="0" i="0" baseline="0" dirty="0" err="1" smtClean="0">
                    <a:effectLst/>
                  </a:rPr>
                  <a:t>Aug</a:t>
                </a:r>
                <a:r>
                  <a:rPr lang="fr-FR" sz="1600" b="0" i="0" baseline="0" dirty="0" smtClean="0">
                    <a:effectLst/>
                  </a:rPr>
                  <a:t> ’08              Mar ‘08</a:t>
                </a:r>
                <a:endParaRPr lang="fr-FR" sz="1600" dirty="0">
                  <a:effectLst/>
                </a:endParaRPr>
              </a:p>
            </c:rich>
          </c:tx>
          <c:layout/>
          <c:overlay val="0"/>
        </c:title>
        <c:numFmt formatCode="General" sourceLinked="1"/>
        <c:majorTickMark val="out"/>
        <c:minorTickMark val="none"/>
        <c:tickLblPos val="nextTo"/>
        <c:crossAx val="-2116474344"/>
        <c:crosses val="autoZero"/>
        <c:crossBetween val="midCat"/>
      </c:valAx>
      <c:valAx>
        <c:axId val="-211647434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116507000"/>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C48F6-2B1B-41D7-B0AC-4E2ADA1E16EB}" type="datetimeFigureOut">
              <a:rPr lang="en-US" smtClean="0"/>
              <a:t>6/21/16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EB5C6-11C8-4F2F-8A55-3E4B8FF78BF9}" type="slidenum">
              <a:rPr lang="en-US" smtClean="0"/>
              <a:t>‹#›</a:t>
            </a:fld>
            <a:endParaRPr lang="en-US"/>
          </a:p>
        </p:txBody>
      </p:sp>
    </p:spTree>
    <p:extLst>
      <p:ext uri="{BB962C8B-B14F-4D97-AF65-F5344CB8AC3E}">
        <p14:creationId xmlns:p14="http://schemas.microsoft.com/office/powerpoint/2010/main" val="43799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a:t>
            </a:fld>
            <a:endParaRPr lang="en-US"/>
          </a:p>
        </p:txBody>
      </p:sp>
    </p:spTree>
    <p:extLst>
      <p:ext uri="{BB962C8B-B14F-4D97-AF65-F5344CB8AC3E}">
        <p14:creationId xmlns:p14="http://schemas.microsoft.com/office/powerpoint/2010/main" val="369028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 careful,</a:t>
            </a:r>
            <a:r>
              <a:rPr lang="en-US" baseline="0" dirty="0" smtClean="0"/>
              <a:t> make sure you look at the axes to understand what presenting!</a:t>
            </a:r>
          </a:p>
          <a:p>
            <a:r>
              <a:rPr lang="en-US" baseline="0" dirty="0" smtClean="0"/>
              <a:t>Next same graph three ways…important to look at the sale</a:t>
            </a:r>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10</a:t>
            </a:fld>
            <a:endParaRPr lang="en-US"/>
          </a:p>
        </p:txBody>
      </p:sp>
    </p:spTree>
    <p:extLst>
      <p:ext uri="{BB962C8B-B14F-4D97-AF65-F5344CB8AC3E}">
        <p14:creationId xmlns:p14="http://schemas.microsoft.com/office/powerpoint/2010/main" val="190288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11</a:t>
            </a:fld>
            <a:endParaRPr lang="en-US"/>
          </a:p>
        </p:txBody>
      </p:sp>
    </p:spTree>
    <p:extLst>
      <p:ext uri="{BB962C8B-B14F-4D97-AF65-F5344CB8AC3E}">
        <p14:creationId xmlns:p14="http://schemas.microsoft.com/office/powerpoint/2010/main" val="358216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12</a:t>
            </a:fld>
            <a:endParaRPr lang="en-US"/>
          </a:p>
        </p:txBody>
      </p:sp>
    </p:spTree>
    <p:extLst>
      <p:ext uri="{BB962C8B-B14F-4D97-AF65-F5344CB8AC3E}">
        <p14:creationId xmlns:p14="http://schemas.microsoft.com/office/powerpoint/2010/main" val="362710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13</a:t>
            </a:fld>
            <a:endParaRPr lang="en-US"/>
          </a:p>
        </p:txBody>
      </p:sp>
    </p:spTree>
    <p:extLst>
      <p:ext uri="{BB962C8B-B14F-4D97-AF65-F5344CB8AC3E}">
        <p14:creationId xmlns:p14="http://schemas.microsoft.com/office/powerpoint/2010/main" val="352648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14</a:t>
            </a:fld>
            <a:endParaRPr lang="en-US"/>
          </a:p>
        </p:txBody>
      </p:sp>
    </p:spTree>
    <p:extLst>
      <p:ext uri="{BB962C8B-B14F-4D97-AF65-F5344CB8AC3E}">
        <p14:creationId xmlns:p14="http://schemas.microsoft.com/office/powerpoint/2010/main" val="118197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15</a:t>
            </a:fld>
            <a:endParaRPr lang="en-US"/>
          </a:p>
        </p:txBody>
      </p:sp>
    </p:spTree>
    <p:extLst>
      <p:ext uri="{BB962C8B-B14F-4D97-AF65-F5344CB8AC3E}">
        <p14:creationId xmlns:p14="http://schemas.microsoft.com/office/powerpoint/2010/main" val="357129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16</a:t>
            </a:fld>
            <a:endParaRPr lang="en-US"/>
          </a:p>
        </p:txBody>
      </p:sp>
    </p:spTree>
    <p:extLst>
      <p:ext uri="{BB962C8B-B14F-4D97-AF65-F5344CB8AC3E}">
        <p14:creationId xmlns:p14="http://schemas.microsoft.com/office/powerpoint/2010/main" val="3571290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17</a:t>
            </a:fld>
            <a:endParaRPr lang="en-US"/>
          </a:p>
        </p:txBody>
      </p:sp>
    </p:spTree>
    <p:extLst>
      <p:ext uri="{BB962C8B-B14F-4D97-AF65-F5344CB8AC3E}">
        <p14:creationId xmlns:p14="http://schemas.microsoft.com/office/powerpoint/2010/main" val="358216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18</a:t>
            </a:fld>
            <a:endParaRPr lang="en-US"/>
          </a:p>
        </p:txBody>
      </p:sp>
    </p:spTree>
    <p:extLst>
      <p:ext uri="{BB962C8B-B14F-4D97-AF65-F5344CB8AC3E}">
        <p14:creationId xmlns:p14="http://schemas.microsoft.com/office/powerpoint/2010/main" val="345056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19</a:t>
            </a:fld>
            <a:endParaRPr lang="en-US"/>
          </a:p>
        </p:txBody>
      </p:sp>
    </p:spTree>
    <p:extLst>
      <p:ext uri="{BB962C8B-B14F-4D97-AF65-F5344CB8AC3E}">
        <p14:creationId xmlns:p14="http://schemas.microsoft.com/office/powerpoint/2010/main" val="17897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a:t>
            </a:r>
            <a:r>
              <a:rPr lang="en-US" dirty="0" smtClean="0"/>
              <a:t>story</a:t>
            </a:r>
            <a:r>
              <a:rPr lang="en-US" baseline="0" dirty="0" smtClean="0"/>
              <a:t> with figures</a:t>
            </a:r>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a:t>
            </a:fld>
            <a:endParaRPr lang="en-US"/>
          </a:p>
        </p:txBody>
      </p:sp>
    </p:spTree>
    <p:extLst>
      <p:ext uri="{BB962C8B-B14F-4D97-AF65-F5344CB8AC3E}">
        <p14:creationId xmlns:p14="http://schemas.microsoft.com/office/powerpoint/2010/main" val="92006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20</a:t>
            </a:fld>
            <a:endParaRPr lang="en-US"/>
          </a:p>
        </p:txBody>
      </p:sp>
    </p:spTree>
    <p:extLst>
      <p:ext uri="{BB962C8B-B14F-4D97-AF65-F5344CB8AC3E}">
        <p14:creationId xmlns:p14="http://schemas.microsoft.com/office/powerpoint/2010/main" val="1247299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22</a:t>
            </a:fld>
            <a:endParaRPr lang="en-US"/>
          </a:p>
        </p:txBody>
      </p:sp>
    </p:spTree>
    <p:extLst>
      <p:ext uri="{BB962C8B-B14F-4D97-AF65-F5344CB8AC3E}">
        <p14:creationId xmlns:p14="http://schemas.microsoft.com/office/powerpoint/2010/main" val="376169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23</a:t>
            </a:fld>
            <a:endParaRPr lang="en-US"/>
          </a:p>
        </p:txBody>
      </p:sp>
    </p:spTree>
    <p:extLst>
      <p:ext uri="{BB962C8B-B14F-4D97-AF65-F5344CB8AC3E}">
        <p14:creationId xmlns:p14="http://schemas.microsoft.com/office/powerpoint/2010/main" val="3388054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24</a:t>
            </a:fld>
            <a:endParaRPr lang="en-US"/>
          </a:p>
        </p:txBody>
      </p:sp>
    </p:spTree>
    <p:extLst>
      <p:ext uri="{BB962C8B-B14F-4D97-AF65-F5344CB8AC3E}">
        <p14:creationId xmlns:p14="http://schemas.microsoft.com/office/powerpoint/2010/main" val="634349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25</a:t>
            </a:fld>
            <a:endParaRPr lang="en-US"/>
          </a:p>
        </p:txBody>
      </p:sp>
    </p:spTree>
    <p:extLst>
      <p:ext uri="{BB962C8B-B14F-4D97-AF65-F5344CB8AC3E}">
        <p14:creationId xmlns:p14="http://schemas.microsoft.com/office/powerpoint/2010/main" val="217702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26</a:t>
            </a:fld>
            <a:endParaRPr lang="en-US"/>
          </a:p>
        </p:txBody>
      </p:sp>
    </p:spTree>
    <p:extLst>
      <p:ext uri="{BB962C8B-B14F-4D97-AF65-F5344CB8AC3E}">
        <p14:creationId xmlns:p14="http://schemas.microsoft.com/office/powerpoint/2010/main" val="89916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29</a:t>
            </a:fld>
            <a:endParaRPr lang="en-US"/>
          </a:p>
        </p:txBody>
      </p:sp>
    </p:spTree>
    <p:extLst>
      <p:ext uri="{BB962C8B-B14F-4D97-AF65-F5344CB8AC3E}">
        <p14:creationId xmlns:p14="http://schemas.microsoft.com/office/powerpoint/2010/main" val="3452967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425EB5C6-11C8-4F2F-8A55-3E4B8FF78BF9}" type="slidenum">
              <a:rPr lang="en-US" smtClean="0"/>
              <a:t>31</a:t>
            </a:fld>
            <a:endParaRPr lang="en-US"/>
          </a:p>
        </p:txBody>
      </p:sp>
    </p:spTree>
    <p:extLst>
      <p:ext uri="{BB962C8B-B14F-4D97-AF65-F5344CB8AC3E}">
        <p14:creationId xmlns:p14="http://schemas.microsoft.com/office/powerpoint/2010/main" val="2856193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32</a:t>
            </a:fld>
            <a:endParaRPr lang="en-US"/>
          </a:p>
        </p:txBody>
      </p:sp>
    </p:spTree>
    <p:extLst>
      <p:ext uri="{BB962C8B-B14F-4D97-AF65-F5344CB8AC3E}">
        <p14:creationId xmlns:p14="http://schemas.microsoft.com/office/powerpoint/2010/main" val="342727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33</a:t>
            </a:fld>
            <a:endParaRPr lang="en-US"/>
          </a:p>
        </p:txBody>
      </p:sp>
    </p:spTree>
    <p:extLst>
      <p:ext uri="{BB962C8B-B14F-4D97-AF65-F5344CB8AC3E}">
        <p14:creationId xmlns:p14="http://schemas.microsoft.com/office/powerpoint/2010/main" val="32965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3</a:t>
            </a:fld>
            <a:endParaRPr lang="en-US"/>
          </a:p>
        </p:txBody>
      </p:sp>
    </p:spTree>
    <p:extLst>
      <p:ext uri="{BB962C8B-B14F-4D97-AF65-F5344CB8AC3E}">
        <p14:creationId xmlns:p14="http://schemas.microsoft.com/office/powerpoint/2010/main" val="2222829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34</a:t>
            </a:fld>
            <a:endParaRPr lang="en-US"/>
          </a:p>
        </p:txBody>
      </p:sp>
    </p:spTree>
    <p:extLst>
      <p:ext uri="{BB962C8B-B14F-4D97-AF65-F5344CB8AC3E}">
        <p14:creationId xmlns:p14="http://schemas.microsoft.com/office/powerpoint/2010/main" val="372053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Talk here about which of these have low </a:t>
            </a:r>
            <a:r>
              <a:rPr lang="en-US" dirty="0" err="1" smtClean="0"/>
              <a:t>stdevs</a:t>
            </a:r>
            <a:r>
              <a:rPr lang="en-US" dirty="0" smtClean="0"/>
              <a:t>.</a:t>
            </a:r>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38</a:t>
            </a:fld>
            <a:endParaRPr lang="en-US"/>
          </a:p>
        </p:txBody>
      </p:sp>
    </p:spTree>
    <p:extLst>
      <p:ext uri="{BB962C8B-B14F-4D97-AF65-F5344CB8AC3E}">
        <p14:creationId xmlns:p14="http://schemas.microsoft.com/office/powerpoint/2010/main" val="3728853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39</a:t>
            </a:fld>
            <a:endParaRPr lang="en-US"/>
          </a:p>
        </p:txBody>
      </p:sp>
    </p:spTree>
    <p:extLst>
      <p:ext uri="{BB962C8B-B14F-4D97-AF65-F5344CB8AC3E}">
        <p14:creationId xmlns:p14="http://schemas.microsoft.com/office/powerpoint/2010/main" val="924414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40</a:t>
            </a:fld>
            <a:endParaRPr lang="en-US"/>
          </a:p>
        </p:txBody>
      </p:sp>
    </p:spTree>
    <p:extLst>
      <p:ext uri="{BB962C8B-B14F-4D97-AF65-F5344CB8AC3E}">
        <p14:creationId xmlns:p14="http://schemas.microsoft.com/office/powerpoint/2010/main" val="654189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41</a:t>
            </a:fld>
            <a:endParaRPr lang="en-US"/>
          </a:p>
        </p:txBody>
      </p:sp>
    </p:spTree>
    <p:extLst>
      <p:ext uri="{BB962C8B-B14F-4D97-AF65-F5344CB8AC3E}">
        <p14:creationId xmlns:p14="http://schemas.microsoft.com/office/powerpoint/2010/main" val="152349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4</a:t>
            </a:fld>
            <a:endParaRPr lang="en-US"/>
          </a:p>
        </p:txBody>
      </p:sp>
    </p:spTree>
    <p:extLst>
      <p:ext uri="{BB962C8B-B14F-4D97-AF65-F5344CB8AC3E}">
        <p14:creationId xmlns:p14="http://schemas.microsoft.com/office/powerpoint/2010/main" val="222282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5</a:t>
            </a:fld>
            <a:endParaRPr lang="en-US"/>
          </a:p>
        </p:txBody>
      </p:sp>
    </p:spTree>
    <p:extLst>
      <p:ext uri="{BB962C8B-B14F-4D97-AF65-F5344CB8AC3E}">
        <p14:creationId xmlns:p14="http://schemas.microsoft.com/office/powerpoint/2010/main" val="230777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6</a:t>
            </a:fld>
            <a:endParaRPr lang="en-US"/>
          </a:p>
        </p:txBody>
      </p:sp>
    </p:spTree>
    <p:extLst>
      <p:ext uri="{BB962C8B-B14F-4D97-AF65-F5344CB8AC3E}">
        <p14:creationId xmlns:p14="http://schemas.microsoft.com/office/powerpoint/2010/main" val="230777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7</a:t>
            </a:fld>
            <a:endParaRPr lang="en-US"/>
          </a:p>
        </p:txBody>
      </p:sp>
    </p:spTree>
    <p:extLst>
      <p:ext uri="{BB962C8B-B14F-4D97-AF65-F5344CB8AC3E}">
        <p14:creationId xmlns:p14="http://schemas.microsoft.com/office/powerpoint/2010/main" val="230777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8</a:t>
            </a:fld>
            <a:endParaRPr lang="en-US"/>
          </a:p>
        </p:txBody>
      </p:sp>
    </p:spTree>
    <p:extLst>
      <p:ext uri="{BB962C8B-B14F-4D97-AF65-F5344CB8AC3E}">
        <p14:creationId xmlns:p14="http://schemas.microsoft.com/office/powerpoint/2010/main" val="421556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EB5C6-11C8-4F2F-8A55-3E4B8FF78BF9}" type="slidenum">
              <a:rPr lang="en-US" smtClean="0"/>
              <a:t>9</a:t>
            </a:fld>
            <a:endParaRPr lang="en-US"/>
          </a:p>
        </p:txBody>
      </p:sp>
    </p:spTree>
    <p:extLst>
      <p:ext uri="{BB962C8B-B14F-4D97-AF65-F5344CB8AC3E}">
        <p14:creationId xmlns:p14="http://schemas.microsoft.com/office/powerpoint/2010/main" val="158339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1EEE9-9BCE-41EC-9A7F-D4C9E630638C}" type="datetime1">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75ABB-71B8-4EB7-A41B-5D356CD9DC4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29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CCADF-D9E2-49FF-A73E-AFB14CE6FFA8}" type="datetime1">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271388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A442F-4AA4-403F-A28A-1D3F8FBD6916}" type="datetime1">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196207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C4A484-E462-4DCD-A88A-99C76D635420}" type="datetime1">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146229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A947C-B579-4EC1-A741-AE6C22ED0003}" type="datetime1">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75ABB-71B8-4EB7-A41B-5D356CD9DC4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37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966E6E-0609-42A8-8728-731E80B01B84}" type="datetime1">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35801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341771-8BD4-4484-82C0-32B95EBC8931}" type="datetime1">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174540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7A0424-ADC6-409A-A392-D5C9E77ABB40}" type="datetime1">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277156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7048D4-A3DA-4F84-99C6-D5EAF3AA0B2C}" type="datetime1">
              <a:rPr lang="en-US" smtClean="0"/>
              <a:t>6/21/16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118115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8A087BE-EAC6-4142-9373-87DDC8966BBD}" type="datetime1">
              <a:rPr lang="en-US" smtClean="0"/>
              <a:t>6/21/16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975ABB-71B8-4EB7-A41B-5D356CD9DC43}" type="slidenum">
              <a:rPr lang="en-US" smtClean="0"/>
              <a:t>‹#›</a:t>
            </a:fld>
            <a:endParaRPr lang="en-US"/>
          </a:p>
        </p:txBody>
      </p:sp>
    </p:spTree>
    <p:extLst>
      <p:ext uri="{BB962C8B-B14F-4D97-AF65-F5344CB8AC3E}">
        <p14:creationId xmlns:p14="http://schemas.microsoft.com/office/powerpoint/2010/main" val="342629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53C65-EC55-4A88-9726-FB7D3A9C5B39}" type="datetime1">
              <a:rPr lang="en-US" smtClean="0"/>
              <a:t>6/21/16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975ABB-71B8-4EB7-A41B-5D356CD9DC43}" type="slidenum">
              <a:rPr lang="en-US" smtClean="0"/>
              <a:t>‹#›</a:t>
            </a:fld>
            <a:endParaRPr lang="en-US"/>
          </a:p>
        </p:txBody>
      </p:sp>
    </p:spTree>
    <p:extLst>
      <p:ext uri="{BB962C8B-B14F-4D97-AF65-F5344CB8AC3E}">
        <p14:creationId xmlns:p14="http://schemas.microsoft.com/office/powerpoint/2010/main" val="13489857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82A94DC-3786-4E42-962A-4CE2BC719B1F}" type="datetime1">
              <a:rPr lang="en-US" smtClean="0"/>
              <a:t>6/21/16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0975ABB-71B8-4EB7-A41B-5D356CD9DC43}"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24780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6.xml"/><Relationship Id="rId5" Type="http://schemas.openxmlformats.org/officeDocument/2006/relationships/image" Target="../media/image15.png"/><Relationship Id="rId6" Type="http://schemas.openxmlformats.org/officeDocument/2006/relationships/image" Target="../media/image14.png"/><Relationship Id="rId1" Type="http://schemas.microsoft.com/office/2007/relationships/media" Target="../media/media1.gif"/><Relationship Id="rId2" Type="http://schemas.openxmlformats.org/officeDocument/2006/relationships/video" Target="../media/media1.gi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gif"/><Relationship Id="rId5" Type="http://schemas.openxmlformats.org/officeDocument/2006/relationships/image" Target="../media/image28.gif"/><Relationship Id="rId6" Type="http://schemas.openxmlformats.org/officeDocument/2006/relationships/image" Target="../media/image29.gi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chart" Target="../charts/char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chart" Target="../charts/char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smtClean="0"/>
              <a:t>The Language of Science: Interpreting Graphs and Data</a:t>
            </a:r>
            <a:endParaRPr lang="en-US" sz="6600" dirty="0"/>
          </a:p>
        </p:txBody>
      </p:sp>
      <p:sp>
        <p:nvSpPr>
          <p:cNvPr id="3" name="Subtitle 2"/>
          <p:cNvSpPr>
            <a:spLocks noGrp="1"/>
          </p:cNvSpPr>
          <p:nvPr>
            <p:ph type="subTitle" idx="1"/>
          </p:nvPr>
        </p:nvSpPr>
        <p:spPr/>
        <p:txBody>
          <a:bodyPr>
            <a:normAutofit fontScale="85000" lnSpcReduction="20000"/>
          </a:bodyPr>
          <a:lstStyle/>
          <a:p>
            <a:r>
              <a:rPr lang="en-US" cap="none" dirty="0" smtClean="0">
                <a:latin typeface="Calibri Light" panose="020F0302020204030204" pitchFamily="34" charset="0"/>
              </a:rPr>
              <a:t>Mary Dzaugis</a:t>
            </a:r>
          </a:p>
          <a:p>
            <a:r>
              <a:rPr lang="en-US" cap="none" dirty="0" smtClean="0">
                <a:latin typeface="Calibri Light" panose="020F0302020204030204" pitchFamily="34" charset="0"/>
              </a:rPr>
              <a:t>Summer Institute: GEMS-Net</a:t>
            </a:r>
          </a:p>
          <a:p>
            <a:r>
              <a:rPr lang="en-US" cap="none" dirty="0" smtClean="0">
                <a:latin typeface="Calibri Light" panose="020F0302020204030204" pitchFamily="34" charset="0"/>
              </a:rPr>
              <a:t>June 28</a:t>
            </a:r>
            <a:r>
              <a:rPr lang="en-US" cap="none" baseline="30000" dirty="0" smtClean="0">
                <a:latin typeface="Calibri Light" panose="020F0302020204030204" pitchFamily="34" charset="0"/>
              </a:rPr>
              <a:t>th</a:t>
            </a:r>
            <a:r>
              <a:rPr lang="en-US" cap="none" dirty="0" smtClean="0">
                <a:latin typeface="Calibri Light" panose="020F0302020204030204" pitchFamily="34" charset="0"/>
              </a:rPr>
              <a:t>, 2016</a:t>
            </a:r>
            <a:endParaRPr lang="en-US" cap="none"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00975ABB-71B8-4EB7-A41B-5D356CD9DC43}" type="slidenum">
              <a:rPr lang="en-US" smtClean="0"/>
              <a:t>1</a:t>
            </a:fld>
            <a:endParaRPr lang="en-US"/>
          </a:p>
        </p:txBody>
      </p:sp>
    </p:spTree>
    <p:extLst>
      <p:ext uri="{BB962C8B-B14F-4D97-AF65-F5344CB8AC3E}">
        <p14:creationId xmlns:p14="http://schemas.microsoft.com/office/powerpoint/2010/main" val="7738906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9775" y="135467"/>
            <a:ext cx="2400300" cy="6305204"/>
          </a:xfrm>
        </p:spPr>
        <p:txBody>
          <a:bodyPr>
            <a:normAutofit/>
          </a:bodyPr>
          <a:lstStyle/>
          <a:p>
            <a:endParaRPr lang="en-US" sz="3600" dirty="0" smtClean="0"/>
          </a:p>
          <a:p>
            <a:r>
              <a:rPr lang="en-US" sz="3600" dirty="0" smtClean="0"/>
              <a:t>Axes</a:t>
            </a:r>
            <a:r>
              <a:rPr lang="en-US" sz="3600" dirty="0"/>
              <a:t>:</a:t>
            </a:r>
            <a:br>
              <a:rPr lang="en-US" sz="3600" dirty="0"/>
            </a:br>
            <a:r>
              <a:rPr lang="en-US" sz="3600" dirty="0"/>
              <a:t>Change Through Time</a:t>
            </a:r>
            <a:endParaRPr lang="en-US" sz="3600" dirty="0" smtClean="0"/>
          </a:p>
          <a:p>
            <a:endParaRPr lang="en-US" sz="1800" dirty="0"/>
          </a:p>
          <a:p>
            <a:r>
              <a:rPr lang="en-US" sz="1800" dirty="0" smtClean="0"/>
              <a:t>X-axes can be any number of things: one common axis is Time.</a:t>
            </a:r>
          </a:p>
          <a:p>
            <a:r>
              <a:rPr lang="en-US" sz="1800" dirty="0" smtClean="0"/>
              <a:t>It can go either direction, so it’s important to read the axis title and know the scale!</a:t>
            </a:r>
            <a:endParaRPr lang="en-US" sz="1800" dirty="0"/>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err="1" smtClean="0"/>
              <a:t>Vostok</a:t>
            </a:r>
            <a:r>
              <a:rPr lang="en-US" sz="1200" dirty="0" smtClean="0"/>
              <a:t> Ice Core records courtesy of CDIAC</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60086" y="2286730"/>
            <a:ext cx="5297321" cy="4349354"/>
          </a:xfrm>
        </p:spPr>
      </p:pic>
      <p:sp>
        <p:nvSpPr>
          <p:cNvPr id="9" name="TextBox 8"/>
          <p:cNvSpPr txBox="1"/>
          <p:nvPr/>
        </p:nvSpPr>
        <p:spPr>
          <a:xfrm>
            <a:off x="3803849" y="3640668"/>
            <a:ext cx="1621282" cy="646331"/>
          </a:xfrm>
          <a:prstGeom prst="rect">
            <a:avLst/>
          </a:prstGeom>
          <a:noFill/>
        </p:spPr>
        <p:txBody>
          <a:bodyPr wrap="none" rtlCol="0">
            <a:spAutoFit/>
          </a:bodyPr>
          <a:lstStyle/>
          <a:p>
            <a:r>
              <a:rPr lang="en-US" sz="3600" dirty="0" smtClean="0">
                <a:solidFill>
                  <a:schemeClr val="bg2">
                    <a:lumMod val="50000"/>
                  </a:schemeClr>
                </a:solidFill>
              </a:rPr>
              <a:t>Present </a:t>
            </a:r>
            <a:endParaRPr lang="en-US" sz="3600" dirty="0">
              <a:solidFill>
                <a:schemeClr val="bg2">
                  <a:lumMod val="50000"/>
                </a:schemeClr>
              </a:solidFill>
            </a:endParaRPr>
          </a:p>
        </p:txBody>
      </p:sp>
      <p:pic>
        <p:nvPicPr>
          <p:cNvPr id="10" name="Picture 9" descr="co2 tim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109" y="135467"/>
            <a:ext cx="5143891" cy="3522133"/>
          </a:xfrm>
          <a:prstGeom prst="rect">
            <a:avLst/>
          </a:prstGeom>
        </p:spPr>
      </p:pic>
      <p:sp>
        <p:nvSpPr>
          <p:cNvPr id="8" name="Left Arrow 7"/>
          <p:cNvSpPr/>
          <p:nvPr/>
        </p:nvSpPr>
        <p:spPr>
          <a:xfrm rot="4434566">
            <a:off x="3336681" y="2926471"/>
            <a:ext cx="1219554" cy="361054"/>
          </a:xfrm>
          <a:prstGeom prst="leftArrow">
            <a:avLst>
              <a:gd name="adj1" fmla="val 12549"/>
              <a:gd name="adj2" fmla="val 75954"/>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3" name="Slide Number Placeholder 2"/>
          <p:cNvSpPr>
            <a:spLocks noGrp="1"/>
          </p:cNvSpPr>
          <p:nvPr>
            <p:ph type="sldNum" sz="quarter" idx="12"/>
          </p:nvPr>
        </p:nvSpPr>
        <p:spPr/>
        <p:txBody>
          <a:bodyPr/>
          <a:lstStyle/>
          <a:p>
            <a:fld id="{00975ABB-71B8-4EB7-A41B-5D356CD9DC43}" type="slidenum">
              <a:rPr lang="en-US" smtClean="0"/>
              <a:t>10</a:t>
            </a:fld>
            <a:endParaRPr lang="en-US"/>
          </a:p>
        </p:txBody>
      </p:sp>
    </p:spTree>
    <p:extLst>
      <p:ext uri="{BB962C8B-B14F-4D97-AF65-F5344CB8AC3E}">
        <p14:creationId xmlns:p14="http://schemas.microsoft.com/office/powerpoint/2010/main" val="1603264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1" r="96807"/>
          <a:stretch/>
        </p:blipFill>
        <p:spPr>
          <a:xfrm>
            <a:off x="4014792" y="0"/>
            <a:ext cx="171450" cy="2757132"/>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2" y="3734553"/>
            <a:ext cx="5299278" cy="2543352"/>
          </a:xfrm>
          <a:prstGeom prst="rect">
            <a:avLst/>
          </a:prstGeom>
        </p:spPr>
      </p:pic>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err="1" smtClean="0"/>
              <a:t>Vostok</a:t>
            </a:r>
            <a:r>
              <a:rPr lang="en-US" sz="1200" dirty="0" smtClean="0"/>
              <a:t> Ice Core records courtesy of CDIAC</a:t>
            </a:r>
          </a:p>
        </p:txBody>
      </p:sp>
      <p:sp>
        <p:nvSpPr>
          <p:cNvPr id="3" name="Slide Number Placeholder 2"/>
          <p:cNvSpPr>
            <a:spLocks noGrp="1"/>
          </p:cNvSpPr>
          <p:nvPr>
            <p:ph type="sldNum" sz="quarter" idx="12"/>
          </p:nvPr>
        </p:nvSpPr>
        <p:spPr/>
        <p:txBody>
          <a:bodyPr/>
          <a:lstStyle/>
          <a:p>
            <a:fld id="{00975ABB-71B8-4EB7-A41B-5D356CD9DC43}" type="slidenum">
              <a:rPr lang="en-US" smtClean="0"/>
              <a:t>11</a:t>
            </a:fld>
            <a:endParaRPr lang="en-US"/>
          </a:p>
        </p:txBody>
      </p:sp>
      <p:pic>
        <p:nvPicPr>
          <p:cNvPr id="6" name="Content Placeholder 4"/>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2383444" y="2091063"/>
            <a:ext cx="5299075" cy="2578003"/>
          </a:xfrm>
        </p:spPr>
      </p:pic>
      <p:pic>
        <p:nvPicPr>
          <p:cNvPr id="10" name="Content Placeholder 5"/>
          <p:cNvPicPr>
            <a:picLocks noChangeAspect="1"/>
          </p:cNvPicPr>
          <p:nvPr/>
        </p:nvPicPr>
        <p:blipFill rotWithShape="1">
          <a:blip r:embed="rId6" cstate="print">
            <a:extLst>
              <a:ext uri="{28A0092B-C50C-407E-A947-70E740481C1C}">
                <a14:useLocalDpi xmlns:a14="http://schemas.microsoft.com/office/drawing/2010/main" val="0"/>
              </a:ext>
            </a:extLst>
          </a:blip>
          <a:srcRect l="4522" r="2127"/>
          <a:stretch/>
        </p:blipFill>
        <p:spPr>
          <a:xfrm>
            <a:off x="4129088" y="0"/>
            <a:ext cx="5014912" cy="2757132"/>
          </a:xfrm>
          <a:prstGeom prst="rect">
            <a:avLst/>
          </a:prstGeom>
        </p:spPr>
      </p:pic>
      <p:sp>
        <p:nvSpPr>
          <p:cNvPr id="2" name="TextBox 1"/>
          <p:cNvSpPr txBox="1"/>
          <p:nvPr/>
        </p:nvSpPr>
        <p:spPr>
          <a:xfrm>
            <a:off x="371475" y="568478"/>
            <a:ext cx="3314700" cy="954107"/>
          </a:xfrm>
          <a:prstGeom prst="rect">
            <a:avLst/>
          </a:prstGeom>
          <a:noFill/>
        </p:spPr>
        <p:txBody>
          <a:bodyPr wrap="square" rtlCol="0">
            <a:spAutoFit/>
          </a:bodyPr>
          <a:lstStyle/>
          <a:p>
            <a:pPr algn="ctr"/>
            <a:r>
              <a:rPr lang="en-US" sz="2800" dirty="0" smtClean="0"/>
              <a:t>Which figure best presents the data?</a:t>
            </a:r>
            <a:endParaRPr lang="en-US" sz="2800" dirty="0"/>
          </a:p>
        </p:txBody>
      </p:sp>
    </p:spTree>
    <p:extLst>
      <p:ext uri="{BB962C8B-B14F-4D97-AF65-F5344CB8AC3E}">
        <p14:creationId xmlns:p14="http://schemas.microsoft.com/office/powerpoint/2010/main" val="29914276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85" y="1186084"/>
            <a:ext cx="6033915" cy="4430055"/>
          </a:xfrm>
          <a:prstGeom prst="rect">
            <a:avLst/>
          </a:prstGeom>
        </p:spPr>
      </p:pic>
      <p:sp>
        <p:nvSpPr>
          <p:cNvPr id="4"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Scaling</a:t>
            </a:r>
            <a:endParaRPr lang="en-US" sz="3600" dirty="0" smtClean="0"/>
          </a:p>
          <a:p>
            <a:endParaRPr lang="en-US" sz="1800" dirty="0"/>
          </a:p>
          <a:p>
            <a:r>
              <a:rPr lang="en-US" sz="1800" dirty="0" smtClean="0"/>
              <a:t>It is possible to convey different messages with the same data by simply changing the scales.</a:t>
            </a:r>
          </a:p>
          <a:p>
            <a:r>
              <a:rPr lang="en-US" sz="1800" dirty="0" smtClean="0"/>
              <a:t>Questions to ask:</a:t>
            </a:r>
          </a:p>
          <a:p>
            <a:r>
              <a:rPr lang="en-US" sz="1800" dirty="0" smtClean="0"/>
              <a:t>Is it starting at zero?</a:t>
            </a:r>
            <a:endParaRPr lang="en-US" sz="1800" dirty="0"/>
          </a:p>
        </p:txBody>
      </p:sp>
      <p:sp>
        <p:nvSpPr>
          <p:cNvPr id="6" name="TextBox 5"/>
          <p:cNvSpPr txBox="1"/>
          <p:nvPr/>
        </p:nvSpPr>
        <p:spPr>
          <a:xfrm>
            <a:off x="3106973" y="6581002"/>
            <a:ext cx="4931796" cy="276999"/>
          </a:xfrm>
          <a:prstGeom prst="rect">
            <a:avLst/>
          </a:prstGeom>
          <a:noFill/>
        </p:spPr>
        <p:txBody>
          <a:bodyPr wrap="square" rtlCol="0">
            <a:spAutoFit/>
          </a:bodyPr>
          <a:lstStyle/>
          <a:p>
            <a:r>
              <a:rPr lang="en-US" sz="1200" dirty="0" err="1" smtClean="0"/>
              <a:t>Vostok</a:t>
            </a:r>
            <a:r>
              <a:rPr lang="en-US" sz="1200" dirty="0" smtClean="0"/>
              <a:t> Ice Core records courtesy of CDIAC</a:t>
            </a:r>
          </a:p>
        </p:txBody>
      </p:sp>
      <p:sp>
        <p:nvSpPr>
          <p:cNvPr id="3" name="Slide Number Placeholder 2"/>
          <p:cNvSpPr>
            <a:spLocks noGrp="1"/>
          </p:cNvSpPr>
          <p:nvPr>
            <p:ph type="sldNum" sz="quarter" idx="12"/>
          </p:nvPr>
        </p:nvSpPr>
        <p:spPr/>
        <p:txBody>
          <a:bodyPr/>
          <a:lstStyle/>
          <a:p>
            <a:fld id="{00975ABB-71B8-4EB7-A41B-5D356CD9DC43}" type="slidenum">
              <a:rPr lang="en-US" smtClean="0"/>
              <a:t>12</a:t>
            </a:fld>
            <a:endParaRPr lang="en-US"/>
          </a:p>
        </p:txBody>
      </p:sp>
    </p:spTree>
    <p:extLst>
      <p:ext uri="{BB962C8B-B14F-4D97-AF65-F5344CB8AC3E}">
        <p14:creationId xmlns:p14="http://schemas.microsoft.com/office/powerpoint/2010/main" val="26317846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0085" y="1136058"/>
            <a:ext cx="6033915" cy="4490800"/>
          </a:xfrm>
        </p:spPr>
      </p:pic>
      <p:sp>
        <p:nvSpPr>
          <p:cNvPr id="6" name="TextBox 5"/>
          <p:cNvSpPr txBox="1"/>
          <p:nvPr/>
        </p:nvSpPr>
        <p:spPr>
          <a:xfrm>
            <a:off x="3106973" y="6581002"/>
            <a:ext cx="4931796" cy="276999"/>
          </a:xfrm>
          <a:prstGeom prst="rect">
            <a:avLst/>
          </a:prstGeom>
          <a:noFill/>
        </p:spPr>
        <p:txBody>
          <a:bodyPr wrap="square" rtlCol="0">
            <a:spAutoFit/>
          </a:bodyPr>
          <a:lstStyle/>
          <a:p>
            <a:r>
              <a:rPr lang="en-US" sz="1200" dirty="0" err="1" smtClean="0"/>
              <a:t>Vostok</a:t>
            </a:r>
            <a:r>
              <a:rPr lang="en-US" sz="1200" dirty="0" smtClean="0"/>
              <a:t> Ice Core records courtesy of CDIAC</a:t>
            </a:r>
          </a:p>
        </p:txBody>
      </p:sp>
      <p:sp>
        <p:nvSpPr>
          <p:cNvPr id="3" name="Slide Number Placeholder 2"/>
          <p:cNvSpPr>
            <a:spLocks noGrp="1"/>
          </p:cNvSpPr>
          <p:nvPr>
            <p:ph type="sldNum" sz="quarter" idx="12"/>
          </p:nvPr>
        </p:nvSpPr>
        <p:spPr/>
        <p:txBody>
          <a:bodyPr/>
          <a:lstStyle/>
          <a:p>
            <a:fld id="{00975ABB-71B8-4EB7-A41B-5D356CD9DC43}" type="slidenum">
              <a:rPr lang="en-US" smtClean="0"/>
              <a:t>13</a:t>
            </a:fld>
            <a:endParaRPr lang="en-US"/>
          </a:p>
        </p:txBody>
      </p:sp>
      <p:sp>
        <p:nvSpPr>
          <p:cNvPr id="9"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Scaling</a:t>
            </a:r>
            <a:endParaRPr lang="en-US" sz="3600" dirty="0" smtClean="0"/>
          </a:p>
          <a:p>
            <a:endParaRPr lang="en-US" sz="1800" dirty="0"/>
          </a:p>
          <a:p>
            <a:r>
              <a:rPr lang="en-US" sz="1800" dirty="0" smtClean="0"/>
              <a:t>It is possible to convey different messages with the same data by simply changing the scales.</a:t>
            </a:r>
          </a:p>
          <a:p>
            <a:r>
              <a:rPr lang="en-US" sz="1800" dirty="0" smtClean="0"/>
              <a:t>Questions to ask:</a:t>
            </a:r>
          </a:p>
          <a:p>
            <a:r>
              <a:rPr lang="en-US" sz="1800" dirty="0" smtClean="0"/>
              <a:t>Is it starting at zero?</a:t>
            </a:r>
          </a:p>
          <a:p>
            <a:r>
              <a:rPr lang="en-US" sz="1800" dirty="0" smtClean="0"/>
              <a:t>Is it an </a:t>
            </a:r>
            <a:r>
              <a:rPr lang="en-US" sz="1800" dirty="0"/>
              <a:t>appropriate scale?</a:t>
            </a:r>
          </a:p>
          <a:p>
            <a:endParaRPr lang="en-US" sz="1800" dirty="0"/>
          </a:p>
        </p:txBody>
      </p:sp>
    </p:spTree>
    <p:extLst>
      <p:ext uri="{BB962C8B-B14F-4D97-AF65-F5344CB8AC3E}">
        <p14:creationId xmlns:p14="http://schemas.microsoft.com/office/powerpoint/2010/main" val="492267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790"/>
          <a:stretch/>
        </p:blipFill>
        <p:spPr>
          <a:xfrm>
            <a:off x="3320092" y="846034"/>
            <a:ext cx="5823908" cy="4802419"/>
          </a:xfrm>
        </p:spPr>
      </p:pic>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err="1" smtClean="0"/>
              <a:t>Vostok</a:t>
            </a:r>
            <a:r>
              <a:rPr lang="en-US" sz="1200" dirty="0" smtClean="0"/>
              <a:t> Ice Core records courtesy of CDIAC</a:t>
            </a:r>
          </a:p>
        </p:txBody>
      </p:sp>
      <p:sp>
        <p:nvSpPr>
          <p:cNvPr id="3" name="Slide Number Placeholder 2"/>
          <p:cNvSpPr>
            <a:spLocks noGrp="1"/>
          </p:cNvSpPr>
          <p:nvPr>
            <p:ph type="sldNum" sz="quarter" idx="12"/>
          </p:nvPr>
        </p:nvSpPr>
        <p:spPr/>
        <p:txBody>
          <a:bodyPr/>
          <a:lstStyle/>
          <a:p>
            <a:fld id="{00975ABB-71B8-4EB7-A41B-5D356CD9DC43}" type="slidenum">
              <a:rPr lang="en-US" smtClean="0"/>
              <a:t>14</a:t>
            </a:fld>
            <a:endParaRPr lang="en-US"/>
          </a:p>
        </p:txBody>
      </p:sp>
      <p:pic>
        <p:nvPicPr>
          <p:cNvPr id="9"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r="97357"/>
          <a:stretch/>
        </p:blipFill>
        <p:spPr>
          <a:xfrm>
            <a:off x="3090084" y="806030"/>
            <a:ext cx="160005" cy="4802419"/>
          </a:xfrm>
          <a:prstGeom prst="rect">
            <a:avLst/>
          </a:prstGeom>
        </p:spPr>
      </p:pic>
      <p:sp>
        <p:nvSpPr>
          <p:cNvPr id="10"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Scaling</a:t>
            </a:r>
            <a:endParaRPr lang="en-US" sz="3600" dirty="0" smtClean="0"/>
          </a:p>
          <a:p>
            <a:endParaRPr lang="en-US" sz="1800" dirty="0"/>
          </a:p>
          <a:p>
            <a:r>
              <a:rPr lang="en-US" sz="1800" dirty="0" smtClean="0"/>
              <a:t>It is possible to convey different messages with the same data by simply changing the scales.</a:t>
            </a:r>
          </a:p>
          <a:p>
            <a:r>
              <a:rPr lang="en-US" sz="1800" dirty="0" smtClean="0"/>
              <a:t>Questions to ask:</a:t>
            </a:r>
          </a:p>
          <a:p>
            <a:r>
              <a:rPr lang="en-US" sz="1800" dirty="0" smtClean="0"/>
              <a:t>Is it starting at zero?</a:t>
            </a:r>
          </a:p>
          <a:p>
            <a:r>
              <a:rPr lang="en-US" sz="1800" dirty="0" smtClean="0"/>
              <a:t>Is it an </a:t>
            </a:r>
            <a:r>
              <a:rPr lang="en-US" sz="1800" dirty="0"/>
              <a:t>appropriate scale?</a:t>
            </a:r>
          </a:p>
          <a:p>
            <a:r>
              <a:rPr lang="en-US" sz="1800" dirty="0"/>
              <a:t>Is the scale linear?</a:t>
            </a:r>
          </a:p>
          <a:p>
            <a:endParaRPr lang="en-US" sz="1800" dirty="0"/>
          </a:p>
        </p:txBody>
      </p:sp>
    </p:spTree>
    <p:extLst>
      <p:ext uri="{BB962C8B-B14F-4D97-AF65-F5344CB8AC3E}">
        <p14:creationId xmlns:p14="http://schemas.microsoft.com/office/powerpoint/2010/main" val="33876351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975ABB-71B8-4EB7-A41B-5D356CD9DC43}" type="slidenum">
              <a:rPr lang="en-US" smtClean="0"/>
              <a:t>15</a:t>
            </a:fld>
            <a:endParaRPr lang="en-US"/>
          </a:p>
        </p:txBody>
      </p:sp>
      <p:pic>
        <p:nvPicPr>
          <p:cNvPr id="4" name="Picture 3"/>
          <p:cNvPicPr>
            <a:picLocks noChangeAspect="1"/>
          </p:cNvPicPr>
          <p:nvPr/>
        </p:nvPicPr>
        <p:blipFill>
          <a:blip r:embed="rId3"/>
          <a:stretch>
            <a:fillRect/>
          </a:stretch>
        </p:blipFill>
        <p:spPr>
          <a:xfrm>
            <a:off x="1028094" y="0"/>
            <a:ext cx="7063620" cy="2068286"/>
          </a:xfrm>
          <a:prstGeom prst="rect">
            <a:avLst/>
          </a:prstGeom>
        </p:spPr>
      </p:pic>
    </p:spTree>
    <p:extLst>
      <p:ext uri="{BB962C8B-B14F-4D97-AF65-F5344CB8AC3E}">
        <p14:creationId xmlns:p14="http://schemas.microsoft.com/office/powerpoint/2010/main" val="28379811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975ABB-71B8-4EB7-A41B-5D356CD9DC43}" type="slidenum">
              <a:rPr lang="en-US" smtClean="0"/>
              <a:t>16</a:t>
            </a:fld>
            <a:endParaRPr lang="en-US"/>
          </a:p>
        </p:txBody>
      </p:sp>
      <p:pic>
        <p:nvPicPr>
          <p:cNvPr id="3" name="logvlinear.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65905" y="1929839"/>
            <a:ext cx="5747583" cy="4311302"/>
          </a:xfrm>
          <a:prstGeom prst="rect">
            <a:avLst/>
          </a:prstGeom>
        </p:spPr>
      </p:pic>
      <p:pic>
        <p:nvPicPr>
          <p:cNvPr id="4" name="Picture 3"/>
          <p:cNvPicPr>
            <a:picLocks noChangeAspect="1"/>
          </p:cNvPicPr>
          <p:nvPr/>
        </p:nvPicPr>
        <p:blipFill>
          <a:blip r:embed="rId6"/>
          <a:stretch>
            <a:fillRect/>
          </a:stretch>
        </p:blipFill>
        <p:spPr>
          <a:xfrm>
            <a:off x="1028094" y="0"/>
            <a:ext cx="7063620" cy="2068286"/>
          </a:xfrm>
          <a:prstGeom prst="rect">
            <a:avLst/>
          </a:prstGeom>
        </p:spPr>
      </p:pic>
    </p:spTree>
    <p:extLst>
      <p:ext uri="{BB962C8B-B14F-4D97-AF65-F5344CB8AC3E}">
        <p14:creationId xmlns:p14="http://schemas.microsoft.com/office/powerpoint/2010/main" val="3294356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1" r="96807"/>
          <a:stretch/>
        </p:blipFill>
        <p:spPr>
          <a:xfrm>
            <a:off x="4014792" y="0"/>
            <a:ext cx="171450" cy="2757132"/>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2" y="3734553"/>
            <a:ext cx="5299278" cy="2543352"/>
          </a:xfrm>
          <a:prstGeom prst="rect">
            <a:avLst/>
          </a:prstGeom>
        </p:spPr>
      </p:pic>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err="1" smtClean="0"/>
              <a:t>Vostok</a:t>
            </a:r>
            <a:r>
              <a:rPr lang="en-US" sz="1200" dirty="0" smtClean="0"/>
              <a:t> Ice Core records courtesy of CDIAC</a:t>
            </a:r>
          </a:p>
        </p:txBody>
      </p:sp>
      <p:sp>
        <p:nvSpPr>
          <p:cNvPr id="3" name="Slide Number Placeholder 2"/>
          <p:cNvSpPr>
            <a:spLocks noGrp="1"/>
          </p:cNvSpPr>
          <p:nvPr>
            <p:ph type="sldNum" sz="quarter" idx="12"/>
          </p:nvPr>
        </p:nvSpPr>
        <p:spPr/>
        <p:txBody>
          <a:bodyPr/>
          <a:lstStyle/>
          <a:p>
            <a:fld id="{00975ABB-71B8-4EB7-A41B-5D356CD9DC43}" type="slidenum">
              <a:rPr lang="en-US" smtClean="0"/>
              <a:t>17</a:t>
            </a:fld>
            <a:endParaRPr lang="en-US"/>
          </a:p>
        </p:txBody>
      </p:sp>
      <p:pic>
        <p:nvPicPr>
          <p:cNvPr id="6" name="Content Placeholder 4"/>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2383444" y="2091063"/>
            <a:ext cx="5299075" cy="2578003"/>
          </a:xfrm>
        </p:spPr>
      </p:pic>
      <p:pic>
        <p:nvPicPr>
          <p:cNvPr id="10" name="Content Placeholder 5"/>
          <p:cNvPicPr>
            <a:picLocks noChangeAspect="1"/>
          </p:cNvPicPr>
          <p:nvPr/>
        </p:nvPicPr>
        <p:blipFill rotWithShape="1">
          <a:blip r:embed="rId6" cstate="print">
            <a:extLst>
              <a:ext uri="{28A0092B-C50C-407E-A947-70E740481C1C}">
                <a14:useLocalDpi xmlns:a14="http://schemas.microsoft.com/office/drawing/2010/main" val="0"/>
              </a:ext>
            </a:extLst>
          </a:blip>
          <a:srcRect l="4522" r="2127"/>
          <a:stretch/>
        </p:blipFill>
        <p:spPr>
          <a:xfrm>
            <a:off x="4129088" y="0"/>
            <a:ext cx="5014912" cy="2757132"/>
          </a:xfrm>
          <a:prstGeom prst="rect">
            <a:avLst/>
          </a:prstGeom>
        </p:spPr>
      </p:pic>
      <p:sp>
        <p:nvSpPr>
          <p:cNvPr id="2" name="TextBox 1"/>
          <p:cNvSpPr txBox="1"/>
          <p:nvPr/>
        </p:nvSpPr>
        <p:spPr>
          <a:xfrm>
            <a:off x="371475" y="568478"/>
            <a:ext cx="3314700" cy="954107"/>
          </a:xfrm>
          <a:prstGeom prst="rect">
            <a:avLst/>
          </a:prstGeom>
          <a:noFill/>
        </p:spPr>
        <p:txBody>
          <a:bodyPr wrap="square" rtlCol="0">
            <a:spAutoFit/>
          </a:bodyPr>
          <a:lstStyle/>
          <a:p>
            <a:pPr algn="ctr"/>
            <a:r>
              <a:rPr lang="en-US" sz="2800" dirty="0" smtClean="0"/>
              <a:t>Which figure best presents the data?</a:t>
            </a:r>
            <a:endParaRPr lang="en-US" sz="2800" dirty="0"/>
          </a:p>
        </p:txBody>
      </p:sp>
    </p:spTree>
    <p:extLst>
      <p:ext uri="{BB962C8B-B14F-4D97-AF65-F5344CB8AC3E}">
        <p14:creationId xmlns:p14="http://schemas.microsoft.com/office/powerpoint/2010/main" val="21497911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975ABB-71B8-4EB7-A41B-5D356CD9DC43}" type="slidenum">
              <a:rPr lang="en-US" smtClean="0"/>
              <a:t>18</a:t>
            </a:fld>
            <a:endParaRPr lang="en-US"/>
          </a:p>
        </p:txBody>
      </p:sp>
      <p:pic>
        <p:nvPicPr>
          <p:cNvPr id="3" name="Picture 2"/>
          <p:cNvPicPr>
            <a:picLocks noChangeAspect="1"/>
          </p:cNvPicPr>
          <p:nvPr/>
        </p:nvPicPr>
        <p:blipFill>
          <a:blip r:embed="rId3"/>
          <a:stretch>
            <a:fillRect/>
          </a:stretch>
        </p:blipFill>
        <p:spPr>
          <a:xfrm>
            <a:off x="1066800" y="0"/>
            <a:ext cx="7325360" cy="5402139"/>
          </a:xfrm>
          <a:prstGeom prst="rect">
            <a:avLst/>
          </a:prstGeom>
        </p:spPr>
      </p:pic>
      <p:pic>
        <p:nvPicPr>
          <p:cNvPr id="4" name="Picture 3"/>
          <p:cNvPicPr>
            <a:picLocks noChangeAspect="1"/>
          </p:cNvPicPr>
          <p:nvPr/>
        </p:nvPicPr>
        <p:blipFill>
          <a:blip r:embed="rId4"/>
          <a:stretch>
            <a:fillRect/>
          </a:stretch>
        </p:blipFill>
        <p:spPr>
          <a:xfrm>
            <a:off x="25458" y="5283200"/>
            <a:ext cx="9118542" cy="1004755"/>
          </a:xfrm>
          <a:prstGeom prst="rect">
            <a:avLst/>
          </a:prstGeom>
        </p:spPr>
      </p:pic>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a:t>Robbins, 2009 (</a:t>
            </a:r>
            <a:r>
              <a:rPr lang="en-US" sz="1200" dirty="0" err="1"/>
              <a:t>nbr-graphs.com</a:t>
            </a:r>
            <a:r>
              <a:rPr lang="en-US" sz="1200" dirty="0"/>
              <a:t>)</a:t>
            </a:r>
          </a:p>
        </p:txBody>
      </p:sp>
    </p:spTree>
    <p:extLst>
      <p:ext uri="{BB962C8B-B14F-4D97-AF65-F5344CB8AC3E}">
        <p14:creationId xmlns:p14="http://schemas.microsoft.com/office/powerpoint/2010/main" val="37786626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00450" y="4158533"/>
            <a:ext cx="4939251" cy="612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06973" y="6581002"/>
            <a:ext cx="4931796" cy="276999"/>
          </a:xfrm>
          <a:prstGeom prst="rect">
            <a:avLst/>
          </a:prstGeom>
          <a:noFill/>
        </p:spPr>
        <p:txBody>
          <a:bodyPr wrap="square" rtlCol="0">
            <a:spAutoFit/>
          </a:bodyPr>
          <a:lstStyle/>
          <a:p>
            <a:r>
              <a:rPr lang="en-US" sz="1200" dirty="0" smtClean="0"/>
              <a:t>NASA</a:t>
            </a:r>
          </a:p>
        </p:txBody>
      </p:sp>
      <p:sp>
        <p:nvSpPr>
          <p:cNvPr id="3" name="Slide Number Placeholder 2"/>
          <p:cNvSpPr>
            <a:spLocks noGrp="1"/>
          </p:cNvSpPr>
          <p:nvPr>
            <p:ph type="sldNum" sz="quarter" idx="12"/>
          </p:nvPr>
        </p:nvSpPr>
        <p:spPr/>
        <p:txBody>
          <a:bodyPr/>
          <a:lstStyle/>
          <a:p>
            <a:fld id="{00975ABB-71B8-4EB7-A41B-5D356CD9DC43}" type="slidenum">
              <a:rPr lang="en-US" smtClean="0"/>
              <a:t>19</a:t>
            </a:fld>
            <a:endParaRPr lang="en-US" dirty="0"/>
          </a:p>
        </p:txBody>
      </p:sp>
      <p:sp>
        <p:nvSpPr>
          <p:cNvPr id="5" name="Rectangle 4"/>
          <p:cNvSpPr/>
          <p:nvPr/>
        </p:nvSpPr>
        <p:spPr>
          <a:xfrm>
            <a:off x="3227410" y="5177146"/>
            <a:ext cx="5735540" cy="1323439"/>
          </a:xfrm>
          <a:prstGeom prst="rect">
            <a:avLst/>
          </a:prstGeom>
        </p:spPr>
        <p:txBody>
          <a:bodyPr wrap="square">
            <a:spAutoFit/>
          </a:bodyPr>
          <a:lstStyle/>
          <a:p>
            <a:r>
              <a:rPr lang="en-US" sz="1600" dirty="0"/>
              <a:t>The image above is the average ocean chlorophyll concentration measured by </a:t>
            </a:r>
            <a:r>
              <a:rPr lang="en-US" sz="1600" dirty="0" err="1"/>
              <a:t>SeaWiFS</a:t>
            </a:r>
            <a:r>
              <a:rPr lang="en-US" sz="1600" dirty="0"/>
              <a:t> since launch in 1997 until early 2004. Chlorophyll (and therefore phytoplankton) concentrations are higher in coastal areas than they are in the open ocean. They also are higher in planet's northern oceans than the southern.</a:t>
            </a:r>
            <a:endParaRPr lang="en-US" sz="1700" dirty="0"/>
          </a:p>
        </p:txBody>
      </p:sp>
      <p:pic>
        <p:nvPicPr>
          <p:cNvPr id="10" name="Content Placeholder 9"/>
          <p:cNvPicPr>
            <a:picLocks noGrp="1" noChangeAspect="1"/>
          </p:cNvPicPr>
          <p:nvPr>
            <p:ph idx="1"/>
          </p:nvPr>
        </p:nvPicPr>
        <p:blipFill>
          <a:blip r:embed="rId3"/>
          <a:srcRect t="-19416" b="-19416"/>
          <a:stretch>
            <a:fillRect/>
          </a:stretch>
        </p:blipFill>
        <p:spPr>
          <a:xfrm>
            <a:off x="3584707" y="364151"/>
            <a:ext cx="4869180" cy="5257800"/>
          </a:xfrm>
        </p:spPr>
      </p:pic>
      <p:sp>
        <p:nvSpPr>
          <p:cNvPr id="11" name="Text Placeholder 3"/>
          <p:cNvSpPr>
            <a:spLocks noGrp="1"/>
          </p:cNvSpPr>
          <p:nvPr>
            <p:ph type="body" sz="half" idx="2"/>
          </p:nvPr>
        </p:nvSpPr>
        <p:spPr>
          <a:xfrm>
            <a:off x="342900" y="0"/>
            <a:ext cx="2400300" cy="6305204"/>
          </a:xfrm>
        </p:spPr>
        <p:txBody>
          <a:bodyPr>
            <a:normAutofit/>
          </a:bodyPr>
          <a:lstStyle/>
          <a:p>
            <a:endParaRPr lang="en-US" sz="3600" dirty="0" smtClean="0"/>
          </a:p>
          <a:p>
            <a:r>
              <a:rPr lang="en-US" sz="3600" dirty="0" smtClean="0"/>
              <a:t>Captions </a:t>
            </a:r>
            <a:r>
              <a:rPr lang="en-US" sz="3600" dirty="0"/>
              <a:t>and Color Contours</a:t>
            </a:r>
            <a:endParaRPr lang="en-US" sz="3600" dirty="0" smtClean="0"/>
          </a:p>
          <a:p>
            <a:endParaRPr lang="en-US" sz="1800" dirty="0"/>
          </a:p>
          <a:p>
            <a:r>
              <a:rPr lang="en-US" sz="1800" dirty="0" smtClean="0"/>
              <a:t>A good caption can be the difference between an enlightening and an illegible graph.</a:t>
            </a:r>
            <a:endParaRPr lang="en-US" sz="1800" dirty="0"/>
          </a:p>
          <a:p>
            <a:r>
              <a:rPr lang="en-US" sz="1800" dirty="0" smtClean="0"/>
              <a:t>In a color contour plot, the color bar tells you the scale and the colors show the distribution.</a:t>
            </a:r>
          </a:p>
        </p:txBody>
      </p:sp>
    </p:spTree>
    <p:extLst>
      <p:ext uri="{BB962C8B-B14F-4D97-AF65-F5344CB8AC3E}">
        <p14:creationId xmlns:p14="http://schemas.microsoft.com/office/powerpoint/2010/main" val="27850122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t="-1605" b="-246"/>
          <a:stretch/>
        </p:blipFill>
        <p:spPr>
          <a:xfrm>
            <a:off x="3092613" y="442913"/>
            <a:ext cx="6036733" cy="5757862"/>
          </a:xfrm>
        </p:spPr>
      </p:pic>
      <p:sp>
        <p:nvSpPr>
          <p:cNvPr id="5" name="Text Placeholder 4"/>
          <p:cNvSpPr>
            <a:spLocks noGrp="1"/>
          </p:cNvSpPr>
          <p:nvPr>
            <p:ph type="body" sz="half" idx="2"/>
          </p:nvPr>
        </p:nvSpPr>
        <p:spPr>
          <a:xfrm>
            <a:off x="342900" y="0"/>
            <a:ext cx="2400300" cy="6824911"/>
          </a:xfrm>
        </p:spPr>
        <p:txBody>
          <a:bodyPr>
            <a:normAutofit/>
          </a:bodyPr>
          <a:lstStyle/>
          <a:p>
            <a:endParaRPr lang="en-US" sz="3600" dirty="0" smtClean="0"/>
          </a:p>
          <a:p>
            <a:endParaRPr lang="en-US" sz="3600" dirty="0"/>
          </a:p>
          <a:p>
            <a:r>
              <a:rPr lang="en-US" sz="3600" dirty="0" smtClean="0"/>
              <a:t>Motivation</a:t>
            </a:r>
          </a:p>
          <a:p>
            <a:endParaRPr lang="en-US" sz="1800" dirty="0" smtClean="0"/>
          </a:p>
          <a:p>
            <a:r>
              <a:rPr lang="en-US" sz="1800" dirty="0" smtClean="0"/>
              <a:t>Scientists must present extensive, multi-faceted data in a concise visual format.</a:t>
            </a:r>
            <a:r>
              <a:rPr lang="en-US" sz="1800" dirty="0"/>
              <a:t> </a:t>
            </a:r>
            <a:endParaRPr lang="en-US" sz="1800" dirty="0" smtClean="0"/>
          </a:p>
          <a:p>
            <a:r>
              <a:rPr lang="en-US" sz="1800" dirty="0" smtClean="0"/>
              <a:t>Interpretation </a:t>
            </a:r>
            <a:r>
              <a:rPr lang="en-US" sz="1800" dirty="0"/>
              <a:t>of </a:t>
            </a:r>
            <a:r>
              <a:rPr lang="en-US" sz="1800" dirty="0" smtClean="0"/>
              <a:t>such complex </a:t>
            </a:r>
            <a:r>
              <a:rPr lang="en-US" sz="1800" dirty="0"/>
              <a:t>graphs and figures is key </a:t>
            </a:r>
            <a:r>
              <a:rPr lang="en-US" sz="1800" dirty="0" smtClean="0"/>
              <a:t>to deciphering scientific research.</a:t>
            </a:r>
            <a:endParaRPr lang="en-US" sz="1800" dirty="0"/>
          </a:p>
        </p:txBody>
      </p:sp>
      <p:sp>
        <p:nvSpPr>
          <p:cNvPr id="6" name="TextBox 5"/>
          <p:cNvSpPr txBox="1"/>
          <p:nvPr/>
        </p:nvSpPr>
        <p:spPr>
          <a:xfrm>
            <a:off x="3106972" y="6581002"/>
            <a:ext cx="2480807" cy="276999"/>
          </a:xfrm>
          <a:prstGeom prst="rect">
            <a:avLst/>
          </a:prstGeom>
          <a:noFill/>
        </p:spPr>
        <p:txBody>
          <a:bodyPr wrap="square" rtlCol="0">
            <a:spAutoFit/>
          </a:bodyPr>
          <a:lstStyle/>
          <a:p>
            <a:r>
              <a:rPr lang="en-US" sz="1200" dirty="0" err="1" smtClean="0"/>
              <a:t>Palike</a:t>
            </a:r>
            <a:r>
              <a:rPr lang="en-US" sz="1200" dirty="0" smtClean="0"/>
              <a:t> et al, 2012</a:t>
            </a:r>
            <a:endParaRPr lang="en-US" sz="1200" dirty="0"/>
          </a:p>
        </p:txBody>
      </p:sp>
      <p:sp>
        <p:nvSpPr>
          <p:cNvPr id="3" name="Slide Number Placeholder 2"/>
          <p:cNvSpPr>
            <a:spLocks noGrp="1"/>
          </p:cNvSpPr>
          <p:nvPr>
            <p:ph type="sldNum" sz="quarter" idx="12"/>
          </p:nvPr>
        </p:nvSpPr>
        <p:spPr/>
        <p:txBody>
          <a:bodyPr/>
          <a:lstStyle/>
          <a:p>
            <a:fld id="{00975ABB-71B8-4EB7-A41B-5D356CD9DC43}" type="slidenum">
              <a:rPr lang="en-US" smtClean="0"/>
              <a:t>2</a:t>
            </a:fld>
            <a:endParaRPr lang="en-US"/>
          </a:p>
        </p:txBody>
      </p:sp>
    </p:spTree>
    <p:extLst>
      <p:ext uri="{BB962C8B-B14F-4D97-AF65-F5344CB8AC3E}">
        <p14:creationId xmlns:p14="http://schemas.microsoft.com/office/powerpoint/2010/main" val="3845043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3769" t="-1799" r="14245" b="12653"/>
          <a:stretch/>
        </p:blipFill>
        <p:spPr>
          <a:xfrm>
            <a:off x="3240089" y="263854"/>
            <a:ext cx="5903911" cy="4815058"/>
          </a:xfrm>
        </p:spPr>
      </p:pic>
      <p:sp>
        <p:nvSpPr>
          <p:cNvPr id="4" name="Text Placeholder 3"/>
          <p:cNvSpPr>
            <a:spLocks noGrp="1"/>
          </p:cNvSpPr>
          <p:nvPr>
            <p:ph type="body" sz="half" idx="2"/>
          </p:nvPr>
        </p:nvSpPr>
        <p:spPr>
          <a:xfrm>
            <a:off x="342900" y="0"/>
            <a:ext cx="2400300" cy="6305204"/>
          </a:xfrm>
        </p:spPr>
        <p:txBody>
          <a:bodyPr>
            <a:normAutofit/>
          </a:bodyPr>
          <a:lstStyle/>
          <a:p>
            <a:endParaRPr lang="en-US" sz="3600" dirty="0" smtClean="0"/>
          </a:p>
          <a:p>
            <a:r>
              <a:rPr lang="en-US" sz="3600" dirty="0" smtClean="0"/>
              <a:t>Multiple </a:t>
            </a:r>
            <a:r>
              <a:rPr lang="en-US" sz="3600" dirty="0"/>
              <a:t>Layers</a:t>
            </a:r>
            <a:endParaRPr lang="en-US" sz="3600" dirty="0" smtClean="0"/>
          </a:p>
          <a:p>
            <a:endParaRPr lang="en-US" sz="1800" dirty="0"/>
          </a:p>
          <a:p>
            <a:r>
              <a:rPr lang="en-US" sz="1800" dirty="0" smtClean="0"/>
              <a:t>Often, data are complex and many sets are presented in a single graph.</a:t>
            </a:r>
          </a:p>
          <a:p>
            <a:r>
              <a:rPr lang="en-US" sz="1800" dirty="0" smtClean="0"/>
              <a:t>In such cases, captions are even more important!</a:t>
            </a:r>
            <a:endParaRPr lang="en-US" sz="1800" dirty="0"/>
          </a:p>
        </p:txBody>
      </p:sp>
      <p:sp>
        <p:nvSpPr>
          <p:cNvPr id="8" name="TextBox 7"/>
          <p:cNvSpPr txBox="1"/>
          <p:nvPr/>
        </p:nvSpPr>
        <p:spPr>
          <a:xfrm>
            <a:off x="3106973" y="6581002"/>
            <a:ext cx="4931796" cy="276999"/>
          </a:xfrm>
          <a:prstGeom prst="rect">
            <a:avLst/>
          </a:prstGeom>
          <a:noFill/>
        </p:spPr>
        <p:txBody>
          <a:bodyPr wrap="square" rtlCol="0">
            <a:spAutoFit/>
          </a:bodyPr>
          <a:lstStyle/>
          <a:p>
            <a:r>
              <a:rPr lang="en-US" sz="1200" dirty="0" smtClean="0"/>
              <a:t>Martinez-Garcia et al, 2011</a:t>
            </a:r>
          </a:p>
        </p:txBody>
      </p:sp>
      <p:sp>
        <p:nvSpPr>
          <p:cNvPr id="3" name="Slide Number Placeholder 2"/>
          <p:cNvSpPr>
            <a:spLocks noGrp="1"/>
          </p:cNvSpPr>
          <p:nvPr>
            <p:ph type="sldNum" sz="quarter" idx="12"/>
          </p:nvPr>
        </p:nvSpPr>
        <p:spPr/>
        <p:txBody>
          <a:bodyPr/>
          <a:lstStyle/>
          <a:p>
            <a:fld id="{00975ABB-71B8-4EB7-A41B-5D356CD9DC43}" type="slidenum">
              <a:rPr lang="en-US" smtClean="0"/>
              <a:t>20</a:t>
            </a:fld>
            <a:endParaRPr lang="en-US"/>
          </a:p>
        </p:txBody>
      </p:sp>
      <p:pic>
        <p:nvPicPr>
          <p:cNvPr id="9" name="Content Placeholder 6"/>
          <p:cNvPicPr>
            <a:picLocks noChangeAspect="1"/>
          </p:cNvPicPr>
          <p:nvPr/>
        </p:nvPicPr>
        <p:blipFill rotWithShape="1">
          <a:blip r:embed="rId3">
            <a:extLst>
              <a:ext uri="{28A0092B-C50C-407E-A947-70E740481C1C}">
                <a14:useLocalDpi xmlns:a14="http://schemas.microsoft.com/office/drawing/2010/main" val="0"/>
              </a:ext>
            </a:extLst>
          </a:blip>
          <a:srcRect t="87830"/>
          <a:stretch/>
        </p:blipFill>
        <p:spPr>
          <a:xfrm>
            <a:off x="156439" y="5198533"/>
            <a:ext cx="8873262" cy="948267"/>
          </a:xfrm>
          <a:prstGeom prst="rect">
            <a:avLst/>
          </a:prstGeom>
        </p:spPr>
      </p:pic>
    </p:spTree>
    <p:extLst>
      <p:ext uri="{BB962C8B-B14F-4D97-AF65-F5344CB8AC3E}">
        <p14:creationId xmlns:p14="http://schemas.microsoft.com/office/powerpoint/2010/main" val="8959440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3769" t="-1799" r="14245" b="12653"/>
          <a:stretch/>
        </p:blipFill>
        <p:spPr>
          <a:xfrm>
            <a:off x="3240089" y="263854"/>
            <a:ext cx="5903911" cy="4815058"/>
          </a:xfrm>
        </p:spPr>
      </p:pic>
      <p:sp>
        <p:nvSpPr>
          <p:cNvPr id="8" name="TextBox 7"/>
          <p:cNvSpPr txBox="1"/>
          <p:nvPr/>
        </p:nvSpPr>
        <p:spPr>
          <a:xfrm>
            <a:off x="3106973" y="6581002"/>
            <a:ext cx="4931796" cy="276999"/>
          </a:xfrm>
          <a:prstGeom prst="rect">
            <a:avLst/>
          </a:prstGeom>
          <a:noFill/>
        </p:spPr>
        <p:txBody>
          <a:bodyPr wrap="square" rtlCol="0">
            <a:spAutoFit/>
          </a:bodyPr>
          <a:lstStyle/>
          <a:p>
            <a:r>
              <a:rPr lang="en-US" sz="1200" dirty="0" smtClean="0"/>
              <a:t>Martinez-Garcia et al, 2011</a:t>
            </a:r>
          </a:p>
        </p:txBody>
      </p:sp>
      <p:sp>
        <p:nvSpPr>
          <p:cNvPr id="3" name="Slide Number Placeholder 2"/>
          <p:cNvSpPr>
            <a:spLocks noGrp="1"/>
          </p:cNvSpPr>
          <p:nvPr>
            <p:ph type="sldNum" sz="quarter" idx="12"/>
          </p:nvPr>
        </p:nvSpPr>
        <p:spPr/>
        <p:txBody>
          <a:bodyPr/>
          <a:lstStyle/>
          <a:p>
            <a:fld id="{00975ABB-71B8-4EB7-A41B-5D356CD9DC43}" type="slidenum">
              <a:rPr lang="en-US" smtClean="0"/>
              <a:t>21</a:t>
            </a:fld>
            <a:endParaRPr lang="en-US"/>
          </a:p>
        </p:txBody>
      </p:sp>
      <p:pic>
        <p:nvPicPr>
          <p:cNvPr id="9"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87830"/>
          <a:stretch/>
        </p:blipFill>
        <p:spPr>
          <a:xfrm>
            <a:off x="156439" y="5198533"/>
            <a:ext cx="8873262" cy="948267"/>
          </a:xfrm>
          <a:prstGeom prst="rect">
            <a:avLst/>
          </a:prstGeom>
        </p:spPr>
      </p:pic>
      <p:sp>
        <p:nvSpPr>
          <p:cNvPr id="5" name="Rectangle 4"/>
          <p:cNvSpPr/>
          <p:nvPr/>
        </p:nvSpPr>
        <p:spPr>
          <a:xfrm>
            <a:off x="1562101" y="5452534"/>
            <a:ext cx="177800" cy="237067"/>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33600" y="5875867"/>
            <a:ext cx="1460500" cy="237067"/>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83501" y="5249334"/>
            <a:ext cx="1041400" cy="220134"/>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708900" y="5469468"/>
            <a:ext cx="520700" cy="237065"/>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051222" y="5891888"/>
            <a:ext cx="568931" cy="248560"/>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3596" y="5444244"/>
            <a:ext cx="176525" cy="166165"/>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55949" y="5668241"/>
            <a:ext cx="1844113" cy="242190"/>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3"/>
          <p:cNvSpPr>
            <a:spLocks noGrp="1"/>
          </p:cNvSpPr>
          <p:nvPr>
            <p:ph type="body" sz="half" idx="2"/>
          </p:nvPr>
        </p:nvSpPr>
        <p:spPr>
          <a:xfrm>
            <a:off x="342900" y="0"/>
            <a:ext cx="2400300" cy="6305204"/>
          </a:xfrm>
        </p:spPr>
        <p:txBody>
          <a:bodyPr>
            <a:normAutofit/>
          </a:bodyPr>
          <a:lstStyle/>
          <a:p>
            <a:endParaRPr lang="en-US" sz="3600" dirty="0" smtClean="0"/>
          </a:p>
          <a:p>
            <a:r>
              <a:rPr lang="en-US" sz="3600" dirty="0" smtClean="0"/>
              <a:t>Multiple </a:t>
            </a:r>
            <a:r>
              <a:rPr lang="en-US" sz="3600" dirty="0"/>
              <a:t>Layers</a:t>
            </a:r>
            <a:endParaRPr lang="en-US" sz="3600" dirty="0" smtClean="0"/>
          </a:p>
          <a:p>
            <a:endParaRPr lang="en-US" sz="1800" dirty="0"/>
          </a:p>
          <a:p>
            <a:r>
              <a:rPr lang="en-US" sz="1800" dirty="0" smtClean="0"/>
              <a:t>Often, data are complex and many sets are presented in a single graph.</a:t>
            </a:r>
          </a:p>
          <a:p>
            <a:r>
              <a:rPr lang="en-US" sz="1800" dirty="0" smtClean="0"/>
              <a:t>In such cases, captions are even more important!</a:t>
            </a:r>
            <a:endParaRPr lang="en-US" sz="1800" dirty="0"/>
          </a:p>
        </p:txBody>
      </p:sp>
    </p:spTree>
    <p:extLst>
      <p:ext uri="{BB962C8B-B14F-4D97-AF65-F5344CB8AC3E}">
        <p14:creationId xmlns:p14="http://schemas.microsoft.com/office/powerpoint/2010/main" val="28884396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2225" y="270935"/>
            <a:ext cx="6041775" cy="6260023"/>
          </a:xfrm>
        </p:spPr>
      </p:pic>
      <p:sp>
        <p:nvSpPr>
          <p:cNvPr id="4"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Ocean </a:t>
            </a:r>
            <a:r>
              <a:rPr lang="en-US" sz="3600" dirty="0"/>
              <a:t>Transects</a:t>
            </a:r>
            <a:endParaRPr lang="en-US" sz="3600" dirty="0" smtClean="0"/>
          </a:p>
          <a:p>
            <a:endParaRPr lang="en-US" sz="1800" dirty="0"/>
          </a:p>
          <a:p>
            <a:r>
              <a:rPr lang="en-US" sz="1800" dirty="0" smtClean="0"/>
              <a:t>These oceanography-specific figures show how factors such as salinity or temperature change with depth and latitude.</a:t>
            </a:r>
          </a:p>
          <a:p>
            <a:r>
              <a:rPr lang="en-US" sz="1800" dirty="0" smtClean="0"/>
              <a:t>Often combined with colored contours.</a:t>
            </a:r>
          </a:p>
        </p:txBody>
      </p:sp>
      <p:sp>
        <p:nvSpPr>
          <p:cNvPr id="6" name="TextBox 5"/>
          <p:cNvSpPr txBox="1"/>
          <p:nvPr/>
        </p:nvSpPr>
        <p:spPr>
          <a:xfrm>
            <a:off x="3106973" y="6581002"/>
            <a:ext cx="4931796" cy="276999"/>
          </a:xfrm>
          <a:prstGeom prst="rect">
            <a:avLst/>
          </a:prstGeom>
          <a:noFill/>
        </p:spPr>
        <p:txBody>
          <a:bodyPr wrap="square" rtlCol="0">
            <a:spAutoFit/>
          </a:bodyPr>
          <a:lstStyle/>
          <a:p>
            <a:r>
              <a:rPr lang="en-US" sz="1200" dirty="0" smtClean="0"/>
              <a:t>IPCC Report, Chapter 3</a:t>
            </a:r>
          </a:p>
        </p:txBody>
      </p:sp>
      <p:sp>
        <p:nvSpPr>
          <p:cNvPr id="3" name="Slide Number Placeholder 2"/>
          <p:cNvSpPr>
            <a:spLocks noGrp="1"/>
          </p:cNvSpPr>
          <p:nvPr>
            <p:ph type="sldNum" sz="quarter" idx="12"/>
          </p:nvPr>
        </p:nvSpPr>
        <p:spPr/>
        <p:txBody>
          <a:bodyPr/>
          <a:lstStyle/>
          <a:p>
            <a:fld id="{00975ABB-71B8-4EB7-A41B-5D356CD9DC43}" type="slidenum">
              <a:rPr lang="en-US" smtClean="0"/>
              <a:t>22</a:t>
            </a:fld>
            <a:endParaRPr lang="en-US"/>
          </a:p>
        </p:txBody>
      </p:sp>
    </p:spTree>
    <p:extLst>
      <p:ext uri="{BB962C8B-B14F-4D97-AF65-F5344CB8AC3E}">
        <p14:creationId xmlns:p14="http://schemas.microsoft.com/office/powerpoint/2010/main" val="2590857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0888" t="352" b="932"/>
          <a:stretch/>
        </p:blipFill>
        <p:spPr>
          <a:xfrm>
            <a:off x="3150086" y="65439"/>
            <a:ext cx="5983913" cy="4034862"/>
          </a:xfrm>
        </p:spPr>
      </p:pic>
      <p:sp>
        <p:nvSpPr>
          <p:cNvPr id="4"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Categorical </a:t>
            </a:r>
            <a:r>
              <a:rPr lang="en-US" sz="3600" dirty="0"/>
              <a:t>Data</a:t>
            </a:r>
            <a:endParaRPr lang="en-US" sz="3600" dirty="0" smtClean="0"/>
          </a:p>
          <a:p>
            <a:endParaRPr lang="en-US" sz="1800" dirty="0"/>
          </a:p>
          <a:p>
            <a:r>
              <a:rPr lang="en-US" sz="1800" dirty="0" smtClean="0"/>
              <a:t>Some data are classified by category or cutoff point rather than by number. </a:t>
            </a:r>
            <a:endParaRPr lang="en-US" sz="1800" dirty="0"/>
          </a:p>
        </p:txBody>
      </p:sp>
      <p:sp>
        <p:nvSpPr>
          <p:cNvPr id="5" name="Slide Number Placeholder 4"/>
          <p:cNvSpPr>
            <a:spLocks noGrp="1"/>
          </p:cNvSpPr>
          <p:nvPr>
            <p:ph type="sldNum" sz="quarter" idx="12"/>
          </p:nvPr>
        </p:nvSpPr>
        <p:spPr/>
        <p:txBody>
          <a:bodyPr/>
          <a:lstStyle/>
          <a:p>
            <a:fld id="{00975ABB-71B8-4EB7-A41B-5D356CD9DC43}" type="slidenum">
              <a:rPr lang="en-US" smtClean="0"/>
              <a:t>23</a:t>
            </a:fld>
            <a:endParaRPr lang="en-US"/>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err="1" smtClean="0"/>
              <a:t>Schlunz</a:t>
            </a:r>
            <a:r>
              <a:rPr lang="en-US" sz="1200" dirty="0" smtClean="0"/>
              <a:t> et al, 2000</a:t>
            </a:r>
          </a:p>
        </p:txBody>
      </p:sp>
      <p:sp>
        <p:nvSpPr>
          <p:cNvPr id="3" name="TextBox 2"/>
          <p:cNvSpPr txBox="1"/>
          <p:nvPr/>
        </p:nvSpPr>
        <p:spPr>
          <a:xfrm>
            <a:off x="3221352" y="4084463"/>
            <a:ext cx="5784850" cy="2169825"/>
          </a:xfrm>
          <a:prstGeom prst="rect">
            <a:avLst/>
          </a:prstGeom>
          <a:noFill/>
        </p:spPr>
        <p:txBody>
          <a:bodyPr wrap="square" rtlCol="0">
            <a:spAutoFit/>
          </a:bodyPr>
          <a:lstStyle/>
          <a:p>
            <a:r>
              <a:rPr lang="en-US" sz="1500" b="1" dirty="0" smtClean="0"/>
              <a:t>Fig. 1.   </a:t>
            </a:r>
            <a:r>
              <a:rPr lang="en-US" sz="1500" dirty="0" smtClean="0"/>
              <a:t>Annual discharge of total organic carbon of major world rivers to the oceans (organic carbon fluxes are in 10</a:t>
            </a:r>
            <a:r>
              <a:rPr lang="en-US" sz="1500" baseline="30000" dirty="0" smtClean="0"/>
              <a:t>12</a:t>
            </a:r>
            <a:r>
              <a:rPr lang="en-US" sz="1500" dirty="0" smtClean="0"/>
              <a:t> gCyear</a:t>
            </a:r>
            <a:r>
              <a:rPr lang="en-US" sz="1500" baseline="30000" dirty="0" smtClean="0"/>
              <a:t>-1</a:t>
            </a:r>
            <a:r>
              <a:rPr lang="en-US" sz="1500" dirty="0" smtClean="0"/>
              <a:t>; wet tropics are underlain in </a:t>
            </a:r>
            <a:r>
              <a:rPr lang="en-US" sz="1500" i="1" dirty="0" smtClean="0"/>
              <a:t>dark grey</a:t>
            </a:r>
            <a:r>
              <a:rPr lang="en-US" sz="1500" dirty="0" smtClean="0"/>
              <a:t>). Data are from </a:t>
            </a:r>
            <a:r>
              <a:rPr lang="en-US" sz="1500" dirty="0" err="1" smtClean="0"/>
              <a:t>Telang</a:t>
            </a:r>
            <a:r>
              <a:rPr lang="en-US" sz="1500" dirty="0" smtClean="0"/>
              <a:t> et al. (1991; Mackenzie, Yukon, St. Lawrence, Mississippi); </a:t>
            </a:r>
            <a:r>
              <a:rPr lang="en-US" sz="1500" dirty="0" err="1" smtClean="0"/>
              <a:t>Depetris</a:t>
            </a:r>
            <a:r>
              <a:rPr lang="en-US" sz="1500" dirty="0" smtClean="0"/>
              <a:t> and </a:t>
            </a:r>
            <a:r>
              <a:rPr lang="en-US" sz="1500" dirty="0" err="1" smtClean="0"/>
              <a:t>Paolini</a:t>
            </a:r>
            <a:r>
              <a:rPr lang="en-US" sz="1500" dirty="0" smtClean="0"/>
              <a:t> (1991; Orinoco, Parana); Richey et al. (1991; Amazon); Martins and </a:t>
            </a:r>
            <a:r>
              <a:rPr lang="en-US" sz="1500" dirty="0" err="1" smtClean="0"/>
              <a:t>Probst</a:t>
            </a:r>
            <a:r>
              <a:rPr lang="en-US" sz="1500" dirty="0" smtClean="0"/>
              <a:t> (1991; Zaire, Niger); </a:t>
            </a:r>
            <a:r>
              <a:rPr lang="en-US" sz="1500" dirty="0" err="1" smtClean="0"/>
              <a:t>Degens</a:t>
            </a:r>
            <a:r>
              <a:rPr lang="en-US" sz="1500" dirty="0" smtClean="0"/>
              <a:t> et al. (1991; Nile); </a:t>
            </a:r>
            <a:r>
              <a:rPr lang="en-US" sz="1500" dirty="0" err="1" smtClean="0"/>
              <a:t>Kempe</a:t>
            </a:r>
            <a:r>
              <a:rPr lang="en-US" sz="1500" dirty="0" smtClean="0"/>
              <a:t> et al. (1991; Rhine + Elbe, Seine + Loire + Gironde); </a:t>
            </a:r>
            <a:r>
              <a:rPr lang="en-US" sz="1500" dirty="0" err="1" smtClean="0"/>
              <a:t>Telang</a:t>
            </a:r>
            <a:r>
              <a:rPr lang="en-US" sz="1500" dirty="0" smtClean="0"/>
              <a:t> et al. (1991; Ob, </a:t>
            </a:r>
            <a:r>
              <a:rPr lang="en-US" sz="1500" dirty="0" err="1" smtClean="0"/>
              <a:t>Yelang</a:t>
            </a:r>
            <a:r>
              <a:rPr lang="en-US" sz="1500" dirty="0" smtClean="0"/>
              <a:t>, Lena); </a:t>
            </a:r>
            <a:r>
              <a:rPr lang="en-US" sz="1500" dirty="0" err="1" smtClean="0"/>
              <a:t>Gan</a:t>
            </a:r>
            <a:r>
              <a:rPr lang="en-US" sz="1500" dirty="0" smtClean="0"/>
              <a:t>-Wei-Bin et al. (1983; Yangtze); Subramanian and </a:t>
            </a:r>
            <a:r>
              <a:rPr lang="en-US" sz="1500" dirty="0" err="1" smtClean="0"/>
              <a:t>Ittekkot</a:t>
            </a:r>
            <a:r>
              <a:rPr lang="en-US" sz="1500" dirty="0" smtClean="0"/>
              <a:t> (1991; Ganges + Brahmaputra + Indus); Bird et al. (1995; Oceania)</a:t>
            </a:r>
            <a:endParaRPr lang="en-US" sz="1500" dirty="0"/>
          </a:p>
        </p:txBody>
      </p:sp>
    </p:spTree>
    <p:extLst>
      <p:ext uri="{BB962C8B-B14F-4D97-AF65-F5344CB8AC3E}">
        <p14:creationId xmlns:p14="http://schemas.microsoft.com/office/powerpoint/2010/main" val="40390716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371850" y="0"/>
            <a:ext cx="5573656" cy="6643583"/>
          </a:xfrm>
          <a:prstGeom prst="rect">
            <a:avLst/>
          </a:prstGeom>
        </p:spPr>
      </p:pic>
      <p:sp>
        <p:nvSpPr>
          <p:cNvPr id="4"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Categorical </a:t>
            </a:r>
            <a:r>
              <a:rPr lang="en-US" sz="3600" dirty="0"/>
              <a:t>Data</a:t>
            </a:r>
            <a:endParaRPr lang="en-US" sz="3600" dirty="0" smtClean="0"/>
          </a:p>
          <a:p>
            <a:endParaRPr lang="en-US" sz="1800" dirty="0"/>
          </a:p>
          <a:p>
            <a:r>
              <a:rPr lang="en-US" sz="1800" dirty="0" smtClean="0"/>
              <a:t>Some data are classified by category or cutoff point rather than by number. </a:t>
            </a:r>
            <a:endParaRPr lang="en-US" sz="1800" dirty="0"/>
          </a:p>
        </p:txBody>
      </p:sp>
      <p:sp>
        <p:nvSpPr>
          <p:cNvPr id="5" name="Slide Number Placeholder 4"/>
          <p:cNvSpPr>
            <a:spLocks noGrp="1"/>
          </p:cNvSpPr>
          <p:nvPr>
            <p:ph type="sldNum" sz="quarter" idx="12"/>
          </p:nvPr>
        </p:nvSpPr>
        <p:spPr/>
        <p:txBody>
          <a:bodyPr/>
          <a:lstStyle/>
          <a:p>
            <a:fld id="{00975ABB-71B8-4EB7-A41B-5D356CD9DC43}" type="slidenum">
              <a:rPr lang="en-US" smtClean="0"/>
              <a:t>24</a:t>
            </a:fld>
            <a:endParaRPr lang="en-US"/>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smtClean="0"/>
              <a:t>McDonough et al, 2014</a:t>
            </a:r>
          </a:p>
        </p:txBody>
      </p:sp>
      <p:sp>
        <p:nvSpPr>
          <p:cNvPr id="9" name="Rectangle 8"/>
          <p:cNvSpPr/>
          <p:nvPr/>
        </p:nvSpPr>
        <p:spPr>
          <a:xfrm>
            <a:off x="0" y="5655360"/>
            <a:ext cx="3057525" cy="1169551"/>
          </a:xfrm>
          <a:prstGeom prst="rect">
            <a:avLst/>
          </a:prstGeom>
        </p:spPr>
        <p:txBody>
          <a:bodyPr wrap="square">
            <a:spAutoFit/>
          </a:bodyPr>
          <a:lstStyle/>
          <a:p>
            <a:pPr algn="r"/>
            <a:r>
              <a:rPr lang="en-US" sz="1400" dirty="0">
                <a:latin typeface="AdvOT51c1769e"/>
              </a:rPr>
              <a:t>Figure 1. </a:t>
            </a:r>
            <a:r>
              <a:rPr lang="en-US" sz="1400" dirty="0">
                <a:latin typeface="AdvOT2e364b11"/>
              </a:rPr>
              <a:t>Average gaseous </a:t>
            </a:r>
            <a:r>
              <a:rPr lang="el-GR" sz="1400" dirty="0">
                <a:latin typeface="AdvOT8608a8d1+03"/>
              </a:rPr>
              <a:t>Σ</a:t>
            </a:r>
            <a:r>
              <a:rPr lang="el-GR" sz="1400" dirty="0">
                <a:latin typeface="AdvOT2e364b11"/>
              </a:rPr>
              <a:t>15</a:t>
            </a:r>
            <a:r>
              <a:rPr lang="en-US" sz="1400" dirty="0">
                <a:latin typeface="AdvOT2e364b11"/>
              </a:rPr>
              <a:t>PAH (A) and dissolved </a:t>
            </a:r>
            <a:r>
              <a:rPr lang="el-GR" sz="1400" dirty="0">
                <a:latin typeface="AdvOT8608a8d1+03"/>
              </a:rPr>
              <a:t>Σ</a:t>
            </a:r>
            <a:r>
              <a:rPr lang="el-GR" sz="1400" dirty="0">
                <a:latin typeface="AdvOT2e364b11"/>
              </a:rPr>
              <a:t>18</a:t>
            </a:r>
            <a:r>
              <a:rPr lang="en-US" sz="1400" dirty="0">
                <a:latin typeface="AdvOT2e364b11"/>
              </a:rPr>
              <a:t>PAH (B) in Lake Erie and Lake Ontario. Orange shading delineates population centers.</a:t>
            </a:r>
            <a:endParaRPr lang="en-US" sz="1400" dirty="0"/>
          </a:p>
        </p:txBody>
      </p:sp>
    </p:spTree>
    <p:extLst>
      <p:ext uri="{BB962C8B-B14F-4D97-AF65-F5344CB8AC3E}">
        <p14:creationId xmlns:p14="http://schemas.microsoft.com/office/powerpoint/2010/main" val="12455840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4946" r="15294" b="30697"/>
          <a:stretch/>
        </p:blipFill>
        <p:spPr>
          <a:xfrm>
            <a:off x="3257806" y="221719"/>
            <a:ext cx="5607761" cy="4621743"/>
          </a:xfrm>
        </p:spPr>
      </p:pic>
      <p:sp>
        <p:nvSpPr>
          <p:cNvPr id="4" name="Text Placeholder 3"/>
          <p:cNvSpPr>
            <a:spLocks noGrp="1"/>
          </p:cNvSpPr>
          <p:nvPr>
            <p:ph type="body" sz="half" idx="2"/>
          </p:nvPr>
        </p:nvSpPr>
        <p:spPr>
          <a:xfrm>
            <a:off x="342900" y="0"/>
            <a:ext cx="2400300" cy="5865172"/>
          </a:xfrm>
        </p:spPr>
        <p:txBody>
          <a:bodyPr>
            <a:normAutofit lnSpcReduction="10000"/>
          </a:bodyPr>
          <a:lstStyle/>
          <a:p>
            <a:endParaRPr lang="en-US" sz="3600" dirty="0" smtClean="0"/>
          </a:p>
          <a:p>
            <a:endParaRPr lang="en-US" sz="3600" dirty="0"/>
          </a:p>
          <a:p>
            <a:r>
              <a:rPr lang="en-US" sz="3600" dirty="0" smtClean="0"/>
              <a:t>Error </a:t>
            </a:r>
            <a:r>
              <a:rPr lang="en-US" sz="3600" dirty="0"/>
              <a:t>Bars</a:t>
            </a:r>
            <a:endParaRPr lang="en-US" sz="3600" dirty="0" smtClean="0"/>
          </a:p>
          <a:p>
            <a:endParaRPr lang="en-US" sz="1800" dirty="0"/>
          </a:p>
          <a:p>
            <a:r>
              <a:rPr lang="en-US" sz="1800" dirty="0" smtClean="0"/>
              <a:t>Although nearly all datasets have some experimental error, in some cases it can be difficult to show, such as with contour maps.</a:t>
            </a:r>
          </a:p>
          <a:p>
            <a:r>
              <a:rPr lang="en-US" sz="1800" dirty="0" smtClean="0"/>
              <a:t>Larger error bars indicate more uncertainty or variability within the data. Compare February and May, for instance.</a:t>
            </a:r>
            <a:endParaRPr lang="en-US" sz="1800" dirty="0"/>
          </a:p>
        </p:txBody>
      </p:sp>
      <p:sp>
        <p:nvSpPr>
          <p:cNvPr id="5" name="Slide Number Placeholder 4"/>
          <p:cNvSpPr>
            <a:spLocks noGrp="1"/>
          </p:cNvSpPr>
          <p:nvPr>
            <p:ph type="sldNum" sz="quarter" idx="12"/>
          </p:nvPr>
        </p:nvSpPr>
        <p:spPr/>
        <p:txBody>
          <a:bodyPr/>
          <a:lstStyle/>
          <a:p>
            <a:fld id="{00975ABB-71B8-4EB7-A41B-5D356CD9DC43}" type="slidenum">
              <a:rPr lang="en-US" smtClean="0"/>
              <a:t>25</a:t>
            </a:fld>
            <a:endParaRPr lang="en-US"/>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err="1" smtClean="0"/>
              <a:t>Pilson</a:t>
            </a:r>
            <a:r>
              <a:rPr lang="en-US" sz="1200" dirty="0" smtClean="0"/>
              <a:t>, 1985</a:t>
            </a:r>
          </a:p>
        </p:txBody>
      </p:sp>
      <p:pic>
        <p:nvPicPr>
          <p:cNvPr id="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t="71312"/>
          <a:stretch/>
        </p:blipFill>
        <p:spPr>
          <a:xfrm>
            <a:off x="3146437" y="5012417"/>
            <a:ext cx="6000935" cy="1428220"/>
          </a:xfrm>
          <a:prstGeom prst="rect">
            <a:avLst/>
          </a:prstGeom>
        </p:spPr>
      </p:pic>
    </p:spTree>
    <p:extLst>
      <p:ext uri="{BB962C8B-B14F-4D97-AF65-F5344CB8AC3E}">
        <p14:creationId xmlns:p14="http://schemas.microsoft.com/office/powerpoint/2010/main" val="32777515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643536490"/>
              </p:ext>
            </p:extLst>
          </p:nvPr>
        </p:nvGraphicFramePr>
        <p:xfrm>
          <a:off x="3050082" y="3610261"/>
          <a:ext cx="6210171" cy="275020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a:xfrm>
            <a:off x="342900" y="0"/>
            <a:ext cx="2400300" cy="6305204"/>
          </a:xfrm>
        </p:spPr>
        <p:txBody>
          <a:bodyPr>
            <a:normAutofit/>
          </a:bodyPr>
          <a:lstStyle/>
          <a:p>
            <a:endParaRPr lang="en-US" sz="3600" dirty="0" smtClean="0"/>
          </a:p>
          <a:p>
            <a:endParaRPr lang="en-US" sz="3600" dirty="0"/>
          </a:p>
          <a:p>
            <a:r>
              <a:rPr lang="en-US" sz="3600" dirty="0" smtClean="0"/>
              <a:t>Aliasing</a:t>
            </a:r>
          </a:p>
          <a:p>
            <a:endParaRPr lang="en-US" sz="1800" dirty="0"/>
          </a:p>
          <a:p>
            <a:r>
              <a:rPr lang="en-US" sz="1800" dirty="0" smtClean="0"/>
              <a:t>When looking at a set of data over time, you must consider the sampling rate and length!</a:t>
            </a:r>
            <a:endParaRPr lang="en-US" sz="1800" dirty="0"/>
          </a:p>
        </p:txBody>
      </p:sp>
      <p:sp>
        <p:nvSpPr>
          <p:cNvPr id="14" name="TextBox 13"/>
          <p:cNvSpPr txBox="1"/>
          <p:nvPr/>
        </p:nvSpPr>
        <p:spPr>
          <a:xfrm>
            <a:off x="3106973" y="6581002"/>
            <a:ext cx="4931796" cy="276999"/>
          </a:xfrm>
          <a:prstGeom prst="rect">
            <a:avLst/>
          </a:prstGeom>
          <a:noFill/>
        </p:spPr>
        <p:txBody>
          <a:bodyPr wrap="square" rtlCol="0">
            <a:spAutoFit/>
          </a:bodyPr>
          <a:lstStyle/>
          <a:p>
            <a:r>
              <a:rPr lang="en-US" sz="1200" dirty="0" smtClean="0"/>
              <a:t>Adapted from A. Pfeiffer-Herbert</a:t>
            </a:r>
          </a:p>
        </p:txBody>
      </p:sp>
      <p:sp>
        <p:nvSpPr>
          <p:cNvPr id="3" name="Slide Number Placeholder 2"/>
          <p:cNvSpPr>
            <a:spLocks noGrp="1"/>
          </p:cNvSpPr>
          <p:nvPr>
            <p:ph type="sldNum" sz="quarter" idx="12"/>
          </p:nvPr>
        </p:nvSpPr>
        <p:spPr/>
        <p:txBody>
          <a:bodyPr/>
          <a:lstStyle/>
          <a:p>
            <a:fld id="{00975ABB-71B8-4EB7-A41B-5D356CD9DC43}" type="slidenum">
              <a:rPr lang="en-US" smtClean="0"/>
              <a:t>26</a:t>
            </a:fld>
            <a:endParaRPr lang="en-US"/>
          </a:p>
        </p:txBody>
      </p:sp>
      <p:pic>
        <p:nvPicPr>
          <p:cNvPr id="7"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14892" t="1228" r="15283" b="31074"/>
          <a:stretch/>
        </p:blipFill>
        <p:spPr>
          <a:xfrm>
            <a:off x="4230116" y="330023"/>
            <a:ext cx="4190115" cy="3370246"/>
          </a:xfrm>
          <a:prstGeom prst="rect">
            <a:avLst/>
          </a:prstGeom>
        </p:spPr>
      </p:pic>
      <p:sp>
        <p:nvSpPr>
          <p:cNvPr id="5" name="TextBox 4"/>
          <p:cNvSpPr txBox="1"/>
          <p:nvPr/>
        </p:nvSpPr>
        <p:spPr>
          <a:xfrm>
            <a:off x="3410092" y="720053"/>
            <a:ext cx="1081058" cy="369332"/>
          </a:xfrm>
          <a:prstGeom prst="rect">
            <a:avLst/>
          </a:prstGeom>
          <a:noFill/>
        </p:spPr>
        <p:txBody>
          <a:bodyPr wrap="none" rtlCol="0">
            <a:spAutoFit/>
          </a:bodyPr>
          <a:lstStyle/>
          <a:p>
            <a:r>
              <a:rPr lang="en-US" dirty="0" smtClean="0">
                <a:solidFill>
                  <a:schemeClr val="accent2">
                    <a:lumMod val="75000"/>
                  </a:schemeClr>
                </a:solidFill>
              </a:rPr>
              <a:t>Real Data</a:t>
            </a:r>
            <a:endParaRPr lang="en-US" dirty="0">
              <a:solidFill>
                <a:schemeClr val="accent2">
                  <a:lumMod val="75000"/>
                </a:schemeClr>
              </a:solidFill>
            </a:endParaRPr>
          </a:p>
        </p:txBody>
      </p:sp>
      <p:sp>
        <p:nvSpPr>
          <p:cNvPr id="9" name="TextBox 8"/>
          <p:cNvSpPr txBox="1"/>
          <p:nvPr/>
        </p:nvSpPr>
        <p:spPr>
          <a:xfrm>
            <a:off x="4612522" y="3782666"/>
            <a:ext cx="1878376" cy="369332"/>
          </a:xfrm>
          <a:prstGeom prst="rect">
            <a:avLst/>
          </a:prstGeom>
          <a:noFill/>
        </p:spPr>
        <p:txBody>
          <a:bodyPr wrap="none" rtlCol="0">
            <a:spAutoFit/>
          </a:bodyPr>
          <a:lstStyle/>
          <a:p>
            <a:r>
              <a:rPr lang="en-US" dirty="0" smtClean="0">
                <a:solidFill>
                  <a:srgbClr val="8E4221"/>
                </a:solidFill>
              </a:rPr>
              <a:t>Simplified Version</a:t>
            </a:r>
            <a:endParaRPr lang="en-US" dirty="0">
              <a:solidFill>
                <a:srgbClr val="8E4221"/>
              </a:solidFill>
            </a:endParaRPr>
          </a:p>
        </p:txBody>
      </p:sp>
    </p:spTree>
    <p:extLst>
      <p:ext uri="{BB962C8B-B14F-4D97-AF65-F5344CB8AC3E}">
        <p14:creationId xmlns:p14="http://schemas.microsoft.com/office/powerpoint/2010/main" val="8810566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450681108"/>
              </p:ext>
            </p:extLst>
          </p:nvPr>
        </p:nvGraphicFramePr>
        <p:xfrm>
          <a:off x="3130087" y="1270830"/>
          <a:ext cx="5940566" cy="291929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106973" y="6581002"/>
            <a:ext cx="4931796" cy="276999"/>
          </a:xfrm>
          <a:prstGeom prst="rect">
            <a:avLst/>
          </a:prstGeom>
          <a:noFill/>
        </p:spPr>
        <p:txBody>
          <a:bodyPr wrap="square" rtlCol="0">
            <a:spAutoFit/>
          </a:bodyPr>
          <a:lstStyle/>
          <a:p>
            <a:r>
              <a:rPr lang="en-US" sz="1200" dirty="0" smtClean="0"/>
              <a:t>Adapted from A. Pfeiffer-Herbert</a:t>
            </a:r>
          </a:p>
        </p:txBody>
      </p:sp>
      <p:sp>
        <p:nvSpPr>
          <p:cNvPr id="3" name="Slide Number Placeholder 2"/>
          <p:cNvSpPr>
            <a:spLocks noGrp="1"/>
          </p:cNvSpPr>
          <p:nvPr>
            <p:ph type="sldNum" sz="quarter" idx="12"/>
          </p:nvPr>
        </p:nvSpPr>
        <p:spPr/>
        <p:txBody>
          <a:bodyPr/>
          <a:lstStyle/>
          <a:p>
            <a:fld id="{00975ABB-71B8-4EB7-A41B-5D356CD9DC43}" type="slidenum">
              <a:rPr lang="en-US" smtClean="0"/>
              <a:t>27</a:t>
            </a:fld>
            <a:endParaRPr lang="en-US"/>
          </a:p>
        </p:txBody>
      </p:sp>
      <p:sp>
        <p:nvSpPr>
          <p:cNvPr id="7" name="TextBox 6"/>
          <p:cNvSpPr txBox="1"/>
          <p:nvPr/>
        </p:nvSpPr>
        <p:spPr>
          <a:xfrm>
            <a:off x="4420121" y="300016"/>
            <a:ext cx="3430094" cy="954107"/>
          </a:xfrm>
          <a:prstGeom prst="rect">
            <a:avLst/>
          </a:prstGeom>
          <a:noFill/>
        </p:spPr>
        <p:txBody>
          <a:bodyPr wrap="square" rtlCol="0">
            <a:spAutoFit/>
          </a:bodyPr>
          <a:lstStyle/>
          <a:p>
            <a:pPr algn="ctr"/>
            <a:r>
              <a:rPr lang="en-US" sz="2800" dirty="0" smtClean="0"/>
              <a:t>Sampled only 2-3 times a year</a:t>
            </a:r>
            <a:endParaRPr lang="en-US" sz="2800" dirty="0"/>
          </a:p>
        </p:txBody>
      </p:sp>
      <p:sp>
        <p:nvSpPr>
          <p:cNvPr id="12" name="Text Placeholder 3"/>
          <p:cNvSpPr txBox="1">
            <a:spLocks/>
          </p:cNvSpPr>
          <p:nvPr/>
        </p:nvSpPr>
        <p:spPr>
          <a:xfrm>
            <a:off x="342900" y="0"/>
            <a:ext cx="2400300" cy="63052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endParaRPr lang="en-US" sz="3600" dirty="0" smtClean="0"/>
          </a:p>
          <a:p>
            <a:endParaRPr lang="en-US" sz="3600" dirty="0" smtClean="0"/>
          </a:p>
          <a:p>
            <a:r>
              <a:rPr lang="en-US" sz="3600" dirty="0" smtClean="0"/>
              <a:t>Aliasing</a:t>
            </a:r>
          </a:p>
          <a:p>
            <a:endParaRPr lang="en-US" sz="1800" dirty="0" smtClean="0"/>
          </a:p>
          <a:p>
            <a:r>
              <a:rPr lang="en-US" sz="1800" dirty="0" smtClean="0"/>
              <a:t>When looking at a set of data over time, you must consider the sampling rate and length!</a:t>
            </a:r>
          </a:p>
          <a:p>
            <a:r>
              <a:rPr lang="en-US" sz="1800" dirty="0"/>
              <a:t>With cyclical processes correct sampling becomes critical.</a:t>
            </a:r>
          </a:p>
          <a:p>
            <a:endParaRPr lang="en-US" sz="1800" dirty="0"/>
          </a:p>
          <a:p>
            <a:r>
              <a:rPr lang="en-US" sz="1800" dirty="0"/>
              <a:t>Potential issues include:</a:t>
            </a:r>
          </a:p>
          <a:p>
            <a:r>
              <a:rPr lang="en-US" sz="1800" dirty="0"/>
              <a:t>Incorrect </a:t>
            </a:r>
            <a:r>
              <a:rPr lang="en-US" sz="1800" dirty="0" smtClean="0"/>
              <a:t>averages</a:t>
            </a:r>
          </a:p>
          <a:p>
            <a:r>
              <a:rPr lang="en-US" sz="1800" dirty="0"/>
              <a:t>False trends</a:t>
            </a:r>
          </a:p>
          <a:p>
            <a:endParaRPr lang="en-US" sz="1800" dirty="0"/>
          </a:p>
          <a:p>
            <a:endParaRPr lang="en-US" sz="1800" dirty="0"/>
          </a:p>
        </p:txBody>
      </p:sp>
      <p:cxnSp>
        <p:nvCxnSpPr>
          <p:cNvPr id="4" name="Straight Connector 3"/>
          <p:cNvCxnSpPr/>
          <p:nvPr/>
        </p:nvCxnSpPr>
        <p:spPr>
          <a:xfrm flipV="1">
            <a:off x="3780103" y="2210161"/>
            <a:ext cx="4260117" cy="20003"/>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5102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743357505"/>
              </p:ext>
            </p:extLst>
          </p:nvPr>
        </p:nvGraphicFramePr>
        <p:xfrm>
          <a:off x="3128583" y="1270091"/>
          <a:ext cx="5942068" cy="292002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106973" y="6581002"/>
            <a:ext cx="4931796" cy="276999"/>
          </a:xfrm>
          <a:prstGeom prst="rect">
            <a:avLst/>
          </a:prstGeom>
          <a:noFill/>
        </p:spPr>
        <p:txBody>
          <a:bodyPr wrap="square" rtlCol="0">
            <a:spAutoFit/>
          </a:bodyPr>
          <a:lstStyle/>
          <a:p>
            <a:r>
              <a:rPr lang="en-US" sz="1200" dirty="0" smtClean="0"/>
              <a:t>Adapted from A. Pfeiffer-Herbert</a:t>
            </a:r>
          </a:p>
        </p:txBody>
      </p:sp>
      <p:sp>
        <p:nvSpPr>
          <p:cNvPr id="3" name="Slide Number Placeholder 2"/>
          <p:cNvSpPr>
            <a:spLocks noGrp="1"/>
          </p:cNvSpPr>
          <p:nvPr>
            <p:ph type="sldNum" sz="quarter" idx="12"/>
          </p:nvPr>
        </p:nvSpPr>
        <p:spPr/>
        <p:txBody>
          <a:bodyPr/>
          <a:lstStyle/>
          <a:p>
            <a:fld id="{00975ABB-71B8-4EB7-A41B-5D356CD9DC43}" type="slidenum">
              <a:rPr lang="en-US" smtClean="0"/>
              <a:t>28</a:t>
            </a:fld>
            <a:endParaRPr lang="en-US"/>
          </a:p>
        </p:txBody>
      </p:sp>
      <p:sp>
        <p:nvSpPr>
          <p:cNvPr id="9" name="TextBox 8"/>
          <p:cNvSpPr txBox="1"/>
          <p:nvPr/>
        </p:nvSpPr>
        <p:spPr>
          <a:xfrm>
            <a:off x="4420121" y="300016"/>
            <a:ext cx="3430094" cy="954107"/>
          </a:xfrm>
          <a:prstGeom prst="rect">
            <a:avLst/>
          </a:prstGeom>
          <a:noFill/>
        </p:spPr>
        <p:txBody>
          <a:bodyPr wrap="square" rtlCol="0">
            <a:spAutoFit/>
          </a:bodyPr>
          <a:lstStyle/>
          <a:p>
            <a:pPr algn="ctr"/>
            <a:r>
              <a:rPr lang="en-US" sz="2800" dirty="0" smtClean="0"/>
              <a:t>Sampled only 2-3 times a year</a:t>
            </a:r>
            <a:endParaRPr lang="en-US" sz="2800" dirty="0"/>
          </a:p>
        </p:txBody>
      </p:sp>
      <p:sp>
        <p:nvSpPr>
          <p:cNvPr id="10" name="Text Placeholder 3"/>
          <p:cNvSpPr txBox="1">
            <a:spLocks/>
          </p:cNvSpPr>
          <p:nvPr/>
        </p:nvSpPr>
        <p:spPr>
          <a:xfrm>
            <a:off x="342900" y="0"/>
            <a:ext cx="2400300" cy="63052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endParaRPr lang="en-US" sz="3600" dirty="0" smtClean="0"/>
          </a:p>
          <a:p>
            <a:endParaRPr lang="en-US" sz="3600" dirty="0" smtClean="0"/>
          </a:p>
          <a:p>
            <a:r>
              <a:rPr lang="en-US" sz="3600" dirty="0" smtClean="0"/>
              <a:t>Aliasing</a:t>
            </a:r>
          </a:p>
          <a:p>
            <a:endParaRPr lang="en-US" sz="1800" dirty="0" smtClean="0"/>
          </a:p>
          <a:p>
            <a:r>
              <a:rPr lang="en-US" sz="1800" dirty="0" smtClean="0"/>
              <a:t>When looking at a set of data over time, you must consider the sampling rate and length!</a:t>
            </a:r>
          </a:p>
          <a:p>
            <a:r>
              <a:rPr lang="en-US" sz="1800" dirty="0"/>
              <a:t>With cyclical processes correct sampling becomes critical.</a:t>
            </a:r>
          </a:p>
          <a:p>
            <a:endParaRPr lang="en-US" sz="1800" dirty="0"/>
          </a:p>
          <a:p>
            <a:r>
              <a:rPr lang="en-US" sz="1800" dirty="0"/>
              <a:t>Potential issues include:</a:t>
            </a:r>
          </a:p>
          <a:p>
            <a:r>
              <a:rPr lang="en-US" sz="1800" dirty="0"/>
              <a:t>Incorrect </a:t>
            </a:r>
            <a:r>
              <a:rPr lang="en-US" sz="1800" dirty="0" smtClean="0"/>
              <a:t>averages</a:t>
            </a:r>
          </a:p>
          <a:p>
            <a:r>
              <a:rPr lang="en-US" sz="1800" dirty="0"/>
              <a:t>False trends</a:t>
            </a:r>
          </a:p>
          <a:p>
            <a:endParaRPr lang="en-US" sz="1800" dirty="0"/>
          </a:p>
          <a:p>
            <a:endParaRPr lang="en-US" sz="1800" dirty="0"/>
          </a:p>
        </p:txBody>
      </p:sp>
      <p:cxnSp>
        <p:nvCxnSpPr>
          <p:cNvPr id="7" name="Straight Connector 6"/>
          <p:cNvCxnSpPr/>
          <p:nvPr/>
        </p:nvCxnSpPr>
        <p:spPr>
          <a:xfrm>
            <a:off x="3850105" y="1870137"/>
            <a:ext cx="5060139" cy="990072"/>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402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1733365"/>
              </p:ext>
            </p:extLst>
          </p:nvPr>
        </p:nvGraphicFramePr>
        <p:xfrm>
          <a:off x="3124884" y="744158"/>
          <a:ext cx="6020568" cy="268485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106973" y="6581002"/>
            <a:ext cx="4931796" cy="276999"/>
          </a:xfrm>
          <a:prstGeom prst="rect">
            <a:avLst/>
          </a:prstGeom>
          <a:noFill/>
        </p:spPr>
        <p:txBody>
          <a:bodyPr wrap="square" rtlCol="0">
            <a:spAutoFit/>
          </a:bodyPr>
          <a:lstStyle/>
          <a:p>
            <a:r>
              <a:rPr lang="en-US" sz="1200" dirty="0" smtClean="0"/>
              <a:t>Adapted from A. Pfeiffer-Herbert</a:t>
            </a:r>
          </a:p>
        </p:txBody>
      </p:sp>
      <p:sp>
        <p:nvSpPr>
          <p:cNvPr id="3" name="Slide Number Placeholder 2"/>
          <p:cNvSpPr>
            <a:spLocks noGrp="1"/>
          </p:cNvSpPr>
          <p:nvPr>
            <p:ph type="sldNum" sz="quarter" idx="12"/>
          </p:nvPr>
        </p:nvSpPr>
        <p:spPr/>
        <p:txBody>
          <a:bodyPr/>
          <a:lstStyle/>
          <a:p>
            <a:fld id="{00975ABB-71B8-4EB7-A41B-5D356CD9DC43}" type="slidenum">
              <a:rPr lang="en-US" smtClean="0"/>
              <a:t>29</a:t>
            </a:fld>
            <a:endParaRPr lang="en-US"/>
          </a:p>
        </p:txBody>
      </p:sp>
      <p:graphicFrame>
        <p:nvGraphicFramePr>
          <p:cNvPr id="9" name="Chart 8"/>
          <p:cNvGraphicFramePr>
            <a:graphicFrameLocks/>
          </p:cNvGraphicFramePr>
          <p:nvPr>
            <p:extLst>
              <p:ext uri="{D42A27DB-BD31-4B8C-83A1-F6EECF244321}">
                <p14:modId xmlns:p14="http://schemas.microsoft.com/office/powerpoint/2010/main" val="978344441"/>
              </p:ext>
            </p:extLst>
          </p:nvPr>
        </p:nvGraphicFramePr>
        <p:xfrm>
          <a:off x="3164885" y="3854012"/>
          <a:ext cx="5940566" cy="282866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
          <p:cNvSpPr txBox="1">
            <a:spLocks/>
          </p:cNvSpPr>
          <p:nvPr/>
        </p:nvSpPr>
        <p:spPr>
          <a:xfrm>
            <a:off x="342900" y="0"/>
            <a:ext cx="2400300" cy="63052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endParaRPr lang="en-US" sz="3600" dirty="0" smtClean="0"/>
          </a:p>
          <a:p>
            <a:endParaRPr lang="en-US" sz="3600" dirty="0" smtClean="0"/>
          </a:p>
          <a:p>
            <a:r>
              <a:rPr lang="en-US" sz="3600" dirty="0" smtClean="0"/>
              <a:t>Aliasing</a:t>
            </a:r>
          </a:p>
          <a:p>
            <a:endParaRPr lang="en-US" sz="1800" dirty="0" smtClean="0"/>
          </a:p>
          <a:p>
            <a:r>
              <a:rPr lang="en-US" sz="1800" dirty="0" smtClean="0"/>
              <a:t>When looking at a set of data over time, you must consider the sampling rate and length!</a:t>
            </a:r>
          </a:p>
          <a:p>
            <a:r>
              <a:rPr lang="en-US" sz="1800" dirty="0"/>
              <a:t>With cyclical processes correct sampling becomes critical.</a:t>
            </a:r>
          </a:p>
          <a:p>
            <a:endParaRPr lang="en-US" sz="1800" dirty="0"/>
          </a:p>
          <a:p>
            <a:r>
              <a:rPr lang="en-US" sz="1800" dirty="0"/>
              <a:t>Potential issues include:</a:t>
            </a:r>
          </a:p>
          <a:p>
            <a:r>
              <a:rPr lang="en-US" sz="1800" dirty="0"/>
              <a:t>Incorrect </a:t>
            </a:r>
            <a:r>
              <a:rPr lang="en-US" sz="1800" dirty="0" smtClean="0"/>
              <a:t>averages</a:t>
            </a:r>
          </a:p>
          <a:p>
            <a:r>
              <a:rPr lang="en-US" sz="1800" dirty="0"/>
              <a:t>False trends</a:t>
            </a:r>
          </a:p>
          <a:p>
            <a:endParaRPr lang="en-US" sz="1800" dirty="0"/>
          </a:p>
          <a:p>
            <a:endParaRPr lang="en-US" sz="1800" dirty="0"/>
          </a:p>
        </p:txBody>
      </p:sp>
      <p:sp>
        <p:nvSpPr>
          <p:cNvPr id="11" name="TextBox 10"/>
          <p:cNvSpPr txBox="1"/>
          <p:nvPr/>
        </p:nvSpPr>
        <p:spPr>
          <a:xfrm>
            <a:off x="4420121" y="300016"/>
            <a:ext cx="3509442" cy="523220"/>
          </a:xfrm>
          <a:prstGeom prst="rect">
            <a:avLst/>
          </a:prstGeom>
          <a:noFill/>
        </p:spPr>
        <p:txBody>
          <a:bodyPr wrap="square" rtlCol="0">
            <a:spAutoFit/>
          </a:bodyPr>
          <a:lstStyle/>
          <a:p>
            <a:pPr algn="ctr"/>
            <a:r>
              <a:rPr lang="en-US" sz="2800" dirty="0" smtClean="0"/>
              <a:t>Sampled once a month</a:t>
            </a:r>
            <a:endParaRPr lang="en-US" sz="2800" dirty="0"/>
          </a:p>
        </p:txBody>
      </p:sp>
      <p:sp>
        <p:nvSpPr>
          <p:cNvPr id="13" name="TextBox 12"/>
          <p:cNvSpPr txBox="1"/>
          <p:nvPr/>
        </p:nvSpPr>
        <p:spPr>
          <a:xfrm>
            <a:off x="4010286" y="3479475"/>
            <a:ext cx="4329112" cy="523220"/>
          </a:xfrm>
          <a:prstGeom prst="rect">
            <a:avLst/>
          </a:prstGeom>
          <a:noFill/>
        </p:spPr>
        <p:txBody>
          <a:bodyPr wrap="square" rtlCol="0">
            <a:spAutoFit/>
          </a:bodyPr>
          <a:lstStyle/>
          <a:p>
            <a:pPr algn="ctr"/>
            <a:r>
              <a:rPr lang="en-US" sz="2800" dirty="0" smtClean="0"/>
              <a:t>Sampled 2-3 times a month</a:t>
            </a:r>
            <a:endParaRPr lang="en-US" sz="2800" dirty="0"/>
          </a:p>
        </p:txBody>
      </p:sp>
    </p:spTree>
    <p:extLst>
      <p:ext uri="{BB962C8B-B14F-4D97-AF65-F5344CB8AC3E}">
        <p14:creationId xmlns:p14="http://schemas.microsoft.com/office/powerpoint/2010/main" val="15438316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2900" y="-1"/>
            <a:ext cx="2400300" cy="6858001"/>
          </a:xfrm>
        </p:spPr>
        <p:txBody>
          <a:bodyPr>
            <a:no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The </a:t>
            </a:r>
            <a:r>
              <a:rPr lang="en-US" sz="3600" dirty="0" smtClean="0"/>
              <a:t>Basics</a:t>
            </a:r>
          </a:p>
          <a:p>
            <a:endParaRPr lang="en-US" sz="1000" dirty="0" smtClean="0"/>
          </a:p>
          <a:p>
            <a:r>
              <a:rPr lang="en-US" sz="1800" dirty="0" smtClean="0"/>
              <a:t>Axes are your map and compass!</a:t>
            </a:r>
          </a:p>
          <a:p>
            <a:r>
              <a:rPr lang="en-US" sz="1800" dirty="0" smtClean="0"/>
              <a:t>Always orient to the axes </a:t>
            </a:r>
            <a:r>
              <a:rPr lang="en-US" sz="1800" u="sng" dirty="0" smtClean="0"/>
              <a:t>first</a:t>
            </a:r>
          </a:p>
          <a:p>
            <a:endParaRPr lang="en-US" sz="800" dirty="0"/>
          </a:p>
          <a:p>
            <a:r>
              <a:rPr lang="en-US" sz="1800" dirty="0" smtClean="0"/>
              <a:t>Axis: reference line from which angles, distance, or values are measured in a coordinate system.</a:t>
            </a:r>
            <a:endParaRPr lang="en-US" sz="1800" dirty="0"/>
          </a:p>
        </p:txBody>
      </p:sp>
      <p:sp>
        <p:nvSpPr>
          <p:cNvPr id="6" name="TextBox 5"/>
          <p:cNvSpPr txBox="1"/>
          <p:nvPr/>
        </p:nvSpPr>
        <p:spPr>
          <a:xfrm>
            <a:off x="5955029" y="4537022"/>
            <a:ext cx="588495" cy="584776"/>
          </a:xfrm>
          <a:prstGeom prst="rect">
            <a:avLst/>
          </a:prstGeom>
          <a:noFill/>
        </p:spPr>
        <p:txBody>
          <a:bodyPr wrap="square" rtlCol="0">
            <a:spAutoFit/>
          </a:bodyPr>
          <a:lstStyle/>
          <a:p>
            <a:r>
              <a:rPr lang="en-US" sz="3200" b="1" dirty="0" smtClean="0"/>
              <a:t>__</a:t>
            </a:r>
            <a:endParaRPr lang="en-US" sz="3200" b="1" dirty="0"/>
          </a:p>
        </p:txBody>
      </p:sp>
      <p:sp>
        <p:nvSpPr>
          <p:cNvPr id="7" name="TextBox 6"/>
          <p:cNvSpPr txBox="1"/>
          <p:nvPr/>
        </p:nvSpPr>
        <p:spPr>
          <a:xfrm>
            <a:off x="3655821" y="2403422"/>
            <a:ext cx="842736" cy="584776"/>
          </a:xfrm>
          <a:prstGeom prst="rect">
            <a:avLst/>
          </a:prstGeom>
          <a:noFill/>
        </p:spPr>
        <p:txBody>
          <a:bodyPr wrap="square" rtlCol="0">
            <a:spAutoFit/>
          </a:bodyPr>
          <a:lstStyle/>
          <a:p>
            <a:r>
              <a:rPr lang="en-US" sz="3200" b="1" dirty="0" smtClean="0"/>
              <a:t>  __</a:t>
            </a:r>
            <a:endParaRPr lang="en-US" sz="3200" b="1" dirty="0"/>
          </a:p>
        </p:txBody>
      </p:sp>
      <p:sp>
        <p:nvSpPr>
          <p:cNvPr id="3" name="Slide Number Placeholder 2"/>
          <p:cNvSpPr>
            <a:spLocks noGrp="1"/>
          </p:cNvSpPr>
          <p:nvPr>
            <p:ph type="sldNum" sz="quarter" idx="12"/>
          </p:nvPr>
        </p:nvSpPr>
        <p:spPr/>
        <p:txBody>
          <a:bodyPr/>
          <a:lstStyle/>
          <a:p>
            <a:fld id="{00975ABB-71B8-4EB7-A41B-5D356CD9DC43}" type="slidenum">
              <a:rPr lang="en-US" smtClean="0"/>
              <a:t>3</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272971826"/>
              </p:ext>
            </p:extLst>
          </p:nvPr>
        </p:nvGraphicFramePr>
        <p:xfrm>
          <a:off x="4411981" y="1412821"/>
          <a:ext cx="30353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06515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 Slides Next!</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00975ABB-71B8-4EB7-A41B-5D356CD9DC43}" type="slidenum">
              <a:rPr lang="en-US" smtClean="0"/>
              <a:t>30</a:t>
            </a:fld>
            <a:endParaRPr lang="en-US"/>
          </a:p>
        </p:txBody>
      </p:sp>
    </p:spTree>
    <p:extLst>
      <p:ext uri="{BB962C8B-B14F-4D97-AF65-F5344CB8AC3E}">
        <p14:creationId xmlns:p14="http://schemas.microsoft.com/office/powerpoint/2010/main" val="34274604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06973" y="6581002"/>
            <a:ext cx="4931796" cy="276999"/>
          </a:xfrm>
          <a:prstGeom prst="rect">
            <a:avLst/>
          </a:prstGeom>
          <a:noFill/>
        </p:spPr>
        <p:txBody>
          <a:bodyPr wrap="square" rtlCol="0">
            <a:spAutoFit/>
          </a:bodyPr>
          <a:lstStyle/>
          <a:p>
            <a:r>
              <a:rPr lang="en-US" sz="1200" dirty="0" err="1" smtClean="0"/>
              <a:t>Zachos</a:t>
            </a:r>
            <a:r>
              <a:rPr lang="en-US" sz="1200" dirty="0" smtClean="0"/>
              <a:t> et al., 2001</a:t>
            </a:r>
          </a:p>
        </p:txBody>
      </p:sp>
      <p:pic>
        <p:nvPicPr>
          <p:cNvPr id="9" name="Content Placeholder 8"/>
          <p:cNvPicPr>
            <a:picLocks noChangeAspect="1"/>
          </p:cNvPicPr>
          <p:nvPr/>
        </p:nvPicPr>
        <p:blipFill rotWithShape="1">
          <a:blip r:embed="rId3"/>
          <a:srcRect l="956" t="940" r="1258" b="24039"/>
          <a:stretch/>
        </p:blipFill>
        <p:spPr>
          <a:xfrm>
            <a:off x="2866694" y="25419"/>
            <a:ext cx="6232202" cy="6232506"/>
          </a:xfrm>
          <a:prstGeom prst="rect">
            <a:avLst/>
          </a:prstGeom>
        </p:spPr>
      </p:pic>
      <p:sp>
        <p:nvSpPr>
          <p:cNvPr id="13" name="Slide Number Placeholder 1"/>
          <p:cNvSpPr>
            <a:spLocks noGrp="1"/>
          </p:cNvSpPr>
          <p:nvPr>
            <p:ph type="sldNum" sz="quarter" idx="12"/>
          </p:nvPr>
        </p:nvSpPr>
        <p:spPr>
          <a:xfrm>
            <a:off x="6565650" y="6437106"/>
            <a:ext cx="2302263" cy="365125"/>
          </a:xfrm>
        </p:spPr>
        <p:txBody>
          <a:bodyPr/>
          <a:lstStyle/>
          <a:p>
            <a:pPr algn="l"/>
            <a:r>
              <a:rPr lang="en-US" sz="2000" dirty="0" smtClean="0"/>
              <a:t>CHALLENGE </a:t>
            </a:r>
            <a:r>
              <a:rPr lang="en-US" sz="2000" dirty="0" smtClean="0"/>
              <a:t>ONE</a:t>
            </a:r>
            <a:endParaRPr lang="en-US" sz="2000" dirty="0"/>
          </a:p>
        </p:txBody>
      </p:sp>
      <p:sp>
        <p:nvSpPr>
          <p:cNvPr id="8" name="TextBox 7"/>
          <p:cNvSpPr txBox="1"/>
          <p:nvPr/>
        </p:nvSpPr>
        <p:spPr>
          <a:xfrm>
            <a:off x="36636" y="237308"/>
            <a:ext cx="3016451" cy="5293757"/>
          </a:xfrm>
          <a:prstGeom prst="rect">
            <a:avLst/>
          </a:prstGeom>
          <a:noFill/>
        </p:spPr>
        <p:txBody>
          <a:bodyPr wrap="square" rtlCol="0">
            <a:spAutoFit/>
          </a:bodyPr>
          <a:lstStyle/>
          <a:p>
            <a:r>
              <a:rPr lang="en-US" b="1" dirty="0" smtClean="0"/>
              <a:t>Background:</a:t>
            </a:r>
          </a:p>
          <a:p>
            <a:endParaRPr lang="en-US" sz="1600" dirty="0" smtClean="0"/>
          </a:p>
          <a:p>
            <a:r>
              <a:rPr lang="en-US" sz="1500" dirty="0" smtClean="0"/>
              <a:t>Global deep-sea oxygen (δ</a:t>
            </a:r>
            <a:r>
              <a:rPr lang="en-US" sz="1500" baseline="30000" dirty="0" smtClean="0"/>
              <a:t>18</a:t>
            </a:r>
            <a:r>
              <a:rPr lang="en-US" sz="1500" dirty="0" smtClean="0"/>
              <a:t>O) and carbon (δ</a:t>
            </a:r>
            <a:r>
              <a:rPr lang="en-US" sz="1500" baseline="30000" dirty="0" smtClean="0"/>
              <a:t>13</a:t>
            </a:r>
            <a:r>
              <a:rPr lang="en-US" sz="1500" dirty="0" smtClean="0"/>
              <a:t>C) isotopes from sediment cores taken from the bottom of the ocean. </a:t>
            </a:r>
          </a:p>
          <a:p>
            <a:endParaRPr lang="en-US" sz="1600" dirty="0" smtClean="0"/>
          </a:p>
          <a:p>
            <a:endParaRPr lang="en-US" sz="1600" dirty="0" smtClean="0"/>
          </a:p>
          <a:p>
            <a:endParaRPr lang="en-US" sz="1600" dirty="0"/>
          </a:p>
          <a:p>
            <a:r>
              <a:rPr lang="en-US" sz="1500" b="1" dirty="0" smtClean="0"/>
              <a:t>Oxygen </a:t>
            </a:r>
            <a:r>
              <a:rPr lang="en-US" sz="1500" b="1" dirty="0"/>
              <a:t>(δ</a:t>
            </a:r>
            <a:r>
              <a:rPr lang="en-US" sz="1500" b="1" baseline="30000" dirty="0"/>
              <a:t>18</a:t>
            </a:r>
            <a:r>
              <a:rPr lang="en-US" sz="1500" b="1" dirty="0"/>
              <a:t>O) </a:t>
            </a:r>
            <a:r>
              <a:rPr lang="en-US" sz="1500" b="1" dirty="0" smtClean="0"/>
              <a:t>isotopes</a:t>
            </a:r>
            <a:r>
              <a:rPr lang="en-US" sz="1500" dirty="0" smtClean="0"/>
              <a:t>: a proxy for global temperature and sea ice volume. Low values = higher temperature and/or less ice; Higher values = lower temperatures and/or more ice.</a:t>
            </a:r>
          </a:p>
          <a:p>
            <a:endParaRPr lang="en-US" sz="1600" dirty="0"/>
          </a:p>
          <a:p>
            <a:r>
              <a:rPr lang="en-US" sz="1500" b="1" dirty="0" smtClean="0"/>
              <a:t>Carbon (δ</a:t>
            </a:r>
            <a:r>
              <a:rPr lang="en-US" sz="1500" b="1" baseline="30000" dirty="0" smtClean="0"/>
              <a:t>13</a:t>
            </a:r>
            <a:r>
              <a:rPr lang="en-US" sz="1500" b="1" dirty="0" smtClean="0"/>
              <a:t>C) isotopes</a:t>
            </a:r>
            <a:r>
              <a:rPr lang="en-US" sz="1500" dirty="0" smtClean="0"/>
              <a:t>: a proxy for global primary production (</a:t>
            </a:r>
            <a:r>
              <a:rPr lang="en-US" sz="1500" dirty="0" err="1" smtClean="0"/>
              <a:t>Carobon</a:t>
            </a:r>
            <a:r>
              <a:rPr lang="en-US" sz="1500" dirty="0" smtClean="0"/>
              <a:t> production and storage). Low values = decrease in primary production (mass extinction events); High values = rise in primary production</a:t>
            </a:r>
          </a:p>
        </p:txBody>
      </p:sp>
    </p:spTree>
    <p:extLst>
      <p:ext uri="{BB962C8B-B14F-4D97-AF65-F5344CB8AC3E}">
        <p14:creationId xmlns:p14="http://schemas.microsoft.com/office/powerpoint/2010/main" val="22784225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0997" y="1985322"/>
            <a:ext cx="7910842" cy="3250862"/>
          </a:xfrm>
          <a:prstGeom prst="rect">
            <a:avLst/>
          </a:prstGeom>
        </p:spPr>
      </p:pic>
      <p:sp>
        <p:nvSpPr>
          <p:cNvPr id="4" name="Rectangle 3"/>
          <p:cNvSpPr/>
          <p:nvPr/>
        </p:nvSpPr>
        <p:spPr>
          <a:xfrm>
            <a:off x="0" y="5174849"/>
            <a:ext cx="9144000" cy="1200329"/>
          </a:xfrm>
          <a:prstGeom prst="rect">
            <a:avLst/>
          </a:prstGeom>
        </p:spPr>
        <p:txBody>
          <a:bodyPr wrap="square">
            <a:spAutoFit/>
          </a:bodyPr>
          <a:lstStyle/>
          <a:p>
            <a:r>
              <a:rPr lang="en-US" sz="1200" dirty="0" smtClean="0"/>
              <a:t>Left </a:t>
            </a:r>
            <a:r>
              <a:rPr lang="en-US" sz="1200" dirty="0"/>
              <a:t>panel: Solid lines are multi-model global averages of surface warming (relative to 1980-1999) for the SRES scenarios A2, A1B and B1, shown as continuations of the 20th century simulations. </a:t>
            </a:r>
            <a:r>
              <a:rPr lang="en-US" sz="1200" dirty="0" smtClean="0"/>
              <a:t>The </a:t>
            </a:r>
            <a:r>
              <a:rPr lang="en-US" sz="1200" dirty="0"/>
              <a:t>bars in the middle of the figure indicate the best estimate (solid line within each bar) and the likely range assessed for the six SRES marker scenarios at 2090-2099 relative to 1980-1999. </a:t>
            </a:r>
            <a:endParaRPr lang="en-US" sz="1200" dirty="0" smtClean="0"/>
          </a:p>
          <a:p>
            <a:r>
              <a:rPr lang="en-US" sz="1200" dirty="0" smtClean="0"/>
              <a:t>Right </a:t>
            </a:r>
            <a:r>
              <a:rPr lang="en-US" sz="1200" dirty="0"/>
              <a:t>panels: Projected surface temperature changes for the early and late 21st century relative to the period 1980-1999. The panels show the multi-AOGCM </a:t>
            </a:r>
            <a:r>
              <a:rPr lang="en-US" sz="1200" dirty="0" smtClean="0"/>
              <a:t>(</a:t>
            </a:r>
            <a:r>
              <a:rPr lang="en-US" sz="1200" dirty="0"/>
              <a:t>Atmosphere-Ocean General Circulation </a:t>
            </a:r>
            <a:r>
              <a:rPr lang="en-US" sz="1200" dirty="0" smtClean="0"/>
              <a:t>Models) average </a:t>
            </a:r>
            <a:r>
              <a:rPr lang="en-US" sz="1200" dirty="0"/>
              <a:t>projections for the A2 (top), A1B (middle) and B1 (bottom) SRES scenarios averaged over decades 2020-2029 (left) and 2090-2099 (right). </a:t>
            </a:r>
          </a:p>
        </p:txBody>
      </p:sp>
      <p:sp>
        <p:nvSpPr>
          <p:cNvPr id="6" name="Rectangle 5"/>
          <p:cNvSpPr/>
          <p:nvPr/>
        </p:nvSpPr>
        <p:spPr>
          <a:xfrm>
            <a:off x="0" y="124740"/>
            <a:ext cx="9144000" cy="1815882"/>
          </a:xfrm>
          <a:prstGeom prst="rect">
            <a:avLst/>
          </a:prstGeom>
        </p:spPr>
        <p:txBody>
          <a:bodyPr wrap="square">
            <a:spAutoFit/>
          </a:bodyPr>
          <a:lstStyle/>
          <a:p>
            <a:r>
              <a:rPr lang="en-US" sz="1400" dirty="0" smtClean="0"/>
              <a:t>Model storylines:</a:t>
            </a:r>
          </a:p>
          <a:p>
            <a:r>
              <a:rPr lang="en-US" sz="1400" dirty="0" smtClean="0"/>
              <a:t>A1: Very </a:t>
            </a:r>
            <a:r>
              <a:rPr lang="en-US" sz="1400" dirty="0"/>
              <a:t>rapid economic growth, a global population that peaks in mid-century and rapid </a:t>
            </a:r>
            <a:r>
              <a:rPr lang="en-US" sz="1400" dirty="0" smtClean="0"/>
              <a:t>introduction </a:t>
            </a:r>
            <a:r>
              <a:rPr lang="en-US" sz="1400" dirty="0"/>
              <a:t>of new and more efficient technologies. </a:t>
            </a:r>
            <a:r>
              <a:rPr lang="en-US" sz="1400" dirty="0" smtClean="0"/>
              <a:t>	</a:t>
            </a:r>
          </a:p>
          <a:p>
            <a:r>
              <a:rPr lang="en-US" sz="1400" dirty="0" smtClean="0"/>
              <a:t>       A1Fl: Technological change fossil intensive; A1T: </a:t>
            </a:r>
            <a:r>
              <a:rPr lang="en-US" sz="1400" dirty="0"/>
              <a:t>non-fossil energy </a:t>
            </a:r>
            <a:r>
              <a:rPr lang="en-US" sz="1400" dirty="0" smtClean="0"/>
              <a:t>resources; A1B: a </a:t>
            </a:r>
            <a:r>
              <a:rPr lang="en-US" sz="1400" dirty="0"/>
              <a:t>balance across all </a:t>
            </a:r>
            <a:r>
              <a:rPr lang="en-US" sz="1400" dirty="0" smtClean="0"/>
              <a:t>sources. </a:t>
            </a:r>
          </a:p>
          <a:p>
            <a:r>
              <a:rPr lang="en-US" sz="1400" dirty="0" smtClean="0"/>
              <a:t>B1: Convergent world</a:t>
            </a:r>
            <a:r>
              <a:rPr lang="en-US" sz="1400" dirty="0"/>
              <a:t>, with the same global population as A1, but with more rapid changes in economic </a:t>
            </a:r>
            <a:r>
              <a:rPr lang="en-US" sz="1400" dirty="0" smtClean="0"/>
              <a:t>structures.</a:t>
            </a:r>
          </a:p>
          <a:p>
            <a:r>
              <a:rPr lang="en-US" sz="1400" dirty="0" smtClean="0"/>
              <a:t>B2: Intermediate </a:t>
            </a:r>
            <a:r>
              <a:rPr lang="en-US" sz="1400" dirty="0"/>
              <a:t>population and economic growth, </a:t>
            </a:r>
            <a:r>
              <a:rPr lang="en-US" sz="1400" dirty="0" smtClean="0"/>
              <a:t>emphasizing </a:t>
            </a:r>
            <a:r>
              <a:rPr lang="en-US" sz="1400" dirty="0"/>
              <a:t>local solutions to economic, social, and </a:t>
            </a:r>
            <a:r>
              <a:rPr lang="en-US" sz="1400" dirty="0" smtClean="0"/>
              <a:t>environmental </a:t>
            </a:r>
            <a:r>
              <a:rPr lang="en-US" sz="1400" dirty="0"/>
              <a:t>sustainability. </a:t>
            </a:r>
            <a:endParaRPr lang="en-US" sz="1400" dirty="0" smtClean="0"/>
          </a:p>
          <a:p>
            <a:r>
              <a:rPr lang="en-US" sz="1400" dirty="0" smtClean="0"/>
              <a:t>A2: Very </a:t>
            </a:r>
            <a:r>
              <a:rPr lang="en-US" sz="1400" dirty="0"/>
              <a:t>heterogeneous world with high population growth, slow economic development and slow technological change. </a:t>
            </a:r>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smtClean="0"/>
              <a:t>IPCC, 2007 </a:t>
            </a:r>
          </a:p>
        </p:txBody>
      </p:sp>
      <p:sp>
        <p:nvSpPr>
          <p:cNvPr id="8" name="Rectangle 7"/>
          <p:cNvSpPr/>
          <p:nvPr/>
        </p:nvSpPr>
        <p:spPr>
          <a:xfrm>
            <a:off x="2377604" y="0"/>
            <a:ext cx="4388792" cy="369332"/>
          </a:xfrm>
          <a:prstGeom prst="rect">
            <a:avLst/>
          </a:prstGeom>
        </p:spPr>
        <p:txBody>
          <a:bodyPr wrap="none">
            <a:spAutoFit/>
          </a:bodyPr>
          <a:lstStyle/>
          <a:p>
            <a:pPr algn="ctr"/>
            <a:r>
              <a:rPr lang="en-US" dirty="0"/>
              <a:t>Special Report on Emissions Scenarios (SRES)</a:t>
            </a:r>
          </a:p>
        </p:txBody>
      </p:sp>
      <p:sp>
        <p:nvSpPr>
          <p:cNvPr id="9" name="Slide Number Placeholder 1"/>
          <p:cNvSpPr>
            <a:spLocks noGrp="1"/>
          </p:cNvSpPr>
          <p:nvPr>
            <p:ph type="sldNum" sz="quarter" idx="12"/>
          </p:nvPr>
        </p:nvSpPr>
        <p:spPr>
          <a:xfrm>
            <a:off x="6565650" y="6437106"/>
            <a:ext cx="2211229" cy="365125"/>
          </a:xfrm>
        </p:spPr>
        <p:txBody>
          <a:bodyPr/>
          <a:lstStyle/>
          <a:p>
            <a:pPr algn="l"/>
            <a:r>
              <a:rPr lang="en-US" sz="2000" dirty="0" smtClean="0"/>
              <a:t>CHALLENGE TWO</a:t>
            </a:r>
            <a:endParaRPr lang="en-US" sz="2000" dirty="0"/>
          </a:p>
        </p:txBody>
      </p:sp>
    </p:spTree>
    <p:extLst>
      <p:ext uri="{BB962C8B-B14F-4D97-AF65-F5344CB8AC3E}">
        <p14:creationId xmlns:p14="http://schemas.microsoft.com/office/powerpoint/2010/main" val="38926992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6215" r="10026" b="24114"/>
          <a:stretch/>
        </p:blipFill>
        <p:spPr>
          <a:xfrm>
            <a:off x="482989" y="4188108"/>
            <a:ext cx="4957152" cy="2139874"/>
          </a:xfrm>
          <a:prstGeom prst="rect">
            <a:avLst/>
          </a:prstGeom>
        </p:spPr>
      </p:pic>
      <p:pic>
        <p:nvPicPr>
          <p:cNvPr id="4" name="Picture 2" descr="http://www.ruf.rice.edu/~bioslabs/tools/data_analysis/images/exampl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12" y="453351"/>
            <a:ext cx="4542056" cy="18168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60007" y="2270684"/>
            <a:ext cx="4690129" cy="1979630"/>
            <a:chOff x="249382" y="73456"/>
            <a:chExt cx="4710754" cy="2056700"/>
          </a:xfrm>
        </p:grpSpPr>
        <p:pic>
          <p:nvPicPr>
            <p:cNvPr id="5" name="Picture 4" descr="http://www.ruf.rice.edu/~bioslabs/tools/data_analysis/images/example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82" y="73457"/>
              <a:ext cx="2145371" cy="2056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ruf.rice.edu/~bioslabs/tools/data_analysis/images/examples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765" y="73456"/>
              <a:ext cx="2145371" cy="205669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5391438" y="5686573"/>
            <a:ext cx="3421258" cy="584776"/>
          </a:xfrm>
          <a:prstGeom prst="rect">
            <a:avLst/>
          </a:prstGeom>
          <a:noFill/>
        </p:spPr>
        <p:txBody>
          <a:bodyPr wrap="square" rtlCol="0">
            <a:spAutoFit/>
          </a:bodyPr>
          <a:lstStyle/>
          <a:p>
            <a:r>
              <a:rPr lang="en-US" sz="1600" b="1" dirty="0"/>
              <a:t>Figure 3</a:t>
            </a:r>
            <a:r>
              <a:rPr lang="en-US" sz="1600" dirty="0"/>
              <a:t>. Carbon dioxide concentrations (ppm) from 1960-1990</a:t>
            </a:r>
          </a:p>
        </p:txBody>
      </p:sp>
      <p:sp>
        <p:nvSpPr>
          <p:cNvPr id="16" name="TextBox 15"/>
          <p:cNvSpPr txBox="1"/>
          <p:nvPr/>
        </p:nvSpPr>
        <p:spPr>
          <a:xfrm>
            <a:off x="5393831" y="2678743"/>
            <a:ext cx="3251200" cy="1569660"/>
          </a:xfrm>
          <a:prstGeom prst="rect">
            <a:avLst/>
          </a:prstGeom>
          <a:noFill/>
        </p:spPr>
        <p:txBody>
          <a:bodyPr wrap="square" rtlCol="0">
            <a:spAutoFit/>
          </a:bodyPr>
          <a:lstStyle/>
          <a:p>
            <a:r>
              <a:rPr lang="en-US" sz="1600" b="1" dirty="0" smtClean="0"/>
              <a:t>Figure 2</a:t>
            </a:r>
            <a:r>
              <a:rPr lang="en-US" sz="1600" dirty="0" smtClean="0"/>
              <a:t>. A) Deaths due to cigarette consumption. B) </a:t>
            </a:r>
            <a:r>
              <a:rPr lang="en-US" sz="1600" dirty="0"/>
              <a:t>Death rate from lung cancer vs. cigarette consumption for several countries. The </a:t>
            </a:r>
            <a:r>
              <a:rPr lang="en-US" sz="1600" dirty="0" smtClean="0"/>
              <a:t>solid line is a linear fit to the data.</a:t>
            </a:r>
            <a:endParaRPr lang="en-US" sz="1600" dirty="0"/>
          </a:p>
        </p:txBody>
      </p:sp>
      <p:sp>
        <p:nvSpPr>
          <p:cNvPr id="19" name="TextBox 18"/>
          <p:cNvSpPr txBox="1"/>
          <p:nvPr/>
        </p:nvSpPr>
        <p:spPr>
          <a:xfrm>
            <a:off x="5386228" y="1441043"/>
            <a:ext cx="3251200" cy="830997"/>
          </a:xfrm>
          <a:prstGeom prst="rect">
            <a:avLst/>
          </a:prstGeom>
          <a:noFill/>
        </p:spPr>
        <p:txBody>
          <a:bodyPr wrap="square" rtlCol="0">
            <a:spAutoFit/>
          </a:bodyPr>
          <a:lstStyle/>
          <a:p>
            <a:r>
              <a:rPr lang="en-US" sz="1600" b="1" dirty="0" smtClean="0"/>
              <a:t>Figure 1 </a:t>
            </a:r>
            <a:r>
              <a:rPr lang="en-US" sz="1600" dirty="0" smtClean="0"/>
              <a:t>(A,B). Research expenditures for various scientific fields</a:t>
            </a:r>
            <a:endParaRPr lang="en-US" sz="1600" dirty="0"/>
          </a:p>
        </p:txBody>
      </p:sp>
      <p:sp>
        <p:nvSpPr>
          <p:cNvPr id="20" name="TextBox 19"/>
          <p:cNvSpPr txBox="1"/>
          <p:nvPr/>
        </p:nvSpPr>
        <p:spPr>
          <a:xfrm>
            <a:off x="2271980" y="563878"/>
            <a:ext cx="306304" cy="369332"/>
          </a:xfrm>
          <a:prstGeom prst="rect">
            <a:avLst/>
          </a:prstGeom>
          <a:noFill/>
        </p:spPr>
        <p:txBody>
          <a:bodyPr wrap="square" rtlCol="0">
            <a:spAutoFit/>
          </a:bodyPr>
          <a:lstStyle/>
          <a:p>
            <a:r>
              <a:rPr lang="en-US" dirty="0" smtClean="0"/>
              <a:t>A</a:t>
            </a:r>
            <a:endParaRPr lang="en-US" dirty="0"/>
          </a:p>
        </p:txBody>
      </p:sp>
      <p:sp>
        <p:nvSpPr>
          <p:cNvPr id="21" name="TextBox 20"/>
          <p:cNvSpPr txBox="1"/>
          <p:nvPr/>
        </p:nvSpPr>
        <p:spPr>
          <a:xfrm>
            <a:off x="4844245" y="566265"/>
            <a:ext cx="301181"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0" y="6581001"/>
            <a:ext cx="5343455" cy="276999"/>
          </a:xfrm>
          <a:prstGeom prst="rect">
            <a:avLst/>
          </a:prstGeom>
          <a:noFill/>
        </p:spPr>
        <p:txBody>
          <a:bodyPr wrap="none" rtlCol="0">
            <a:spAutoFit/>
          </a:bodyPr>
          <a:lstStyle/>
          <a:p>
            <a:r>
              <a:rPr lang="en-US" sz="1200" dirty="0"/>
              <a:t>Figure </a:t>
            </a:r>
            <a:r>
              <a:rPr lang="en-US" sz="1200" dirty="0" smtClean="0"/>
              <a:t>1&amp;2: Rice Teaching Lab Resources; Figure 3: Robbins</a:t>
            </a:r>
            <a:r>
              <a:rPr lang="en-US" sz="1200" dirty="0"/>
              <a:t>, 2009 (</a:t>
            </a:r>
            <a:r>
              <a:rPr lang="en-US" sz="1200" dirty="0" err="1"/>
              <a:t>nbr-</a:t>
            </a:r>
            <a:r>
              <a:rPr lang="en-US" sz="1200" dirty="0" err="1" smtClean="0"/>
              <a:t>graphs.com</a:t>
            </a:r>
            <a:r>
              <a:rPr lang="en-US" sz="1200" dirty="0" smtClean="0"/>
              <a:t>)</a:t>
            </a:r>
            <a:endParaRPr lang="en-US" sz="1200" dirty="0"/>
          </a:p>
        </p:txBody>
      </p:sp>
      <p:sp>
        <p:nvSpPr>
          <p:cNvPr id="24" name="TextBox 23"/>
          <p:cNvSpPr txBox="1"/>
          <p:nvPr/>
        </p:nvSpPr>
        <p:spPr>
          <a:xfrm>
            <a:off x="2224377" y="3556491"/>
            <a:ext cx="306304" cy="369332"/>
          </a:xfrm>
          <a:prstGeom prst="rect">
            <a:avLst/>
          </a:prstGeom>
          <a:noFill/>
        </p:spPr>
        <p:txBody>
          <a:bodyPr wrap="square" rtlCol="0">
            <a:spAutoFit/>
          </a:bodyPr>
          <a:lstStyle/>
          <a:p>
            <a:r>
              <a:rPr lang="en-US" dirty="0" smtClean="0"/>
              <a:t>A</a:t>
            </a:r>
            <a:endParaRPr lang="en-US" dirty="0"/>
          </a:p>
        </p:txBody>
      </p:sp>
      <p:sp>
        <p:nvSpPr>
          <p:cNvPr id="25" name="TextBox 24"/>
          <p:cNvSpPr txBox="1"/>
          <p:nvPr/>
        </p:nvSpPr>
        <p:spPr>
          <a:xfrm>
            <a:off x="4796642" y="3558878"/>
            <a:ext cx="301181" cy="369332"/>
          </a:xfrm>
          <a:prstGeom prst="rect">
            <a:avLst/>
          </a:prstGeom>
          <a:noFill/>
        </p:spPr>
        <p:txBody>
          <a:bodyPr wrap="square" rtlCol="0">
            <a:spAutoFit/>
          </a:bodyPr>
          <a:lstStyle/>
          <a:p>
            <a:r>
              <a:rPr lang="en-US" dirty="0" smtClean="0"/>
              <a:t>B</a:t>
            </a:r>
            <a:endParaRPr lang="en-US" dirty="0"/>
          </a:p>
        </p:txBody>
      </p:sp>
      <p:sp>
        <p:nvSpPr>
          <p:cNvPr id="28" name="TextBox 27"/>
          <p:cNvSpPr txBox="1"/>
          <p:nvPr/>
        </p:nvSpPr>
        <p:spPr>
          <a:xfrm>
            <a:off x="1791663" y="104025"/>
            <a:ext cx="6023554" cy="369332"/>
          </a:xfrm>
          <a:prstGeom prst="rect">
            <a:avLst/>
          </a:prstGeom>
          <a:noFill/>
        </p:spPr>
        <p:txBody>
          <a:bodyPr wrap="none" rtlCol="0">
            <a:spAutoFit/>
          </a:bodyPr>
          <a:lstStyle/>
          <a:p>
            <a:r>
              <a:rPr lang="en-US" dirty="0" smtClean="0"/>
              <a:t>COMPARE AND CONTRAST: WHICH GRAPH IS BEST AND WHY?</a:t>
            </a:r>
            <a:endParaRPr lang="en-US" dirty="0"/>
          </a:p>
        </p:txBody>
      </p:sp>
      <p:sp>
        <p:nvSpPr>
          <p:cNvPr id="29" name="Slide Number Placeholder 1"/>
          <p:cNvSpPr>
            <a:spLocks noGrp="1"/>
          </p:cNvSpPr>
          <p:nvPr>
            <p:ph type="sldNum" sz="quarter" idx="12"/>
          </p:nvPr>
        </p:nvSpPr>
        <p:spPr>
          <a:xfrm>
            <a:off x="6565650" y="6437106"/>
            <a:ext cx="2188550" cy="365125"/>
          </a:xfrm>
        </p:spPr>
        <p:txBody>
          <a:bodyPr/>
          <a:lstStyle/>
          <a:p>
            <a:pPr algn="l"/>
            <a:r>
              <a:rPr lang="en-US" sz="2000" dirty="0" smtClean="0"/>
              <a:t>CHALLENGE THREE</a:t>
            </a:r>
            <a:endParaRPr lang="en-US" sz="2000" dirty="0"/>
          </a:p>
        </p:txBody>
      </p:sp>
    </p:spTree>
    <p:extLst>
      <p:ext uri="{BB962C8B-B14F-4D97-AF65-F5344CB8AC3E}">
        <p14:creationId xmlns:p14="http://schemas.microsoft.com/office/powerpoint/2010/main" val="35032387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65650" y="6437106"/>
            <a:ext cx="2170334" cy="365125"/>
          </a:xfrm>
        </p:spPr>
        <p:txBody>
          <a:bodyPr/>
          <a:lstStyle/>
          <a:p>
            <a:pPr algn="l"/>
            <a:r>
              <a:rPr lang="en-US" sz="2000" dirty="0" smtClean="0"/>
              <a:t>CHALLENGE </a:t>
            </a:r>
            <a:r>
              <a:rPr lang="en-US" sz="2000" dirty="0" smtClean="0"/>
              <a:t>FOUR</a:t>
            </a:r>
            <a:endParaRPr lang="en-US" sz="2000" dirty="0"/>
          </a:p>
        </p:txBody>
      </p:sp>
      <p:sp>
        <p:nvSpPr>
          <p:cNvPr id="10" name="TextBox 9"/>
          <p:cNvSpPr txBox="1"/>
          <p:nvPr/>
        </p:nvSpPr>
        <p:spPr>
          <a:xfrm>
            <a:off x="3106973" y="6581002"/>
            <a:ext cx="4931796" cy="276999"/>
          </a:xfrm>
          <a:prstGeom prst="rect">
            <a:avLst/>
          </a:prstGeom>
          <a:noFill/>
        </p:spPr>
        <p:txBody>
          <a:bodyPr wrap="square" rtlCol="0">
            <a:spAutoFit/>
          </a:bodyPr>
          <a:lstStyle/>
          <a:p>
            <a:r>
              <a:rPr lang="en-US" sz="1200" dirty="0" err="1" smtClean="0"/>
              <a:t>Thunell</a:t>
            </a:r>
            <a:r>
              <a:rPr lang="en-US" sz="1200" dirty="0" smtClean="0"/>
              <a:t> et al, 2007</a:t>
            </a:r>
          </a:p>
        </p:txBody>
      </p:sp>
      <p:pic>
        <p:nvPicPr>
          <p:cNvPr id="3" name="Picture 2"/>
          <p:cNvPicPr>
            <a:picLocks noChangeAspect="1"/>
          </p:cNvPicPr>
          <p:nvPr/>
        </p:nvPicPr>
        <p:blipFill>
          <a:blip r:embed="rId3"/>
          <a:stretch>
            <a:fillRect/>
          </a:stretch>
        </p:blipFill>
        <p:spPr>
          <a:xfrm>
            <a:off x="2293507" y="0"/>
            <a:ext cx="6706701" cy="6336331"/>
          </a:xfrm>
          <a:prstGeom prst="rect">
            <a:avLst/>
          </a:prstGeom>
        </p:spPr>
      </p:pic>
      <p:sp>
        <p:nvSpPr>
          <p:cNvPr id="6" name="Rectangle 5"/>
          <p:cNvSpPr/>
          <p:nvPr/>
        </p:nvSpPr>
        <p:spPr>
          <a:xfrm>
            <a:off x="131629" y="604205"/>
            <a:ext cx="2181657" cy="5262978"/>
          </a:xfrm>
          <a:prstGeom prst="rect">
            <a:avLst/>
          </a:prstGeom>
        </p:spPr>
        <p:txBody>
          <a:bodyPr wrap="square">
            <a:spAutoFit/>
          </a:bodyPr>
          <a:lstStyle/>
          <a:p>
            <a:r>
              <a:rPr lang="en-US" sz="2000" dirty="0" smtClean="0"/>
              <a:t>Background:</a:t>
            </a:r>
          </a:p>
          <a:p>
            <a:endParaRPr lang="en-US" sz="1400" dirty="0" smtClean="0"/>
          </a:p>
          <a:p>
            <a:r>
              <a:rPr lang="en-US" sz="1400" dirty="0" smtClean="0"/>
              <a:t>Particulate </a:t>
            </a:r>
            <a:r>
              <a:rPr lang="en-US" sz="1400" dirty="0"/>
              <a:t>organic carbon (POC) fluxes serve as </a:t>
            </a:r>
            <a:r>
              <a:rPr lang="en-US" sz="1400" dirty="0" smtClean="0"/>
              <a:t>the primary </a:t>
            </a:r>
            <a:r>
              <a:rPr lang="en-US" sz="1400" dirty="0"/>
              <a:t>vehicle by which carbon is exported to the </a:t>
            </a:r>
            <a:r>
              <a:rPr lang="en-US" sz="1400" dirty="0" smtClean="0"/>
              <a:t>deep ocean </a:t>
            </a:r>
            <a:r>
              <a:rPr lang="en-US" sz="1400" dirty="0"/>
              <a:t>interior. </a:t>
            </a:r>
            <a:r>
              <a:rPr lang="en-US" sz="1400" dirty="0" smtClean="0"/>
              <a:t>This </a:t>
            </a:r>
            <a:r>
              <a:rPr lang="en-US" sz="1400" dirty="0"/>
              <a:t>process is a key component of </a:t>
            </a:r>
            <a:r>
              <a:rPr lang="en-US" sz="1400" dirty="0" smtClean="0"/>
              <a:t>the global </a:t>
            </a:r>
            <a:r>
              <a:rPr lang="en-US" sz="1400" dirty="0"/>
              <a:t>carbon cycle</a:t>
            </a:r>
            <a:r>
              <a:rPr lang="en-US" sz="1400" dirty="0" smtClean="0"/>
              <a:t>. </a:t>
            </a:r>
          </a:p>
          <a:p>
            <a:endParaRPr lang="en-US" sz="800" dirty="0"/>
          </a:p>
          <a:p>
            <a:r>
              <a:rPr lang="en-US" sz="1400" dirty="0" smtClean="0"/>
              <a:t>Understanding </a:t>
            </a:r>
            <a:r>
              <a:rPr lang="en-US" sz="1400" dirty="0"/>
              <a:t>the mechanisms that control </a:t>
            </a:r>
            <a:r>
              <a:rPr lang="en-US" sz="1400" dirty="0" smtClean="0"/>
              <a:t>the removal </a:t>
            </a:r>
            <a:r>
              <a:rPr lang="en-US" sz="1400" dirty="0"/>
              <a:t>of POC from the surface ocean is critical </a:t>
            </a:r>
            <a:r>
              <a:rPr lang="en-US" sz="1400" dirty="0" smtClean="0"/>
              <a:t>to predicting </a:t>
            </a:r>
            <a:r>
              <a:rPr lang="en-US" sz="1400" dirty="0"/>
              <a:t>how organic matter fluxes vary as a function </a:t>
            </a:r>
            <a:r>
              <a:rPr lang="en-US" sz="1400" dirty="0" smtClean="0"/>
              <a:t>of depth.</a:t>
            </a:r>
          </a:p>
          <a:p>
            <a:endParaRPr lang="en-US" sz="800" dirty="0"/>
          </a:p>
          <a:p>
            <a:r>
              <a:rPr lang="en-US" sz="1400" dirty="0" smtClean="0"/>
              <a:t>It has been </a:t>
            </a:r>
            <a:r>
              <a:rPr lang="en-US" sz="1400" dirty="0"/>
              <a:t>suggested that terrestrially derived </a:t>
            </a:r>
            <a:r>
              <a:rPr lang="en-US" sz="1400" dirty="0" smtClean="0"/>
              <a:t>material </a:t>
            </a:r>
            <a:r>
              <a:rPr lang="en-US" sz="1400" dirty="0"/>
              <a:t>may act as ballast and provide an ‘‘abiotic boost’</a:t>
            </a:r>
            <a:r>
              <a:rPr lang="en-US" sz="1400" dirty="0" smtClean="0"/>
              <a:t>’ to </a:t>
            </a:r>
            <a:r>
              <a:rPr lang="en-US" sz="1400" dirty="0"/>
              <a:t>the settling rates of </a:t>
            </a:r>
            <a:r>
              <a:rPr lang="en-US" sz="1400" dirty="0" smtClean="0"/>
              <a:t>POC.</a:t>
            </a:r>
          </a:p>
        </p:txBody>
      </p:sp>
    </p:spTree>
    <p:extLst>
      <p:ext uri="{BB962C8B-B14F-4D97-AF65-F5344CB8AC3E}">
        <p14:creationId xmlns:p14="http://schemas.microsoft.com/office/powerpoint/2010/main" val="34300293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with a purpose!</a:t>
            </a:r>
            <a:endParaRPr lang="en-US" dirty="0"/>
          </a:p>
        </p:txBody>
      </p:sp>
      <p:sp>
        <p:nvSpPr>
          <p:cNvPr id="4" name="Slide Number Placeholder 3"/>
          <p:cNvSpPr>
            <a:spLocks noGrp="1"/>
          </p:cNvSpPr>
          <p:nvPr>
            <p:ph type="sldNum" sz="quarter" idx="12"/>
          </p:nvPr>
        </p:nvSpPr>
        <p:spPr/>
        <p:txBody>
          <a:bodyPr/>
          <a:lstStyle/>
          <a:p>
            <a:fld id="{00975ABB-71B8-4EB7-A41B-5D356CD9DC43}" type="slidenum">
              <a:rPr lang="en-US" smtClean="0"/>
              <a:t>35</a:t>
            </a:fld>
            <a:endParaRPr lang="en-US"/>
          </a:p>
        </p:txBody>
      </p:sp>
      <p:pic>
        <p:nvPicPr>
          <p:cNvPr id="1026" name="Picture 2" descr="Image result for pengu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687" y="4315264"/>
            <a:ext cx="1835640" cy="137495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penguins on edge 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3616797" y="1999772"/>
            <a:ext cx="1956126" cy="1296997"/>
          </a:xfrm>
          <a:prstGeom prst="rect">
            <a:avLst/>
          </a:prstGeom>
        </p:spPr>
      </p:pic>
      <p:pic>
        <p:nvPicPr>
          <p:cNvPr id="10" name="Picture 9"/>
          <p:cNvPicPr>
            <a:picLocks noChangeAspect="1"/>
          </p:cNvPicPr>
          <p:nvPr/>
        </p:nvPicPr>
        <p:blipFill>
          <a:blip r:embed="rId4"/>
          <a:stretch>
            <a:fillRect/>
          </a:stretch>
        </p:blipFill>
        <p:spPr>
          <a:xfrm>
            <a:off x="2724660" y="4315264"/>
            <a:ext cx="1949039" cy="1296997"/>
          </a:xfrm>
          <a:prstGeom prst="rect">
            <a:avLst/>
          </a:prstGeom>
        </p:spPr>
      </p:pic>
      <p:pic>
        <p:nvPicPr>
          <p:cNvPr id="11" name="Picture 10"/>
          <p:cNvPicPr>
            <a:picLocks noChangeAspect="1"/>
          </p:cNvPicPr>
          <p:nvPr/>
        </p:nvPicPr>
        <p:blipFill>
          <a:blip r:embed="rId5"/>
          <a:stretch>
            <a:fillRect/>
          </a:stretch>
        </p:blipFill>
        <p:spPr>
          <a:xfrm>
            <a:off x="593361" y="2940306"/>
            <a:ext cx="1956126" cy="1296997"/>
          </a:xfrm>
          <a:prstGeom prst="rect">
            <a:avLst/>
          </a:prstGeom>
        </p:spPr>
      </p:pic>
      <p:pic>
        <p:nvPicPr>
          <p:cNvPr id="9" name="Picture 8"/>
          <p:cNvPicPr>
            <a:picLocks noChangeAspect="1"/>
          </p:cNvPicPr>
          <p:nvPr/>
        </p:nvPicPr>
        <p:blipFill>
          <a:blip r:embed="rId6"/>
          <a:stretch>
            <a:fillRect/>
          </a:stretch>
        </p:blipFill>
        <p:spPr>
          <a:xfrm>
            <a:off x="3616797" y="5315665"/>
            <a:ext cx="1949039" cy="1296997"/>
          </a:xfrm>
          <a:prstGeom prst="rect">
            <a:avLst/>
          </a:prstGeom>
        </p:spPr>
      </p:pic>
      <p:pic>
        <p:nvPicPr>
          <p:cNvPr id="12" name="Picture 11"/>
          <p:cNvPicPr>
            <a:picLocks noChangeAspect="1"/>
          </p:cNvPicPr>
          <p:nvPr/>
        </p:nvPicPr>
        <p:blipFill rotWithShape="1">
          <a:blip r:embed="rId7"/>
          <a:srcRect t="8208" b="8380"/>
          <a:stretch/>
        </p:blipFill>
        <p:spPr>
          <a:xfrm>
            <a:off x="6741762" y="2940306"/>
            <a:ext cx="1835640" cy="1259735"/>
          </a:xfrm>
          <a:prstGeom prst="rect">
            <a:avLst/>
          </a:prstGeom>
        </p:spPr>
      </p:pic>
      <p:sp>
        <p:nvSpPr>
          <p:cNvPr id="13" name="TextBox 12"/>
          <p:cNvSpPr txBox="1"/>
          <p:nvPr/>
        </p:nvSpPr>
        <p:spPr>
          <a:xfrm>
            <a:off x="3641508" y="1689765"/>
            <a:ext cx="1901483" cy="369332"/>
          </a:xfrm>
          <a:prstGeom prst="rect">
            <a:avLst/>
          </a:prstGeom>
          <a:noFill/>
        </p:spPr>
        <p:txBody>
          <a:bodyPr wrap="none" rtlCol="0">
            <a:spAutoFit/>
          </a:bodyPr>
          <a:lstStyle/>
          <a:p>
            <a:r>
              <a:rPr lang="en-US" b="1" dirty="0" smtClean="0"/>
              <a:t>SET THE PURPOSE</a:t>
            </a:r>
            <a:endParaRPr lang="en-US" b="1" dirty="0"/>
          </a:p>
        </p:txBody>
      </p:sp>
      <p:sp>
        <p:nvSpPr>
          <p:cNvPr id="15" name="TextBox 14"/>
          <p:cNvSpPr txBox="1"/>
          <p:nvPr/>
        </p:nvSpPr>
        <p:spPr>
          <a:xfrm>
            <a:off x="7317982" y="2656980"/>
            <a:ext cx="683200" cy="369332"/>
          </a:xfrm>
          <a:prstGeom prst="rect">
            <a:avLst/>
          </a:prstGeom>
          <a:noFill/>
        </p:spPr>
        <p:txBody>
          <a:bodyPr wrap="none" rtlCol="0">
            <a:spAutoFit/>
          </a:bodyPr>
          <a:lstStyle/>
          <a:p>
            <a:r>
              <a:rPr lang="en-US" b="1" dirty="0" smtClean="0"/>
              <a:t>SKIM</a:t>
            </a:r>
            <a:endParaRPr lang="en-US" b="1" dirty="0"/>
          </a:p>
        </p:txBody>
      </p:sp>
      <p:sp>
        <p:nvSpPr>
          <p:cNvPr id="16" name="TextBox 15"/>
          <p:cNvSpPr txBox="1"/>
          <p:nvPr/>
        </p:nvSpPr>
        <p:spPr>
          <a:xfrm>
            <a:off x="5231498" y="4015375"/>
            <a:ext cx="906017" cy="369332"/>
          </a:xfrm>
          <a:prstGeom prst="rect">
            <a:avLst/>
          </a:prstGeom>
          <a:noFill/>
        </p:spPr>
        <p:txBody>
          <a:bodyPr wrap="none" rtlCol="0">
            <a:spAutoFit/>
          </a:bodyPr>
          <a:lstStyle/>
          <a:p>
            <a:r>
              <a:rPr lang="en-US" b="1" dirty="0" smtClean="0"/>
              <a:t>DIVE IN</a:t>
            </a:r>
            <a:endParaRPr lang="en-US" b="1" dirty="0"/>
          </a:p>
        </p:txBody>
      </p:sp>
      <p:sp>
        <p:nvSpPr>
          <p:cNvPr id="17" name="TextBox 16"/>
          <p:cNvSpPr txBox="1"/>
          <p:nvPr/>
        </p:nvSpPr>
        <p:spPr>
          <a:xfrm>
            <a:off x="3217954" y="4015375"/>
            <a:ext cx="1001493" cy="369332"/>
          </a:xfrm>
          <a:prstGeom prst="rect">
            <a:avLst/>
          </a:prstGeom>
          <a:noFill/>
        </p:spPr>
        <p:txBody>
          <a:bodyPr wrap="none" rtlCol="0">
            <a:spAutoFit/>
          </a:bodyPr>
          <a:lstStyle/>
          <a:p>
            <a:r>
              <a:rPr lang="en-US" b="1" dirty="0" smtClean="0"/>
              <a:t>COLLECT</a:t>
            </a:r>
            <a:endParaRPr lang="en-US" b="1" dirty="0"/>
          </a:p>
        </p:txBody>
      </p:sp>
      <p:sp>
        <p:nvSpPr>
          <p:cNvPr id="18" name="TextBox 17"/>
          <p:cNvSpPr txBox="1"/>
          <p:nvPr/>
        </p:nvSpPr>
        <p:spPr>
          <a:xfrm>
            <a:off x="1160894" y="2646525"/>
            <a:ext cx="821059" cy="369332"/>
          </a:xfrm>
          <a:prstGeom prst="rect">
            <a:avLst/>
          </a:prstGeom>
          <a:noFill/>
        </p:spPr>
        <p:txBody>
          <a:bodyPr wrap="none" rtlCol="0">
            <a:spAutoFit/>
          </a:bodyPr>
          <a:lstStyle/>
          <a:p>
            <a:r>
              <a:rPr lang="en-US" b="1" dirty="0" smtClean="0"/>
              <a:t>SHARE</a:t>
            </a:r>
            <a:endParaRPr lang="en-US" b="1" dirty="0"/>
          </a:p>
        </p:txBody>
      </p:sp>
      <p:cxnSp>
        <p:nvCxnSpPr>
          <p:cNvPr id="19" name="Straight Arrow Connector 18"/>
          <p:cNvCxnSpPr/>
          <p:nvPr/>
        </p:nvCxnSpPr>
        <p:spPr>
          <a:xfrm>
            <a:off x="5616046" y="2426750"/>
            <a:ext cx="986281" cy="5135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695314" y="4305144"/>
            <a:ext cx="1047576" cy="8027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757289" y="4384707"/>
            <a:ext cx="823018" cy="7231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626801" y="2411254"/>
            <a:ext cx="897055" cy="5135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341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76074"/>
            <a:ext cx="8833442" cy="1567535"/>
          </a:xfrm>
        </p:spPr>
        <p:txBody>
          <a:bodyPr>
            <a:normAutofit/>
          </a:bodyPr>
          <a:lstStyle/>
          <a:p>
            <a:pPr algn="ctr"/>
            <a:r>
              <a:rPr lang="en-US" sz="5000" dirty="0" smtClean="0"/>
              <a:t>What are the ecological effects of plastic waste on marine animals?</a:t>
            </a:r>
            <a:endParaRPr lang="en-US" sz="5000" dirty="0"/>
          </a:p>
        </p:txBody>
      </p:sp>
      <p:sp>
        <p:nvSpPr>
          <p:cNvPr id="4" name="Slide Number Placeholder 3"/>
          <p:cNvSpPr>
            <a:spLocks noGrp="1"/>
          </p:cNvSpPr>
          <p:nvPr>
            <p:ph type="sldNum" sz="quarter" idx="12"/>
          </p:nvPr>
        </p:nvSpPr>
        <p:spPr/>
        <p:txBody>
          <a:bodyPr/>
          <a:lstStyle/>
          <a:p>
            <a:fld id="{00975ABB-71B8-4EB7-A41B-5D356CD9DC43}" type="slidenum">
              <a:rPr lang="en-US" smtClean="0"/>
              <a:t>36</a:t>
            </a:fld>
            <a:endParaRPr lang="en-US"/>
          </a:p>
        </p:txBody>
      </p:sp>
      <p:pic>
        <p:nvPicPr>
          <p:cNvPr id="1026" name="Picture 2" descr="Image result for pengu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687" y="4315264"/>
            <a:ext cx="1835640" cy="137495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penguins on edge 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3616797" y="1999772"/>
            <a:ext cx="1956126" cy="1296997"/>
          </a:xfrm>
          <a:prstGeom prst="rect">
            <a:avLst/>
          </a:prstGeom>
        </p:spPr>
      </p:pic>
      <p:pic>
        <p:nvPicPr>
          <p:cNvPr id="10" name="Picture 9"/>
          <p:cNvPicPr>
            <a:picLocks noChangeAspect="1"/>
          </p:cNvPicPr>
          <p:nvPr/>
        </p:nvPicPr>
        <p:blipFill>
          <a:blip r:embed="rId4"/>
          <a:stretch>
            <a:fillRect/>
          </a:stretch>
        </p:blipFill>
        <p:spPr>
          <a:xfrm>
            <a:off x="2724660" y="4315264"/>
            <a:ext cx="1949039" cy="1296997"/>
          </a:xfrm>
          <a:prstGeom prst="rect">
            <a:avLst/>
          </a:prstGeom>
        </p:spPr>
      </p:pic>
      <p:pic>
        <p:nvPicPr>
          <p:cNvPr id="11" name="Picture 10"/>
          <p:cNvPicPr>
            <a:picLocks noChangeAspect="1"/>
          </p:cNvPicPr>
          <p:nvPr/>
        </p:nvPicPr>
        <p:blipFill>
          <a:blip r:embed="rId5"/>
          <a:stretch>
            <a:fillRect/>
          </a:stretch>
        </p:blipFill>
        <p:spPr>
          <a:xfrm>
            <a:off x="593361" y="2940306"/>
            <a:ext cx="1956126" cy="1296997"/>
          </a:xfrm>
          <a:prstGeom prst="rect">
            <a:avLst/>
          </a:prstGeom>
        </p:spPr>
      </p:pic>
      <p:pic>
        <p:nvPicPr>
          <p:cNvPr id="9" name="Picture 8"/>
          <p:cNvPicPr>
            <a:picLocks noChangeAspect="1"/>
          </p:cNvPicPr>
          <p:nvPr/>
        </p:nvPicPr>
        <p:blipFill>
          <a:blip r:embed="rId6"/>
          <a:stretch>
            <a:fillRect/>
          </a:stretch>
        </p:blipFill>
        <p:spPr>
          <a:xfrm>
            <a:off x="3616797" y="5315665"/>
            <a:ext cx="1949039" cy="1296997"/>
          </a:xfrm>
          <a:prstGeom prst="rect">
            <a:avLst/>
          </a:prstGeom>
        </p:spPr>
      </p:pic>
      <p:pic>
        <p:nvPicPr>
          <p:cNvPr id="12" name="Picture 11"/>
          <p:cNvPicPr>
            <a:picLocks noChangeAspect="1"/>
          </p:cNvPicPr>
          <p:nvPr/>
        </p:nvPicPr>
        <p:blipFill rotWithShape="1">
          <a:blip r:embed="rId7"/>
          <a:srcRect t="8208" b="8380"/>
          <a:stretch/>
        </p:blipFill>
        <p:spPr>
          <a:xfrm>
            <a:off x="6741762" y="2940306"/>
            <a:ext cx="1835640" cy="1259735"/>
          </a:xfrm>
          <a:prstGeom prst="rect">
            <a:avLst/>
          </a:prstGeom>
        </p:spPr>
      </p:pic>
      <p:sp>
        <p:nvSpPr>
          <p:cNvPr id="13" name="TextBox 12"/>
          <p:cNvSpPr txBox="1"/>
          <p:nvPr/>
        </p:nvSpPr>
        <p:spPr>
          <a:xfrm>
            <a:off x="3641508" y="1689765"/>
            <a:ext cx="1901483" cy="369332"/>
          </a:xfrm>
          <a:prstGeom prst="rect">
            <a:avLst/>
          </a:prstGeom>
          <a:noFill/>
        </p:spPr>
        <p:txBody>
          <a:bodyPr wrap="none" rtlCol="0">
            <a:spAutoFit/>
          </a:bodyPr>
          <a:lstStyle/>
          <a:p>
            <a:r>
              <a:rPr lang="en-US" b="1" dirty="0" smtClean="0"/>
              <a:t>SET THE PURPOSE</a:t>
            </a:r>
            <a:endParaRPr lang="en-US" b="1" dirty="0"/>
          </a:p>
        </p:txBody>
      </p:sp>
      <p:sp>
        <p:nvSpPr>
          <p:cNvPr id="15" name="TextBox 14"/>
          <p:cNvSpPr txBox="1"/>
          <p:nvPr/>
        </p:nvSpPr>
        <p:spPr>
          <a:xfrm>
            <a:off x="7317982" y="2656980"/>
            <a:ext cx="683200" cy="369332"/>
          </a:xfrm>
          <a:prstGeom prst="rect">
            <a:avLst/>
          </a:prstGeom>
          <a:noFill/>
        </p:spPr>
        <p:txBody>
          <a:bodyPr wrap="none" rtlCol="0">
            <a:spAutoFit/>
          </a:bodyPr>
          <a:lstStyle/>
          <a:p>
            <a:r>
              <a:rPr lang="en-US" b="1" dirty="0" smtClean="0"/>
              <a:t>SKIM</a:t>
            </a:r>
            <a:endParaRPr lang="en-US" b="1" dirty="0"/>
          </a:p>
        </p:txBody>
      </p:sp>
      <p:sp>
        <p:nvSpPr>
          <p:cNvPr id="16" name="TextBox 15"/>
          <p:cNvSpPr txBox="1"/>
          <p:nvPr/>
        </p:nvSpPr>
        <p:spPr>
          <a:xfrm>
            <a:off x="5231498" y="4015375"/>
            <a:ext cx="906017" cy="369332"/>
          </a:xfrm>
          <a:prstGeom prst="rect">
            <a:avLst/>
          </a:prstGeom>
          <a:noFill/>
        </p:spPr>
        <p:txBody>
          <a:bodyPr wrap="none" rtlCol="0">
            <a:spAutoFit/>
          </a:bodyPr>
          <a:lstStyle/>
          <a:p>
            <a:r>
              <a:rPr lang="en-US" b="1" dirty="0" smtClean="0"/>
              <a:t>DIVE IN</a:t>
            </a:r>
            <a:endParaRPr lang="en-US" b="1" dirty="0"/>
          </a:p>
        </p:txBody>
      </p:sp>
      <p:sp>
        <p:nvSpPr>
          <p:cNvPr id="17" name="TextBox 16"/>
          <p:cNvSpPr txBox="1"/>
          <p:nvPr/>
        </p:nvSpPr>
        <p:spPr>
          <a:xfrm>
            <a:off x="3217954" y="4015375"/>
            <a:ext cx="1001493" cy="369332"/>
          </a:xfrm>
          <a:prstGeom prst="rect">
            <a:avLst/>
          </a:prstGeom>
          <a:noFill/>
        </p:spPr>
        <p:txBody>
          <a:bodyPr wrap="none" rtlCol="0">
            <a:spAutoFit/>
          </a:bodyPr>
          <a:lstStyle/>
          <a:p>
            <a:r>
              <a:rPr lang="en-US" b="1" dirty="0" smtClean="0"/>
              <a:t>COLLECT</a:t>
            </a:r>
            <a:endParaRPr lang="en-US" b="1" dirty="0"/>
          </a:p>
        </p:txBody>
      </p:sp>
      <p:sp>
        <p:nvSpPr>
          <p:cNvPr id="18" name="TextBox 17"/>
          <p:cNvSpPr txBox="1"/>
          <p:nvPr/>
        </p:nvSpPr>
        <p:spPr>
          <a:xfrm>
            <a:off x="1160894" y="2646525"/>
            <a:ext cx="821059" cy="369332"/>
          </a:xfrm>
          <a:prstGeom prst="rect">
            <a:avLst/>
          </a:prstGeom>
          <a:noFill/>
        </p:spPr>
        <p:txBody>
          <a:bodyPr wrap="none" rtlCol="0">
            <a:spAutoFit/>
          </a:bodyPr>
          <a:lstStyle/>
          <a:p>
            <a:r>
              <a:rPr lang="en-US" b="1" dirty="0" smtClean="0"/>
              <a:t>SHARE</a:t>
            </a:r>
            <a:endParaRPr lang="en-US" b="1" dirty="0"/>
          </a:p>
        </p:txBody>
      </p:sp>
      <p:cxnSp>
        <p:nvCxnSpPr>
          <p:cNvPr id="19" name="Straight Arrow Connector 18"/>
          <p:cNvCxnSpPr/>
          <p:nvPr/>
        </p:nvCxnSpPr>
        <p:spPr>
          <a:xfrm>
            <a:off x="5616046" y="2426750"/>
            <a:ext cx="986281" cy="5135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695314" y="4305144"/>
            <a:ext cx="1047576" cy="8027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757289" y="4384707"/>
            <a:ext cx="823018" cy="7231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626801" y="2411254"/>
            <a:ext cx="897055" cy="5135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129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br>
              <a:rPr lang="en-US" dirty="0" smtClean="0"/>
            </a:br>
            <a:r>
              <a:rPr lang="en-US" dirty="0" smtClean="0"/>
              <a:t>Key Terms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7665" y="694268"/>
            <a:ext cx="5774735" cy="5563698"/>
          </a:xfrm>
        </p:spPr>
      </p:pic>
      <p:sp>
        <p:nvSpPr>
          <p:cNvPr id="4" name="Text Placeholder 3"/>
          <p:cNvSpPr>
            <a:spLocks noGrp="1"/>
          </p:cNvSpPr>
          <p:nvPr>
            <p:ph type="body" sz="half" idx="2"/>
          </p:nvPr>
        </p:nvSpPr>
        <p:spPr/>
        <p:txBody>
          <a:bodyPr/>
          <a:lstStyle/>
          <a:p>
            <a:r>
              <a:rPr lang="en-US" sz="1800" dirty="0" smtClean="0"/>
              <a:t>Standard deviation: A measure of how spread the numbers are. Calculated assuming a normal distribution.</a:t>
            </a:r>
          </a:p>
          <a:p>
            <a:endParaRPr lang="en-US" dirty="0"/>
          </a:p>
        </p:txBody>
      </p:sp>
      <p:sp>
        <p:nvSpPr>
          <p:cNvPr id="6" name="TextBox 5"/>
          <p:cNvSpPr txBox="1"/>
          <p:nvPr/>
        </p:nvSpPr>
        <p:spPr>
          <a:xfrm>
            <a:off x="7583556" y="3538772"/>
            <a:ext cx="1222513" cy="400110"/>
          </a:xfrm>
          <a:prstGeom prst="rect">
            <a:avLst/>
          </a:prstGeom>
          <a:noFill/>
        </p:spPr>
        <p:txBody>
          <a:bodyPr wrap="square" rtlCol="0">
            <a:spAutoFit/>
          </a:bodyPr>
          <a:lstStyle/>
          <a:p>
            <a:r>
              <a:rPr lang="en-US" sz="2000" dirty="0" err="1" smtClean="0"/>
              <a:t>s.d.</a:t>
            </a:r>
            <a:r>
              <a:rPr lang="en-US" sz="2000" dirty="0"/>
              <a:t> </a:t>
            </a:r>
            <a:r>
              <a:rPr lang="en-US" sz="2000" dirty="0" smtClean="0"/>
              <a:t>= </a:t>
            </a:r>
            <a:r>
              <a:rPr lang="el-GR" sz="2000" dirty="0" smtClean="0"/>
              <a:t>σ</a:t>
            </a:r>
            <a:endParaRPr lang="en-US" sz="2000" dirty="0"/>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smtClean="0"/>
              <a:t>Biologyforlife.com</a:t>
            </a:r>
          </a:p>
        </p:txBody>
      </p:sp>
      <p:sp>
        <p:nvSpPr>
          <p:cNvPr id="3" name="Slide Number Placeholder 2"/>
          <p:cNvSpPr>
            <a:spLocks noGrp="1"/>
          </p:cNvSpPr>
          <p:nvPr>
            <p:ph type="sldNum" sz="quarter" idx="12"/>
          </p:nvPr>
        </p:nvSpPr>
        <p:spPr/>
        <p:txBody>
          <a:bodyPr/>
          <a:lstStyle/>
          <a:p>
            <a:fld id="{00975ABB-71B8-4EB7-A41B-5D356CD9DC43}" type="slidenum">
              <a:rPr lang="en-US" smtClean="0"/>
              <a:t>37</a:t>
            </a:fld>
            <a:endParaRPr lang="en-US"/>
          </a:p>
        </p:txBody>
      </p:sp>
    </p:spTree>
    <p:extLst>
      <p:ext uri="{BB962C8B-B14F-4D97-AF65-F5344CB8AC3E}">
        <p14:creationId xmlns:p14="http://schemas.microsoft.com/office/powerpoint/2010/main" val="16775443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br>
              <a:rPr lang="en-US" dirty="0" smtClean="0"/>
            </a:br>
            <a:r>
              <a:rPr lang="en-US" dirty="0" smtClean="0"/>
              <a:t>Key Terms</a:t>
            </a:r>
            <a:endParaRPr lang="en-US" dirty="0"/>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6947" y="626533"/>
            <a:ext cx="5987543" cy="5334000"/>
          </a:xfrm>
        </p:spPr>
      </p:pic>
      <p:sp>
        <p:nvSpPr>
          <p:cNvPr id="4" name="Text Placeholder 3"/>
          <p:cNvSpPr>
            <a:spLocks noGrp="1"/>
          </p:cNvSpPr>
          <p:nvPr>
            <p:ph type="body" sz="half" idx="2"/>
          </p:nvPr>
        </p:nvSpPr>
        <p:spPr/>
        <p:txBody>
          <a:bodyPr/>
          <a:lstStyle/>
          <a:p>
            <a:r>
              <a:rPr lang="en-US" sz="1800" dirty="0" smtClean="0"/>
              <a:t>Standard deviation: A measure of how spread the numbers are. Calculated assuming a normal distribution.</a:t>
            </a:r>
          </a:p>
          <a:p>
            <a:endParaRPr lang="en-US" dirty="0"/>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smtClean="0"/>
              <a:t>Antarcticglaciers.com</a:t>
            </a:r>
          </a:p>
        </p:txBody>
      </p:sp>
      <p:sp>
        <p:nvSpPr>
          <p:cNvPr id="3" name="Slide Number Placeholder 2"/>
          <p:cNvSpPr>
            <a:spLocks noGrp="1"/>
          </p:cNvSpPr>
          <p:nvPr>
            <p:ph type="sldNum" sz="quarter" idx="12"/>
          </p:nvPr>
        </p:nvSpPr>
        <p:spPr/>
        <p:txBody>
          <a:bodyPr/>
          <a:lstStyle/>
          <a:p>
            <a:fld id="{00975ABB-71B8-4EB7-A41B-5D356CD9DC43}" type="slidenum">
              <a:rPr lang="en-US" smtClean="0"/>
              <a:t>38</a:t>
            </a:fld>
            <a:endParaRPr lang="en-US"/>
          </a:p>
        </p:txBody>
      </p:sp>
    </p:spTree>
    <p:extLst>
      <p:ext uri="{BB962C8B-B14F-4D97-AF65-F5344CB8AC3E}">
        <p14:creationId xmlns:p14="http://schemas.microsoft.com/office/powerpoint/2010/main" val="3487946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br>
              <a:rPr lang="en-US" dirty="0" smtClean="0"/>
            </a:br>
            <a:r>
              <a:rPr lang="en-US" dirty="0" smtClean="0"/>
              <a:t>Key Terms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34208112"/>
              </p:ext>
            </p:extLst>
          </p:nvPr>
        </p:nvGraphicFramePr>
        <p:xfrm>
          <a:off x="3600451" y="731838"/>
          <a:ext cx="4869656"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normAutofit lnSpcReduction="10000"/>
          </a:bodyPr>
          <a:lstStyle/>
          <a:p>
            <a:r>
              <a:rPr lang="en-US" sz="1800" dirty="0" smtClean="0"/>
              <a:t>Standard deviation: A measure of how spread the numbers are. Calculated assuming a normal distribution.</a:t>
            </a:r>
          </a:p>
          <a:p>
            <a:r>
              <a:rPr lang="en-US" sz="1800" dirty="0" smtClean="0"/>
              <a:t>R</a:t>
            </a:r>
            <a:r>
              <a:rPr lang="en-US" sz="1800" baseline="30000" dirty="0" smtClean="0"/>
              <a:t>2</a:t>
            </a:r>
            <a:r>
              <a:rPr lang="en-US" sz="1800" dirty="0" smtClean="0"/>
              <a:t>: Fit, coefficient of determination, or “R-squared.” Calculation of how much of the variation in one axis can be explained by the variation of the other. DOES NOT IMPLY CAUSATION!!</a:t>
            </a:r>
          </a:p>
          <a:p>
            <a:endParaRPr lang="en-US" dirty="0"/>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smtClean="0"/>
              <a:t>CDIAC, Mauna Loa CO</a:t>
            </a:r>
            <a:r>
              <a:rPr lang="en-US" sz="1200" baseline="-25000" dirty="0" smtClean="0"/>
              <a:t>2</a:t>
            </a:r>
            <a:r>
              <a:rPr lang="en-US" sz="1200" dirty="0" smtClean="0"/>
              <a:t> Record</a:t>
            </a:r>
          </a:p>
        </p:txBody>
      </p:sp>
      <p:sp>
        <p:nvSpPr>
          <p:cNvPr id="3" name="Slide Number Placeholder 2"/>
          <p:cNvSpPr>
            <a:spLocks noGrp="1"/>
          </p:cNvSpPr>
          <p:nvPr>
            <p:ph type="sldNum" sz="quarter" idx="12"/>
          </p:nvPr>
        </p:nvSpPr>
        <p:spPr/>
        <p:txBody>
          <a:bodyPr/>
          <a:lstStyle/>
          <a:p>
            <a:fld id="{00975ABB-71B8-4EB7-A41B-5D356CD9DC43}" type="slidenum">
              <a:rPr lang="en-US" smtClean="0"/>
              <a:t>39</a:t>
            </a:fld>
            <a:endParaRPr lang="en-US"/>
          </a:p>
        </p:txBody>
      </p:sp>
    </p:spTree>
    <p:extLst>
      <p:ext uri="{BB962C8B-B14F-4D97-AF65-F5344CB8AC3E}">
        <p14:creationId xmlns:p14="http://schemas.microsoft.com/office/powerpoint/2010/main" val="7113727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2900" y="-1"/>
            <a:ext cx="2400300" cy="6858001"/>
          </a:xfrm>
        </p:spPr>
        <p:txBody>
          <a:bodyPr>
            <a:no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The </a:t>
            </a:r>
            <a:r>
              <a:rPr lang="en-US" sz="3600" dirty="0" smtClean="0"/>
              <a:t>Basics</a:t>
            </a:r>
          </a:p>
          <a:p>
            <a:endParaRPr lang="en-US" sz="1000" dirty="0" smtClean="0"/>
          </a:p>
          <a:p>
            <a:r>
              <a:rPr lang="en-US" sz="1800" dirty="0" smtClean="0"/>
              <a:t>Axes are your map and compass!</a:t>
            </a:r>
          </a:p>
          <a:p>
            <a:r>
              <a:rPr lang="en-US" sz="1800" dirty="0" smtClean="0"/>
              <a:t>Always orient to the axes </a:t>
            </a:r>
            <a:r>
              <a:rPr lang="en-US" sz="1800" u="sng" dirty="0" smtClean="0"/>
              <a:t>first</a:t>
            </a:r>
          </a:p>
          <a:p>
            <a:endParaRPr lang="en-US" sz="800" dirty="0"/>
          </a:p>
          <a:p>
            <a:r>
              <a:rPr lang="en-US" sz="1800" dirty="0" smtClean="0"/>
              <a:t>Axis: reference line from which angles, distance, or values are measured in a coordinate system.</a:t>
            </a:r>
            <a:endParaRPr lang="en-US" sz="1800" dirty="0"/>
          </a:p>
        </p:txBody>
      </p:sp>
      <p:sp>
        <p:nvSpPr>
          <p:cNvPr id="6" name="TextBox 5"/>
          <p:cNvSpPr txBox="1"/>
          <p:nvPr/>
        </p:nvSpPr>
        <p:spPr>
          <a:xfrm>
            <a:off x="5955030" y="4537022"/>
            <a:ext cx="457200" cy="584775"/>
          </a:xfrm>
          <a:prstGeom prst="rect">
            <a:avLst/>
          </a:prstGeom>
          <a:noFill/>
        </p:spPr>
        <p:txBody>
          <a:bodyPr wrap="square" rtlCol="0">
            <a:spAutoFit/>
          </a:bodyPr>
          <a:lstStyle/>
          <a:p>
            <a:r>
              <a:rPr lang="en-US" sz="3200" b="1" dirty="0" smtClean="0"/>
              <a:t>x</a:t>
            </a:r>
            <a:endParaRPr lang="en-US" sz="3200" b="1" dirty="0"/>
          </a:p>
        </p:txBody>
      </p:sp>
      <p:sp>
        <p:nvSpPr>
          <p:cNvPr id="7" name="TextBox 6"/>
          <p:cNvSpPr txBox="1"/>
          <p:nvPr/>
        </p:nvSpPr>
        <p:spPr>
          <a:xfrm>
            <a:off x="3954780" y="2403422"/>
            <a:ext cx="556744" cy="584776"/>
          </a:xfrm>
          <a:prstGeom prst="rect">
            <a:avLst/>
          </a:prstGeom>
          <a:noFill/>
        </p:spPr>
        <p:txBody>
          <a:bodyPr wrap="square" rtlCol="0">
            <a:spAutoFit/>
          </a:bodyPr>
          <a:lstStyle/>
          <a:p>
            <a:r>
              <a:rPr lang="en-US" sz="3200" b="1" dirty="0" smtClean="0"/>
              <a:t>  y</a:t>
            </a:r>
            <a:endParaRPr lang="en-US" sz="3200" b="1" dirty="0"/>
          </a:p>
        </p:txBody>
      </p:sp>
      <p:sp>
        <p:nvSpPr>
          <p:cNvPr id="3" name="Slide Number Placeholder 2"/>
          <p:cNvSpPr>
            <a:spLocks noGrp="1"/>
          </p:cNvSpPr>
          <p:nvPr>
            <p:ph type="sldNum" sz="quarter" idx="12"/>
          </p:nvPr>
        </p:nvSpPr>
        <p:spPr/>
        <p:txBody>
          <a:bodyPr/>
          <a:lstStyle/>
          <a:p>
            <a:fld id="{00975ABB-71B8-4EB7-A41B-5D356CD9DC43}" type="slidenum">
              <a:rPr lang="en-US" smtClean="0"/>
              <a:t>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126776229"/>
              </p:ext>
            </p:extLst>
          </p:nvPr>
        </p:nvGraphicFramePr>
        <p:xfrm>
          <a:off x="4411981" y="1412821"/>
          <a:ext cx="30353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65459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br>
              <a:rPr lang="en-US" dirty="0" smtClean="0"/>
            </a:br>
            <a:r>
              <a:rPr lang="en-US" dirty="0" smtClean="0"/>
              <a:t>Key Terms</a:t>
            </a:r>
            <a:endParaRPr lang="en-US" dirty="0"/>
          </a:p>
        </p:txBody>
      </p:sp>
      <p:sp>
        <p:nvSpPr>
          <p:cNvPr id="4" name="Text Placeholder 3"/>
          <p:cNvSpPr>
            <a:spLocks noGrp="1"/>
          </p:cNvSpPr>
          <p:nvPr>
            <p:ph type="body" sz="half" idx="2"/>
          </p:nvPr>
        </p:nvSpPr>
        <p:spPr/>
        <p:txBody>
          <a:bodyPr>
            <a:normAutofit lnSpcReduction="10000"/>
          </a:bodyPr>
          <a:lstStyle/>
          <a:p>
            <a:r>
              <a:rPr lang="en-US" sz="1800" dirty="0" smtClean="0"/>
              <a:t>Standard deviation: A measure of how spread the numbers are. Calculated assuming a normal distribution.</a:t>
            </a:r>
          </a:p>
          <a:p>
            <a:r>
              <a:rPr lang="en-US" sz="1800" dirty="0" smtClean="0"/>
              <a:t>R</a:t>
            </a:r>
            <a:r>
              <a:rPr lang="en-US" sz="1800" baseline="30000" dirty="0" smtClean="0"/>
              <a:t>2</a:t>
            </a:r>
            <a:r>
              <a:rPr lang="en-US" sz="1800" dirty="0" smtClean="0"/>
              <a:t>: Fit, coefficient of determination, or “R-squared.” Calculation of how much of the variation in one axis can be explained by the variation of the other. DOES NOT IMPLY CAUSATION!!</a:t>
            </a:r>
          </a:p>
          <a:p>
            <a:endParaRPr lang="en-US" dirty="0"/>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dirty="0" smtClean="0"/>
              <a:t>CDIAC, Mauna Loa CO</a:t>
            </a:r>
            <a:r>
              <a:rPr lang="en-US" sz="1200" baseline="-25000" dirty="0" smtClean="0"/>
              <a:t>2</a:t>
            </a:r>
            <a:r>
              <a:rPr lang="en-US" sz="1200" dirty="0" smtClean="0"/>
              <a:t> Record</a:t>
            </a:r>
          </a:p>
        </p:txBody>
      </p:sp>
      <p:sp>
        <p:nvSpPr>
          <p:cNvPr id="3" name="Slide Number Placeholder 2"/>
          <p:cNvSpPr>
            <a:spLocks noGrp="1"/>
          </p:cNvSpPr>
          <p:nvPr>
            <p:ph type="sldNum" sz="quarter" idx="12"/>
          </p:nvPr>
        </p:nvSpPr>
        <p:spPr/>
        <p:txBody>
          <a:bodyPr/>
          <a:lstStyle/>
          <a:p>
            <a:fld id="{00975ABB-71B8-4EB7-A41B-5D356CD9DC43}" type="slidenum">
              <a:rPr lang="en-US" smtClean="0"/>
              <a:t>40</a:t>
            </a:fld>
            <a:endParaRPr lang="en-US"/>
          </a:p>
        </p:txBody>
      </p:sp>
      <p:graphicFrame>
        <p:nvGraphicFramePr>
          <p:cNvPr id="10" name="Content Placeholder 7"/>
          <p:cNvGraphicFramePr>
            <a:graphicFrameLocks/>
          </p:cNvGraphicFramePr>
          <p:nvPr>
            <p:extLst>
              <p:ext uri="{D42A27DB-BD31-4B8C-83A1-F6EECF244321}">
                <p14:modId xmlns:p14="http://schemas.microsoft.com/office/powerpoint/2010/main" val="3496701430"/>
              </p:ext>
            </p:extLst>
          </p:nvPr>
        </p:nvGraphicFramePr>
        <p:xfrm>
          <a:off x="3536951" y="714905"/>
          <a:ext cx="4869656"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75359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srcRect t="-8667" b="-8667"/>
          <a:stretch>
            <a:fillRect/>
          </a:stretch>
        </p:blipFill>
        <p:spPr>
          <a:xfrm>
            <a:off x="3350699" y="461836"/>
            <a:ext cx="5473512" cy="5910365"/>
          </a:xfrm>
        </p:spPr>
      </p:pic>
      <p:sp>
        <p:nvSpPr>
          <p:cNvPr id="2" name="Title 1"/>
          <p:cNvSpPr>
            <a:spLocks noGrp="1"/>
          </p:cNvSpPr>
          <p:nvPr>
            <p:ph type="title"/>
          </p:nvPr>
        </p:nvSpPr>
        <p:spPr/>
        <p:txBody>
          <a:bodyPr/>
          <a:lstStyle/>
          <a:p>
            <a:r>
              <a:rPr lang="en-US" dirty="0" smtClean="0"/>
              <a:t>Statistics:</a:t>
            </a:r>
            <a:br>
              <a:rPr lang="en-US" dirty="0" smtClean="0"/>
            </a:br>
            <a:r>
              <a:rPr lang="en-US" dirty="0" smtClean="0"/>
              <a:t>Key Terms</a:t>
            </a:r>
            <a:endParaRPr lang="en-US" dirty="0"/>
          </a:p>
        </p:txBody>
      </p:sp>
      <p:sp>
        <p:nvSpPr>
          <p:cNvPr id="4" name="Text Placeholder 3"/>
          <p:cNvSpPr>
            <a:spLocks noGrp="1"/>
          </p:cNvSpPr>
          <p:nvPr>
            <p:ph type="body" sz="half" idx="2"/>
          </p:nvPr>
        </p:nvSpPr>
        <p:spPr>
          <a:xfrm>
            <a:off x="342900" y="2926080"/>
            <a:ext cx="2400300" cy="3654921"/>
          </a:xfrm>
        </p:spPr>
        <p:txBody>
          <a:bodyPr>
            <a:noAutofit/>
          </a:bodyPr>
          <a:lstStyle/>
          <a:p>
            <a:r>
              <a:rPr lang="en-US" sz="1800" dirty="0" smtClean="0"/>
              <a:t>p-value: A calculated number denoting how likely the observed result would be due to chance, considering the control mean and standard deviation. A rule of thumb cutoff is 0.05, which says that the probability of the result happening by chance is less than 5%.</a:t>
            </a:r>
            <a:endParaRPr lang="en-US" sz="1800" dirty="0"/>
          </a:p>
        </p:txBody>
      </p:sp>
      <p:sp>
        <p:nvSpPr>
          <p:cNvPr id="7" name="TextBox 6"/>
          <p:cNvSpPr txBox="1"/>
          <p:nvPr/>
        </p:nvSpPr>
        <p:spPr>
          <a:xfrm>
            <a:off x="3106973" y="6581002"/>
            <a:ext cx="4931796" cy="276999"/>
          </a:xfrm>
          <a:prstGeom prst="rect">
            <a:avLst/>
          </a:prstGeom>
          <a:noFill/>
        </p:spPr>
        <p:txBody>
          <a:bodyPr wrap="square" rtlCol="0">
            <a:spAutoFit/>
          </a:bodyPr>
          <a:lstStyle/>
          <a:p>
            <a:r>
              <a:rPr lang="en-US" sz="1200" i="1" dirty="0"/>
              <a:t>http://</a:t>
            </a:r>
            <a:r>
              <a:rPr lang="en-US" sz="1200" i="1" dirty="0" err="1"/>
              <a:t>www.medical-institution.com</a:t>
            </a:r>
            <a:r>
              <a:rPr lang="en-US" sz="1200" i="1" dirty="0"/>
              <a:t>/what-is-p-value-video-lecture/</a:t>
            </a:r>
            <a:endParaRPr lang="en-US" sz="1200" dirty="0" smtClean="0"/>
          </a:p>
        </p:txBody>
      </p:sp>
      <p:sp>
        <p:nvSpPr>
          <p:cNvPr id="3" name="Slide Number Placeholder 2"/>
          <p:cNvSpPr>
            <a:spLocks noGrp="1"/>
          </p:cNvSpPr>
          <p:nvPr>
            <p:ph type="sldNum" sz="quarter" idx="12"/>
          </p:nvPr>
        </p:nvSpPr>
        <p:spPr/>
        <p:txBody>
          <a:bodyPr/>
          <a:lstStyle/>
          <a:p>
            <a:fld id="{00975ABB-71B8-4EB7-A41B-5D356CD9DC43}" type="slidenum">
              <a:rPr lang="en-US" smtClean="0"/>
              <a:t>41</a:t>
            </a:fld>
            <a:endParaRPr lang="en-US"/>
          </a:p>
        </p:txBody>
      </p:sp>
    </p:spTree>
    <p:extLst>
      <p:ext uri="{BB962C8B-B14F-4D97-AF65-F5344CB8AC3E}">
        <p14:creationId xmlns:p14="http://schemas.microsoft.com/office/powerpoint/2010/main" val="27652608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51005864"/>
              </p:ext>
            </p:extLst>
          </p:nvPr>
        </p:nvGraphicFramePr>
        <p:xfrm>
          <a:off x="4411981" y="1412821"/>
          <a:ext cx="30353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955030" y="4537022"/>
            <a:ext cx="457200" cy="584775"/>
          </a:xfrm>
          <a:prstGeom prst="rect">
            <a:avLst/>
          </a:prstGeom>
          <a:noFill/>
        </p:spPr>
        <p:txBody>
          <a:bodyPr wrap="square" rtlCol="0">
            <a:spAutoFit/>
          </a:bodyPr>
          <a:lstStyle/>
          <a:p>
            <a:r>
              <a:rPr lang="en-US" sz="3200" b="1" dirty="0" smtClean="0"/>
              <a:t>x</a:t>
            </a:r>
            <a:endParaRPr lang="en-US" sz="3200" b="1" dirty="0"/>
          </a:p>
        </p:txBody>
      </p:sp>
      <p:sp>
        <p:nvSpPr>
          <p:cNvPr id="7" name="TextBox 6"/>
          <p:cNvSpPr txBox="1"/>
          <p:nvPr/>
        </p:nvSpPr>
        <p:spPr>
          <a:xfrm>
            <a:off x="3954779" y="2403422"/>
            <a:ext cx="689791" cy="584776"/>
          </a:xfrm>
          <a:prstGeom prst="rect">
            <a:avLst/>
          </a:prstGeom>
          <a:noFill/>
        </p:spPr>
        <p:txBody>
          <a:bodyPr wrap="square" rtlCol="0">
            <a:spAutoFit/>
          </a:bodyPr>
          <a:lstStyle/>
          <a:p>
            <a:r>
              <a:rPr lang="en-US" sz="3200" b="1" dirty="0" smtClean="0"/>
              <a:t>  y</a:t>
            </a:r>
            <a:endParaRPr lang="en-US" sz="3200" b="1" dirty="0"/>
          </a:p>
        </p:txBody>
      </p:sp>
      <p:sp>
        <p:nvSpPr>
          <p:cNvPr id="8" name="TextBox 7"/>
          <p:cNvSpPr txBox="1"/>
          <p:nvPr/>
        </p:nvSpPr>
        <p:spPr>
          <a:xfrm>
            <a:off x="3154680" y="292850"/>
            <a:ext cx="4455528" cy="923330"/>
          </a:xfrm>
          <a:prstGeom prst="rect">
            <a:avLst/>
          </a:prstGeom>
          <a:noFill/>
        </p:spPr>
        <p:txBody>
          <a:bodyPr wrap="square" rtlCol="0">
            <a:spAutoFit/>
          </a:bodyPr>
          <a:lstStyle/>
          <a:p>
            <a:r>
              <a:rPr lang="en-US" b="1" dirty="0" smtClean="0"/>
              <a:t>Y axis = dependent variable</a:t>
            </a:r>
          </a:p>
          <a:p>
            <a:pPr marL="342900" indent="-342900">
              <a:buAutoNum type="arabicParenBoth"/>
            </a:pPr>
            <a:r>
              <a:rPr lang="en-US" dirty="0" smtClean="0"/>
              <a:t>Represents </a:t>
            </a:r>
            <a:r>
              <a:rPr lang="en-US" dirty="0"/>
              <a:t>the </a:t>
            </a:r>
            <a:r>
              <a:rPr lang="en-US" dirty="0" smtClean="0">
                <a:solidFill>
                  <a:srgbClr val="FF0000"/>
                </a:solidFill>
              </a:rPr>
              <a:t>output </a:t>
            </a:r>
            <a:r>
              <a:rPr lang="en-US" dirty="0">
                <a:solidFill>
                  <a:srgbClr val="FF0000"/>
                </a:solidFill>
              </a:rPr>
              <a:t>or </a:t>
            </a:r>
            <a:r>
              <a:rPr lang="en-US" dirty="0" smtClean="0">
                <a:solidFill>
                  <a:srgbClr val="FF0000"/>
                </a:solidFill>
              </a:rPr>
              <a:t>effect</a:t>
            </a:r>
          </a:p>
          <a:p>
            <a:pPr marL="342900" indent="-342900">
              <a:buAutoNum type="arabicParenBoth"/>
            </a:pPr>
            <a:r>
              <a:rPr lang="en-US" dirty="0" smtClean="0"/>
              <a:t>Responds </a:t>
            </a:r>
            <a:r>
              <a:rPr lang="en-US" dirty="0"/>
              <a:t>to the independent </a:t>
            </a:r>
            <a:r>
              <a:rPr lang="en-US" dirty="0" smtClean="0"/>
              <a:t>variable</a:t>
            </a:r>
            <a:endParaRPr lang="en-US" dirty="0"/>
          </a:p>
        </p:txBody>
      </p:sp>
      <p:sp>
        <p:nvSpPr>
          <p:cNvPr id="9" name="TextBox 8"/>
          <p:cNvSpPr txBox="1"/>
          <p:nvPr/>
        </p:nvSpPr>
        <p:spPr>
          <a:xfrm>
            <a:off x="3158655" y="5058898"/>
            <a:ext cx="5221573" cy="1477328"/>
          </a:xfrm>
          <a:prstGeom prst="rect">
            <a:avLst/>
          </a:prstGeom>
          <a:noFill/>
        </p:spPr>
        <p:txBody>
          <a:bodyPr wrap="square" rtlCol="0">
            <a:spAutoFit/>
          </a:bodyPr>
          <a:lstStyle/>
          <a:p>
            <a:r>
              <a:rPr lang="en-US" b="1" dirty="0" smtClean="0"/>
              <a:t>X axis = independent variable</a:t>
            </a:r>
          </a:p>
          <a:p>
            <a:pPr marL="342900" indent="-342900">
              <a:buAutoNum type="arabicParenBoth"/>
            </a:pPr>
            <a:r>
              <a:rPr lang="en-US" dirty="0" smtClean="0"/>
              <a:t>Represents </a:t>
            </a:r>
            <a:r>
              <a:rPr lang="en-US" dirty="0"/>
              <a:t>the </a:t>
            </a:r>
            <a:r>
              <a:rPr lang="en-US" dirty="0" smtClean="0">
                <a:solidFill>
                  <a:srgbClr val="FF0000"/>
                </a:solidFill>
              </a:rPr>
              <a:t>input </a:t>
            </a:r>
            <a:r>
              <a:rPr lang="en-US" dirty="0">
                <a:solidFill>
                  <a:srgbClr val="FF0000"/>
                </a:solidFill>
              </a:rPr>
              <a:t>or </a:t>
            </a:r>
            <a:r>
              <a:rPr lang="en-US" dirty="0" smtClean="0">
                <a:solidFill>
                  <a:srgbClr val="FF0000"/>
                </a:solidFill>
              </a:rPr>
              <a:t>cause </a:t>
            </a:r>
            <a:r>
              <a:rPr lang="en-US" dirty="0" smtClean="0"/>
              <a:t>(OR test </a:t>
            </a:r>
            <a:r>
              <a:rPr lang="en-US" dirty="0"/>
              <a:t>to see if </a:t>
            </a:r>
            <a:r>
              <a:rPr lang="en-US" dirty="0" smtClean="0"/>
              <a:t>the variable is </a:t>
            </a:r>
            <a:r>
              <a:rPr lang="en-US" dirty="0"/>
              <a:t>the </a:t>
            </a:r>
            <a:r>
              <a:rPr lang="en-US" dirty="0" smtClean="0"/>
              <a:t>cause of the change)</a:t>
            </a:r>
          </a:p>
          <a:p>
            <a:pPr marL="342900" indent="-342900">
              <a:buAutoNum type="arabicParenBoth"/>
            </a:pPr>
            <a:r>
              <a:rPr lang="en-US" dirty="0" smtClean="0"/>
              <a:t>Stands alone, isn't changed by the other variables</a:t>
            </a:r>
          </a:p>
          <a:p>
            <a:r>
              <a:rPr lang="en-US" dirty="0" smtClean="0"/>
              <a:t>(3)  Will </a:t>
            </a:r>
            <a:r>
              <a:rPr lang="en-US" dirty="0"/>
              <a:t>affect the dependent variable</a:t>
            </a:r>
          </a:p>
        </p:txBody>
      </p:sp>
      <p:sp>
        <p:nvSpPr>
          <p:cNvPr id="3" name="Slide Number Placeholder 2"/>
          <p:cNvSpPr>
            <a:spLocks noGrp="1"/>
          </p:cNvSpPr>
          <p:nvPr>
            <p:ph type="sldNum" sz="quarter" idx="12"/>
          </p:nvPr>
        </p:nvSpPr>
        <p:spPr/>
        <p:txBody>
          <a:bodyPr/>
          <a:lstStyle/>
          <a:p>
            <a:fld id="{00975ABB-71B8-4EB7-A41B-5D356CD9DC43}" type="slidenum">
              <a:rPr lang="en-US" smtClean="0"/>
              <a:t>5</a:t>
            </a:fld>
            <a:endParaRPr lang="en-US"/>
          </a:p>
        </p:txBody>
      </p:sp>
      <p:sp>
        <p:nvSpPr>
          <p:cNvPr id="13" name="Text Placeholder 3"/>
          <p:cNvSpPr>
            <a:spLocks noGrp="1"/>
          </p:cNvSpPr>
          <p:nvPr>
            <p:ph type="body" sz="half" idx="2"/>
          </p:nvPr>
        </p:nvSpPr>
        <p:spPr>
          <a:xfrm>
            <a:off x="342900" y="-1"/>
            <a:ext cx="2400300" cy="6858001"/>
          </a:xfrm>
        </p:spPr>
        <p:txBody>
          <a:bodyPr>
            <a:no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The </a:t>
            </a:r>
            <a:r>
              <a:rPr lang="en-US" sz="3600" dirty="0" smtClean="0"/>
              <a:t>Basics</a:t>
            </a:r>
          </a:p>
          <a:p>
            <a:endParaRPr lang="en-US" sz="1000" dirty="0" smtClean="0"/>
          </a:p>
          <a:p>
            <a:r>
              <a:rPr lang="en-US" sz="1800" dirty="0" smtClean="0"/>
              <a:t>Axes are your map and compass!</a:t>
            </a:r>
          </a:p>
          <a:p>
            <a:r>
              <a:rPr lang="en-US" sz="1800" dirty="0" smtClean="0"/>
              <a:t>Always orient to the axes </a:t>
            </a:r>
            <a:r>
              <a:rPr lang="en-US" sz="1800" u="sng" dirty="0" smtClean="0"/>
              <a:t>first</a:t>
            </a:r>
          </a:p>
          <a:p>
            <a:endParaRPr lang="en-US" sz="800" dirty="0"/>
          </a:p>
          <a:p>
            <a:r>
              <a:rPr lang="en-US" sz="1800" dirty="0" smtClean="0"/>
              <a:t>Axis: reference line from which angles, distance, or values are measured in a coordinate system.</a:t>
            </a:r>
            <a:endParaRPr lang="en-US" sz="1800" dirty="0"/>
          </a:p>
        </p:txBody>
      </p:sp>
    </p:spTree>
    <p:extLst>
      <p:ext uri="{BB962C8B-B14F-4D97-AF65-F5344CB8AC3E}">
        <p14:creationId xmlns:p14="http://schemas.microsoft.com/office/powerpoint/2010/main" val="1421803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620096301"/>
              </p:ext>
            </p:extLst>
          </p:nvPr>
        </p:nvGraphicFramePr>
        <p:xfrm>
          <a:off x="4411981" y="1412821"/>
          <a:ext cx="30353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955030" y="4537022"/>
            <a:ext cx="457200" cy="584775"/>
          </a:xfrm>
          <a:prstGeom prst="rect">
            <a:avLst/>
          </a:prstGeom>
          <a:noFill/>
        </p:spPr>
        <p:txBody>
          <a:bodyPr wrap="square" rtlCol="0">
            <a:spAutoFit/>
          </a:bodyPr>
          <a:lstStyle/>
          <a:p>
            <a:r>
              <a:rPr lang="en-US" sz="3200" b="1" dirty="0" smtClean="0"/>
              <a:t>x</a:t>
            </a:r>
            <a:endParaRPr lang="en-US" sz="3200" b="1" dirty="0"/>
          </a:p>
        </p:txBody>
      </p:sp>
      <p:sp>
        <p:nvSpPr>
          <p:cNvPr id="7" name="TextBox 6"/>
          <p:cNvSpPr txBox="1"/>
          <p:nvPr/>
        </p:nvSpPr>
        <p:spPr>
          <a:xfrm>
            <a:off x="3954779" y="2403422"/>
            <a:ext cx="689791" cy="584776"/>
          </a:xfrm>
          <a:prstGeom prst="rect">
            <a:avLst/>
          </a:prstGeom>
          <a:noFill/>
        </p:spPr>
        <p:txBody>
          <a:bodyPr wrap="square" rtlCol="0">
            <a:spAutoFit/>
          </a:bodyPr>
          <a:lstStyle/>
          <a:p>
            <a:r>
              <a:rPr lang="en-US" sz="3200" b="1" dirty="0" smtClean="0"/>
              <a:t>  y</a:t>
            </a:r>
            <a:endParaRPr lang="en-US" sz="3200" b="1" dirty="0"/>
          </a:p>
        </p:txBody>
      </p:sp>
      <p:sp>
        <p:nvSpPr>
          <p:cNvPr id="8" name="TextBox 7"/>
          <p:cNvSpPr txBox="1"/>
          <p:nvPr/>
        </p:nvSpPr>
        <p:spPr>
          <a:xfrm>
            <a:off x="3154680" y="292850"/>
            <a:ext cx="4455528" cy="923330"/>
          </a:xfrm>
          <a:prstGeom prst="rect">
            <a:avLst/>
          </a:prstGeom>
          <a:noFill/>
        </p:spPr>
        <p:txBody>
          <a:bodyPr wrap="square" rtlCol="0">
            <a:spAutoFit/>
          </a:bodyPr>
          <a:lstStyle/>
          <a:p>
            <a:r>
              <a:rPr lang="en-US" b="1" dirty="0" smtClean="0"/>
              <a:t>Y axis = dependent variable</a:t>
            </a:r>
          </a:p>
          <a:p>
            <a:pPr marL="342900" indent="-342900">
              <a:buAutoNum type="arabicParenBoth"/>
            </a:pPr>
            <a:r>
              <a:rPr lang="en-US" dirty="0" smtClean="0"/>
              <a:t>Represents </a:t>
            </a:r>
            <a:r>
              <a:rPr lang="en-US" dirty="0"/>
              <a:t>the </a:t>
            </a:r>
            <a:r>
              <a:rPr lang="en-US" dirty="0" smtClean="0">
                <a:solidFill>
                  <a:srgbClr val="FF0000"/>
                </a:solidFill>
              </a:rPr>
              <a:t>output </a:t>
            </a:r>
            <a:r>
              <a:rPr lang="en-US" dirty="0">
                <a:solidFill>
                  <a:srgbClr val="FF0000"/>
                </a:solidFill>
              </a:rPr>
              <a:t>or </a:t>
            </a:r>
            <a:r>
              <a:rPr lang="en-US" dirty="0" smtClean="0">
                <a:solidFill>
                  <a:srgbClr val="FF0000"/>
                </a:solidFill>
              </a:rPr>
              <a:t>effect</a:t>
            </a:r>
          </a:p>
          <a:p>
            <a:pPr marL="342900" indent="-342900">
              <a:buAutoNum type="arabicParenBoth"/>
            </a:pPr>
            <a:r>
              <a:rPr lang="en-US" dirty="0" smtClean="0"/>
              <a:t>Responds </a:t>
            </a:r>
            <a:r>
              <a:rPr lang="en-US" dirty="0"/>
              <a:t>to the independent </a:t>
            </a:r>
            <a:r>
              <a:rPr lang="en-US" dirty="0" smtClean="0"/>
              <a:t>variable</a:t>
            </a:r>
            <a:endParaRPr lang="en-US" dirty="0"/>
          </a:p>
        </p:txBody>
      </p:sp>
      <p:sp>
        <p:nvSpPr>
          <p:cNvPr id="9" name="TextBox 8"/>
          <p:cNvSpPr txBox="1"/>
          <p:nvPr/>
        </p:nvSpPr>
        <p:spPr>
          <a:xfrm>
            <a:off x="3158655" y="5058898"/>
            <a:ext cx="5221573" cy="1477328"/>
          </a:xfrm>
          <a:prstGeom prst="rect">
            <a:avLst/>
          </a:prstGeom>
          <a:noFill/>
        </p:spPr>
        <p:txBody>
          <a:bodyPr wrap="square" rtlCol="0">
            <a:spAutoFit/>
          </a:bodyPr>
          <a:lstStyle/>
          <a:p>
            <a:r>
              <a:rPr lang="en-US" b="1" dirty="0" smtClean="0"/>
              <a:t>X axis = independent variable</a:t>
            </a:r>
          </a:p>
          <a:p>
            <a:pPr marL="342900" indent="-342900">
              <a:buAutoNum type="arabicParenBoth"/>
            </a:pPr>
            <a:r>
              <a:rPr lang="en-US" dirty="0" smtClean="0"/>
              <a:t>Represents </a:t>
            </a:r>
            <a:r>
              <a:rPr lang="en-US" dirty="0"/>
              <a:t>the </a:t>
            </a:r>
            <a:r>
              <a:rPr lang="en-US" dirty="0" smtClean="0">
                <a:solidFill>
                  <a:srgbClr val="FF0000"/>
                </a:solidFill>
              </a:rPr>
              <a:t>input </a:t>
            </a:r>
            <a:r>
              <a:rPr lang="en-US" dirty="0">
                <a:solidFill>
                  <a:srgbClr val="FF0000"/>
                </a:solidFill>
              </a:rPr>
              <a:t>or </a:t>
            </a:r>
            <a:r>
              <a:rPr lang="en-US" dirty="0" smtClean="0">
                <a:solidFill>
                  <a:srgbClr val="FF0000"/>
                </a:solidFill>
              </a:rPr>
              <a:t>cause </a:t>
            </a:r>
            <a:r>
              <a:rPr lang="en-US" dirty="0" smtClean="0"/>
              <a:t>(OR test </a:t>
            </a:r>
            <a:r>
              <a:rPr lang="en-US" dirty="0"/>
              <a:t>to see if </a:t>
            </a:r>
            <a:r>
              <a:rPr lang="en-US" dirty="0" smtClean="0"/>
              <a:t>the variable is </a:t>
            </a:r>
            <a:r>
              <a:rPr lang="en-US" dirty="0"/>
              <a:t>the </a:t>
            </a:r>
            <a:r>
              <a:rPr lang="en-US" dirty="0" smtClean="0"/>
              <a:t>cause of the change)</a:t>
            </a:r>
          </a:p>
          <a:p>
            <a:pPr marL="342900" indent="-342900">
              <a:buAutoNum type="arabicParenBoth"/>
            </a:pPr>
            <a:r>
              <a:rPr lang="en-US" dirty="0" smtClean="0"/>
              <a:t>Stands alone, isn't changed by the other variables</a:t>
            </a:r>
          </a:p>
          <a:p>
            <a:r>
              <a:rPr lang="en-US" dirty="0" smtClean="0"/>
              <a:t>(3)  Will </a:t>
            </a:r>
            <a:r>
              <a:rPr lang="en-US" dirty="0"/>
              <a:t>affect the dependent variable</a:t>
            </a:r>
          </a:p>
        </p:txBody>
      </p:sp>
      <p:sp>
        <p:nvSpPr>
          <p:cNvPr id="3" name="Slide Number Placeholder 2"/>
          <p:cNvSpPr>
            <a:spLocks noGrp="1"/>
          </p:cNvSpPr>
          <p:nvPr>
            <p:ph type="sldNum" sz="quarter" idx="12"/>
          </p:nvPr>
        </p:nvSpPr>
        <p:spPr/>
        <p:txBody>
          <a:bodyPr/>
          <a:lstStyle/>
          <a:p>
            <a:fld id="{00975ABB-71B8-4EB7-A41B-5D356CD9DC43}" type="slidenum">
              <a:rPr lang="en-US" smtClean="0"/>
              <a:t>6</a:t>
            </a:fld>
            <a:endParaRPr lang="en-US"/>
          </a:p>
        </p:txBody>
      </p:sp>
      <p:sp>
        <p:nvSpPr>
          <p:cNvPr id="13" name="Text Placeholder 3"/>
          <p:cNvSpPr>
            <a:spLocks noGrp="1"/>
          </p:cNvSpPr>
          <p:nvPr>
            <p:ph type="body" sz="half" idx="2"/>
          </p:nvPr>
        </p:nvSpPr>
        <p:spPr>
          <a:xfrm>
            <a:off x="342900" y="-1"/>
            <a:ext cx="2400300" cy="6858001"/>
          </a:xfrm>
        </p:spPr>
        <p:txBody>
          <a:bodyPr>
            <a:no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The </a:t>
            </a:r>
            <a:r>
              <a:rPr lang="en-US" sz="3600" dirty="0" smtClean="0"/>
              <a:t>Basics</a:t>
            </a:r>
          </a:p>
          <a:p>
            <a:endParaRPr lang="en-US" sz="1000" dirty="0" smtClean="0"/>
          </a:p>
          <a:p>
            <a:r>
              <a:rPr lang="en-US" sz="1800" dirty="0" smtClean="0"/>
              <a:t>Axes are your map and compass!</a:t>
            </a:r>
          </a:p>
          <a:p>
            <a:r>
              <a:rPr lang="en-US" sz="1800" dirty="0" smtClean="0"/>
              <a:t>Always orient to the axes </a:t>
            </a:r>
            <a:r>
              <a:rPr lang="en-US" sz="1800" u="sng" dirty="0" smtClean="0"/>
              <a:t>first</a:t>
            </a:r>
          </a:p>
          <a:p>
            <a:endParaRPr lang="en-US" sz="800" dirty="0"/>
          </a:p>
          <a:p>
            <a:r>
              <a:rPr lang="en-US" sz="1800" dirty="0" smtClean="0"/>
              <a:t>Axis: reference line from which angles, distance, or values are measured in a coordinate system.</a:t>
            </a:r>
            <a:endParaRPr lang="en-US" sz="1800" dirty="0"/>
          </a:p>
        </p:txBody>
      </p:sp>
    </p:spTree>
    <p:extLst>
      <p:ext uri="{BB962C8B-B14F-4D97-AF65-F5344CB8AC3E}">
        <p14:creationId xmlns:p14="http://schemas.microsoft.com/office/powerpoint/2010/main" val="25643756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769476928"/>
              </p:ext>
            </p:extLst>
          </p:nvPr>
        </p:nvGraphicFramePr>
        <p:xfrm>
          <a:off x="4411981" y="1412821"/>
          <a:ext cx="30353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955030" y="4537022"/>
            <a:ext cx="457200" cy="584775"/>
          </a:xfrm>
          <a:prstGeom prst="rect">
            <a:avLst/>
          </a:prstGeom>
          <a:noFill/>
        </p:spPr>
        <p:txBody>
          <a:bodyPr wrap="square" rtlCol="0">
            <a:spAutoFit/>
          </a:bodyPr>
          <a:lstStyle/>
          <a:p>
            <a:r>
              <a:rPr lang="en-US" sz="3200" b="1" dirty="0" smtClean="0"/>
              <a:t>x</a:t>
            </a:r>
            <a:endParaRPr lang="en-US" sz="3200" b="1" dirty="0"/>
          </a:p>
        </p:txBody>
      </p:sp>
      <p:sp>
        <p:nvSpPr>
          <p:cNvPr id="7" name="TextBox 6"/>
          <p:cNvSpPr txBox="1"/>
          <p:nvPr/>
        </p:nvSpPr>
        <p:spPr>
          <a:xfrm>
            <a:off x="3954779" y="2403422"/>
            <a:ext cx="689791" cy="584776"/>
          </a:xfrm>
          <a:prstGeom prst="rect">
            <a:avLst/>
          </a:prstGeom>
          <a:noFill/>
        </p:spPr>
        <p:txBody>
          <a:bodyPr wrap="square" rtlCol="0">
            <a:spAutoFit/>
          </a:bodyPr>
          <a:lstStyle/>
          <a:p>
            <a:r>
              <a:rPr lang="en-US" sz="3200" b="1" dirty="0" smtClean="0"/>
              <a:t>  y</a:t>
            </a:r>
            <a:endParaRPr lang="en-US" sz="3200" b="1" dirty="0"/>
          </a:p>
        </p:txBody>
      </p:sp>
      <p:sp>
        <p:nvSpPr>
          <p:cNvPr id="8" name="TextBox 7"/>
          <p:cNvSpPr txBox="1"/>
          <p:nvPr/>
        </p:nvSpPr>
        <p:spPr>
          <a:xfrm>
            <a:off x="3154680" y="292850"/>
            <a:ext cx="4455528" cy="923330"/>
          </a:xfrm>
          <a:prstGeom prst="rect">
            <a:avLst/>
          </a:prstGeom>
          <a:noFill/>
        </p:spPr>
        <p:txBody>
          <a:bodyPr wrap="square" rtlCol="0">
            <a:spAutoFit/>
          </a:bodyPr>
          <a:lstStyle/>
          <a:p>
            <a:r>
              <a:rPr lang="en-US" b="1" dirty="0" smtClean="0"/>
              <a:t>Y axis = dependent variable</a:t>
            </a:r>
          </a:p>
          <a:p>
            <a:pPr marL="342900" indent="-342900">
              <a:buAutoNum type="arabicParenBoth"/>
            </a:pPr>
            <a:r>
              <a:rPr lang="en-US" dirty="0" smtClean="0"/>
              <a:t>Represents </a:t>
            </a:r>
            <a:r>
              <a:rPr lang="en-US" dirty="0"/>
              <a:t>the </a:t>
            </a:r>
            <a:r>
              <a:rPr lang="en-US" dirty="0" smtClean="0">
                <a:solidFill>
                  <a:srgbClr val="FF0000"/>
                </a:solidFill>
              </a:rPr>
              <a:t>output </a:t>
            </a:r>
            <a:r>
              <a:rPr lang="en-US" dirty="0">
                <a:solidFill>
                  <a:srgbClr val="FF0000"/>
                </a:solidFill>
              </a:rPr>
              <a:t>or </a:t>
            </a:r>
            <a:r>
              <a:rPr lang="en-US" dirty="0" smtClean="0">
                <a:solidFill>
                  <a:srgbClr val="FF0000"/>
                </a:solidFill>
              </a:rPr>
              <a:t>effect</a:t>
            </a:r>
          </a:p>
          <a:p>
            <a:pPr marL="342900" indent="-342900">
              <a:buAutoNum type="arabicParenBoth"/>
            </a:pPr>
            <a:r>
              <a:rPr lang="en-US" dirty="0" smtClean="0"/>
              <a:t>Responds </a:t>
            </a:r>
            <a:r>
              <a:rPr lang="en-US" dirty="0"/>
              <a:t>to the independent </a:t>
            </a:r>
            <a:r>
              <a:rPr lang="en-US" dirty="0" smtClean="0"/>
              <a:t>variable</a:t>
            </a:r>
            <a:endParaRPr lang="en-US" dirty="0"/>
          </a:p>
        </p:txBody>
      </p:sp>
      <p:sp>
        <p:nvSpPr>
          <p:cNvPr id="9" name="TextBox 8"/>
          <p:cNvSpPr txBox="1"/>
          <p:nvPr/>
        </p:nvSpPr>
        <p:spPr>
          <a:xfrm>
            <a:off x="3158655" y="5058898"/>
            <a:ext cx="5221573" cy="1477328"/>
          </a:xfrm>
          <a:prstGeom prst="rect">
            <a:avLst/>
          </a:prstGeom>
          <a:noFill/>
        </p:spPr>
        <p:txBody>
          <a:bodyPr wrap="square" rtlCol="0">
            <a:spAutoFit/>
          </a:bodyPr>
          <a:lstStyle/>
          <a:p>
            <a:r>
              <a:rPr lang="en-US" b="1" dirty="0" smtClean="0"/>
              <a:t>X axis = independent variable</a:t>
            </a:r>
          </a:p>
          <a:p>
            <a:pPr marL="342900" indent="-342900">
              <a:buAutoNum type="arabicParenBoth"/>
            </a:pPr>
            <a:r>
              <a:rPr lang="en-US" dirty="0" smtClean="0"/>
              <a:t>Represents </a:t>
            </a:r>
            <a:r>
              <a:rPr lang="en-US" dirty="0"/>
              <a:t>the </a:t>
            </a:r>
            <a:r>
              <a:rPr lang="en-US" dirty="0" smtClean="0">
                <a:solidFill>
                  <a:srgbClr val="FF0000"/>
                </a:solidFill>
              </a:rPr>
              <a:t>input </a:t>
            </a:r>
            <a:r>
              <a:rPr lang="en-US" dirty="0">
                <a:solidFill>
                  <a:srgbClr val="FF0000"/>
                </a:solidFill>
              </a:rPr>
              <a:t>or </a:t>
            </a:r>
            <a:r>
              <a:rPr lang="en-US" dirty="0" smtClean="0">
                <a:solidFill>
                  <a:srgbClr val="FF0000"/>
                </a:solidFill>
              </a:rPr>
              <a:t>cause </a:t>
            </a:r>
            <a:r>
              <a:rPr lang="en-US" dirty="0" smtClean="0"/>
              <a:t>(OR test </a:t>
            </a:r>
            <a:r>
              <a:rPr lang="en-US" dirty="0"/>
              <a:t>to see if </a:t>
            </a:r>
            <a:r>
              <a:rPr lang="en-US" dirty="0" smtClean="0"/>
              <a:t>the variable is </a:t>
            </a:r>
            <a:r>
              <a:rPr lang="en-US" dirty="0"/>
              <a:t>the </a:t>
            </a:r>
            <a:r>
              <a:rPr lang="en-US" dirty="0" smtClean="0"/>
              <a:t>cause of the change)</a:t>
            </a:r>
          </a:p>
          <a:p>
            <a:pPr marL="342900" indent="-342900">
              <a:buAutoNum type="arabicParenBoth"/>
            </a:pPr>
            <a:r>
              <a:rPr lang="en-US" dirty="0" smtClean="0"/>
              <a:t>Stands alone, isn't changed by the other variables</a:t>
            </a:r>
          </a:p>
          <a:p>
            <a:r>
              <a:rPr lang="en-US" dirty="0" smtClean="0"/>
              <a:t>(3)  Will </a:t>
            </a:r>
            <a:r>
              <a:rPr lang="en-US" dirty="0"/>
              <a:t>affect the dependent variable</a:t>
            </a:r>
          </a:p>
        </p:txBody>
      </p:sp>
      <p:sp>
        <p:nvSpPr>
          <p:cNvPr id="3" name="Slide Number Placeholder 2"/>
          <p:cNvSpPr>
            <a:spLocks noGrp="1"/>
          </p:cNvSpPr>
          <p:nvPr>
            <p:ph type="sldNum" sz="quarter" idx="12"/>
          </p:nvPr>
        </p:nvSpPr>
        <p:spPr/>
        <p:txBody>
          <a:bodyPr/>
          <a:lstStyle/>
          <a:p>
            <a:fld id="{00975ABB-71B8-4EB7-A41B-5D356CD9DC43}" type="slidenum">
              <a:rPr lang="en-US" smtClean="0"/>
              <a:t>7</a:t>
            </a:fld>
            <a:endParaRPr lang="en-US"/>
          </a:p>
        </p:txBody>
      </p:sp>
      <p:sp>
        <p:nvSpPr>
          <p:cNvPr id="13" name="Text Placeholder 3"/>
          <p:cNvSpPr>
            <a:spLocks noGrp="1"/>
          </p:cNvSpPr>
          <p:nvPr>
            <p:ph type="body" sz="half" idx="2"/>
          </p:nvPr>
        </p:nvSpPr>
        <p:spPr>
          <a:xfrm>
            <a:off x="342900" y="-1"/>
            <a:ext cx="2400300" cy="6858001"/>
          </a:xfrm>
        </p:spPr>
        <p:txBody>
          <a:bodyPr>
            <a:no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The </a:t>
            </a:r>
            <a:r>
              <a:rPr lang="en-US" sz="3600" dirty="0" smtClean="0"/>
              <a:t>Basics</a:t>
            </a:r>
          </a:p>
          <a:p>
            <a:endParaRPr lang="en-US" sz="1000" dirty="0" smtClean="0"/>
          </a:p>
          <a:p>
            <a:r>
              <a:rPr lang="en-US" sz="1800" dirty="0" smtClean="0"/>
              <a:t>Axes are your map and compass!</a:t>
            </a:r>
          </a:p>
          <a:p>
            <a:r>
              <a:rPr lang="en-US" sz="1800" dirty="0" smtClean="0"/>
              <a:t>Always orient to the axes </a:t>
            </a:r>
            <a:r>
              <a:rPr lang="en-US" sz="1800" u="sng" dirty="0" smtClean="0"/>
              <a:t>first</a:t>
            </a:r>
          </a:p>
          <a:p>
            <a:endParaRPr lang="en-US" sz="800" dirty="0"/>
          </a:p>
          <a:p>
            <a:r>
              <a:rPr lang="en-US" sz="1800" dirty="0" smtClean="0"/>
              <a:t>Axis: reference line from which angles, distance, or values are measured in a coordinate system.</a:t>
            </a:r>
            <a:endParaRPr lang="en-US" sz="1800" dirty="0"/>
          </a:p>
        </p:txBody>
      </p:sp>
    </p:spTree>
    <p:extLst>
      <p:ext uri="{BB962C8B-B14F-4D97-AF65-F5344CB8AC3E}">
        <p14:creationId xmlns:p14="http://schemas.microsoft.com/office/powerpoint/2010/main" val="25205129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5030" y="4537022"/>
            <a:ext cx="457200" cy="584775"/>
          </a:xfrm>
          <a:prstGeom prst="rect">
            <a:avLst/>
          </a:prstGeom>
          <a:noFill/>
        </p:spPr>
        <p:txBody>
          <a:bodyPr wrap="square" rtlCol="0">
            <a:spAutoFit/>
          </a:bodyPr>
          <a:lstStyle/>
          <a:p>
            <a:r>
              <a:rPr lang="en-US" sz="3200" b="1" dirty="0" smtClean="0"/>
              <a:t>x</a:t>
            </a:r>
            <a:endParaRPr lang="en-US" sz="3200" b="1" dirty="0"/>
          </a:p>
        </p:txBody>
      </p:sp>
      <p:sp>
        <p:nvSpPr>
          <p:cNvPr id="7" name="TextBox 6"/>
          <p:cNvSpPr txBox="1"/>
          <p:nvPr/>
        </p:nvSpPr>
        <p:spPr>
          <a:xfrm>
            <a:off x="3954780" y="2403422"/>
            <a:ext cx="617220" cy="584776"/>
          </a:xfrm>
          <a:prstGeom prst="rect">
            <a:avLst/>
          </a:prstGeom>
          <a:noFill/>
        </p:spPr>
        <p:txBody>
          <a:bodyPr wrap="square" rtlCol="0">
            <a:spAutoFit/>
          </a:bodyPr>
          <a:lstStyle/>
          <a:p>
            <a:r>
              <a:rPr lang="en-US" sz="3200" b="1" dirty="0" smtClean="0"/>
              <a:t>  y</a:t>
            </a:r>
            <a:endParaRPr lang="en-US" sz="3200" b="1" dirty="0"/>
          </a:p>
        </p:txBody>
      </p:sp>
      <p:sp>
        <p:nvSpPr>
          <p:cNvPr id="3" name="Slide Number Placeholder 2"/>
          <p:cNvSpPr>
            <a:spLocks noGrp="1"/>
          </p:cNvSpPr>
          <p:nvPr>
            <p:ph type="sldNum" sz="quarter" idx="12"/>
          </p:nvPr>
        </p:nvSpPr>
        <p:spPr/>
        <p:txBody>
          <a:bodyPr/>
          <a:lstStyle/>
          <a:p>
            <a:fld id="{00975ABB-71B8-4EB7-A41B-5D356CD9DC43}" type="slidenum">
              <a:rPr lang="en-US" smtClean="0"/>
              <a:t>8</a:t>
            </a:fld>
            <a:endParaRPr lang="en-US"/>
          </a:p>
        </p:txBody>
      </p:sp>
      <p:sp>
        <p:nvSpPr>
          <p:cNvPr id="14" name="TextBox 13"/>
          <p:cNvSpPr txBox="1"/>
          <p:nvPr/>
        </p:nvSpPr>
        <p:spPr>
          <a:xfrm>
            <a:off x="3154680" y="292850"/>
            <a:ext cx="4455528" cy="923330"/>
          </a:xfrm>
          <a:prstGeom prst="rect">
            <a:avLst/>
          </a:prstGeom>
          <a:noFill/>
        </p:spPr>
        <p:txBody>
          <a:bodyPr wrap="square" rtlCol="0">
            <a:spAutoFit/>
          </a:bodyPr>
          <a:lstStyle/>
          <a:p>
            <a:r>
              <a:rPr lang="en-US" b="1" dirty="0" smtClean="0"/>
              <a:t>Y axis = dependent variable</a:t>
            </a:r>
          </a:p>
          <a:p>
            <a:pPr marL="342900" indent="-342900">
              <a:buAutoNum type="arabicParenBoth"/>
            </a:pPr>
            <a:r>
              <a:rPr lang="en-US" dirty="0" smtClean="0"/>
              <a:t>Represents </a:t>
            </a:r>
            <a:r>
              <a:rPr lang="en-US" dirty="0"/>
              <a:t>the </a:t>
            </a:r>
            <a:r>
              <a:rPr lang="en-US" dirty="0" smtClean="0">
                <a:solidFill>
                  <a:srgbClr val="FF0000"/>
                </a:solidFill>
              </a:rPr>
              <a:t>output </a:t>
            </a:r>
            <a:r>
              <a:rPr lang="en-US" dirty="0">
                <a:solidFill>
                  <a:srgbClr val="FF0000"/>
                </a:solidFill>
              </a:rPr>
              <a:t>or </a:t>
            </a:r>
            <a:r>
              <a:rPr lang="en-US" dirty="0" smtClean="0">
                <a:solidFill>
                  <a:srgbClr val="FF0000"/>
                </a:solidFill>
              </a:rPr>
              <a:t>effect</a:t>
            </a:r>
          </a:p>
          <a:p>
            <a:pPr marL="342900" indent="-342900">
              <a:buAutoNum type="arabicParenBoth"/>
            </a:pPr>
            <a:r>
              <a:rPr lang="en-US" dirty="0" smtClean="0"/>
              <a:t>Responds </a:t>
            </a:r>
            <a:r>
              <a:rPr lang="en-US" dirty="0"/>
              <a:t>to the independent </a:t>
            </a:r>
            <a:r>
              <a:rPr lang="en-US" dirty="0" smtClean="0"/>
              <a:t>variable</a:t>
            </a:r>
            <a:endParaRPr lang="en-US" dirty="0"/>
          </a:p>
        </p:txBody>
      </p:sp>
      <p:sp>
        <p:nvSpPr>
          <p:cNvPr id="15" name="TextBox 14"/>
          <p:cNvSpPr txBox="1"/>
          <p:nvPr/>
        </p:nvSpPr>
        <p:spPr>
          <a:xfrm>
            <a:off x="3158655" y="5058898"/>
            <a:ext cx="5221573" cy="1477328"/>
          </a:xfrm>
          <a:prstGeom prst="rect">
            <a:avLst/>
          </a:prstGeom>
          <a:noFill/>
        </p:spPr>
        <p:txBody>
          <a:bodyPr wrap="square" rtlCol="0">
            <a:spAutoFit/>
          </a:bodyPr>
          <a:lstStyle/>
          <a:p>
            <a:r>
              <a:rPr lang="en-US" b="1" dirty="0" smtClean="0"/>
              <a:t>X axis = independent variable</a:t>
            </a:r>
          </a:p>
          <a:p>
            <a:pPr marL="342900" indent="-342900">
              <a:buAutoNum type="arabicParenBoth"/>
            </a:pPr>
            <a:r>
              <a:rPr lang="en-US" dirty="0" smtClean="0"/>
              <a:t>Represents </a:t>
            </a:r>
            <a:r>
              <a:rPr lang="en-US" dirty="0"/>
              <a:t>the </a:t>
            </a:r>
            <a:r>
              <a:rPr lang="en-US" dirty="0" smtClean="0">
                <a:solidFill>
                  <a:srgbClr val="FF0000"/>
                </a:solidFill>
              </a:rPr>
              <a:t>input </a:t>
            </a:r>
            <a:r>
              <a:rPr lang="en-US" dirty="0">
                <a:solidFill>
                  <a:srgbClr val="FF0000"/>
                </a:solidFill>
              </a:rPr>
              <a:t>or </a:t>
            </a:r>
            <a:r>
              <a:rPr lang="en-US" dirty="0" smtClean="0">
                <a:solidFill>
                  <a:srgbClr val="FF0000"/>
                </a:solidFill>
              </a:rPr>
              <a:t>cause </a:t>
            </a:r>
            <a:r>
              <a:rPr lang="en-US" dirty="0" smtClean="0"/>
              <a:t>(OR test </a:t>
            </a:r>
            <a:r>
              <a:rPr lang="en-US" dirty="0"/>
              <a:t>to see if </a:t>
            </a:r>
            <a:r>
              <a:rPr lang="en-US" dirty="0" smtClean="0"/>
              <a:t>the variable is </a:t>
            </a:r>
            <a:r>
              <a:rPr lang="en-US" dirty="0"/>
              <a:t>the </a:t>
            </a:r>
            <a:r>
              <a:rPr lang="en-US" dirty="0" smtClean="0"/>
              <a:t>cause of the change)</a:t>
            </a:r>
          </a:p>
          <a:p>
            <a:pPr marL="342900" indent="-342900">
              <a:buAutoNum type="arabicParenBoth"/>
            </a:pPr>
            <a:r>
              <a:rPr lang="en-US" dirty="0" smtClean="0"/>
              <a:t>Stands alone, isn't changed by the other variables</a:t>
            </a:r>
          </a:p>
          <a:p>
            <a:r>
              <a:rPr lang="en-US" dirty="0" smtClean="0"/>
              <a:t>(3)  Will </a:t>
            </a:r>
            <a:r>
              <a:rPr lang="en-US" dirty="0"/>
              <a:t>affect the dependent variable</a:t>
            </a:r>
          </a:p>
        </p:txBody>
      </p:sp>
      <p:graphicFrame>
        <p:nvGraphicFramePr>
          <p:cNvPr id="18" name="Chart 17"/>
          <p:cNvGraphicFramePr>
            <a:graphicFrameLocks/>
          </p:cNvGraphicFramePr>
          <p:nvPr>
            <p:extLst>
              <p:ext uri="{D42A27DB-BD31-4B8C-83A1-F6EECF244321}">
                <p14:modId xmlns:p14="http://schemas.microsoft.com/office/powerpoint/2010/main" val="2723875228"/>
              </p:ext>
            </p:extLst>
          </p:nvPr>
        </p:nvGraphicFramePr>
        <p:xfrm>
          <a:off x="4411981" y="1411808"/>
          <a:ext cx="3035300" cy="327853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p:cNvSpPr>
            <a:spLocks noGrp="1"/>
          </p:cNvSpPr>
          <p:nvPr>
            <p:ph type="body" sz="half" idx="2"/>
          </p:nvPr>
        </p:nvSpPr>
        <p:spPr>
          <a:xfrm>
            <a:off x="342900" y="-1"/>
            <a:ext cx="2400300" cy="6858001"/>
          </a:xfrm>
        </p:spPr>
        <p:txBody>
          <a:bodyPr>
            <a:no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The </a:t>
            </a:r>
            <a:r>
              <a:rPr lang="en-US" sz="3600" dirty="0" smtClean="0"/>
              <a:t>Basics</a:t>
            </a:r>
          </a:p>
          <a:p>
            <a:endParaRPr lang="en-US" sz="1000" dirty="0" smtClean="0"/>
          </a:p>
          <a:p>
            <a:r>
              <a:rPr lang="en-US" sz="1800" dirty="0" smtClean="0"/>
              <a:t>Axes are your map and compass!</a:t>
            </a:r>
          </a:p>
          <a:p>
            <a:r>
              <a:rPr lang="en-US" sz="1800" dirty="0" smtClean="0"/>
              <a:t>Always orient to the axes </a:t>
            </a:r>
            <a:r>
              <a:rPr lang="en-US" sz="1800" u="sng" dirty="0" smtClean="0"/>
              <a:t>first</a:t>
            </a:r>
          </a:p>
          <a:p>
            <a:endParaRPr lang="en-US" sz="800" dirty="0"/>
          </a:p>
          <a:p>
            <a:r>
              <a:rPr lang="en-US" sz="1800" dirty="0" smtClean="0"/>
              <a:t>Axis: reference line from which angles, distance, or values are measured in a coordinate system.</a:t>
            </a:r>
            <a:endParaRPr lang="en-US" sz="1800" dirty="0"/>
          </a:p>
        </p:txBody>
      </p:sp>
    </p:spTree>
    <p:extLst>
      <p:ext uri="{BB962C8B-B14F-4D97-AF65-F5344CB8AC3E}">
        <p14:creationId xmlns:p14="http://schemas.microsoft.com/office/powerpoint/2010/main" val="1176216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60166" y="647172"/>
            <a:ext cx="2559363" cy="5257800"/>
          </a:xfrm>
        </p:spPr>
      </p:pic>
      <p:sp>
        <p:nvSpPr>
          <p:cNvPr id="4" name="Text Placeholder 3"/>
          <p:cNvSpPr>
            <a:spLocks noGrp="1"/>
          </p:cNvSpPr>
          <p:nvPr>
            <p:ph type="body" sz="half" idx="2"/>
          </p:nvPr>
        </p:nvSpPr>
        <p:spPr>
          <a:xfrm>
            <a:off x="342900" y="0"/>
            <a:ext cx="2400300" cy="6694663"/>
          </a:xfrm>
        </p:spPr>
        <p:txBody>
          <a:bodyPr>
            <a:normAutofit/>
          </a:bodyPr>
          <a:lstStyle/>
          <a:p>
            <a:endParaRPr lang="en-US" sz="3600" dirty="0" smtClean="0"/>
          </a:p>
          <a:p>
            <a:endParaRPr lang="en-US" sz="3600" dirty="0"/>
          </a:p>
          <a:p>
            <a:r>
              <a:rPr lang="en-US" sz="3600" dirty="0" smtClean="0"/>
              <a:t>Axes</a:t>
            </a:r>
            <a:r>
              <a:rPr lang="en-US" sz="3600" dirty="0"/>
              <a:t>:</a:t>
            </a:r>
            <a:br>
              <a:rPr lang="en-US" sz="3600" dirty="0"/>
            </a:br>
            <a:r>
              <a:rPr lang="en-US" sz="3600" dirty="0"/>
              <a:t>Flipping the Script</a:t>
            </a:r>
            <a:endParaRPr lang="en-US" sz="3600" dirty="0" smtClean="0"/>
          </a:p>
          <a:p>
            <a:endParaRPr lang="en-US" sz="1800" dirty="0"/>
          </a:p>
          <a:p>
            <a:r>
              <a:rPr lang="en-US" sz="1800" dirty="0" smtClean="0"/>
              <a:t>Sometimes with x-y plots, the axes can be flipped, and which axis is dependent can vary.</a:t>
            </a:r>
          </a:p>
        </p:txBody>
      </p:sp>
      <p:sp>
        <p:nvSpPr>
          <p:cNvPr id="6" name="TextBox 5"/>
          <p:cNvSpPr txBox="1"/>
          <p:nvPr/>
        </p:nvSpPr>
        <p:spPr>
          <a:xfrm>
            <a:off x="6663193" y="6581002"/>
            <a:ext cx="2480807" cy="276999"/>
          </a:xfrm>
          <a:prstGeom prst="rect">
            <a:avLst/>
          </a:prstGeom>
          <a:noFill/>
        </p:spPr>
        <p:txBody>
          <a:bodyPr wrap="square" rtlCol="0">
            <a:spAutoFit/>
          </a:bodyPr>
          <a:lstStyle/>
          <a:p>
            <a:r>
              <a:rPr lang="en-US" sz="1200" dirty="0" smtClean="0"/>
              <a:t>Sverdrup et al, 1942</a:t>
            </a:r>
            <a:endParaRPr lang="en-US" sz="1200" dirty="0"/>
          </a:p>
        </p:txBody>
      </p:sp>
      <p:sp>
        <p:nvSpPr>
          <p:cNvPr id="3" name="Slide Number Placeholder 2"/>
          <p:cNvSpPr>
            <a:spLocks noGrp="1"/>
          </p:cNvSpPr>
          <p:nvPr>
            <p:ph type="sldNum" sz="quarter" idx="12"/>
          </p:nvPr>
        </p:nvSpPr>
        <p:spPr/>
        <p:txBody>
          <a:bodyPr/>
          <a:lstStyle/>
          <a:p>
            <a:fld id="{00975ABB-71B8-4EB7-A41B-5D356CD9DC43}" type="slidenum">
              <a:rPr lang="en-US" smtClean="0"/>
              <a:t>9</a:t>
            </a:fld>
            <a:endParaRPr lang="en-US"/>
          </a:p>
        </p:txBody>
      </p:sp>
      <p:pic>
        <p:nvPicPr>
          <p:cNvPr id="12" name="Picture 11"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02805" y="3886156"/>
            <a:ext cx="2961397" cy="1804244"/>
          </a:xfrm>
          <a:prstGeom prst="rect">
            <a:avLst/>
          </a:prstGeom>
        </p:spPr>
      </p:pic>
      <p:pic>
        <p:nvPicPr>
          <p:cNvPr id="13" name="Picture 12"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177" y="451557"/>
            <a:ext cx="2221048" cy="2405659"/>
          </a:xfrm>
          <a:prstGeom prst="rect">
            <a:avLst/>
          </a:prstGeom>
        </p:spPr>
      </p:pic>
      <p:sp>
        <p:nvSpPr>
          <p:cNvPr id="15" name="Curved Left Arrow 14"/>
          <p:cNvSpPr/>
          <p:nvPr/>
        </p:nvSpPr>
        <p:spPr>
          <a:xfrm rot="12528527">
            <a:off x="4701299" y="2665941"/>
            <a:ext cx="273162" cy="613805"/>
          </a:xfrm>
          <a:prstGeom prst="curvedLeftArrow">
            <a:avLst>
              <a:gd name="adj1" fmla="val 15686"/>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7435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Pop.thmx</Template>
  <TotalTime>3750</TotalTime>
  <Words>2073</Words>
  <Application>Microsoft Macintosh PowerPoint</Application>
  <PresentationFormat>On-screen Show (4:3)</PresentationFormat>
  <Paragraphs>406</Paragraphs>
  <Slides>41</Slides>
  <Notes>34</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Retrospect</vt:lpstr>
      <vt:lpstr>The Language of Science: Interpreting Graphs and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 Slides Next!</vt:lpstr>
      <vt:lpstr>PowerPoint Presentation</vt:lpstr>
      <vt:lpstr>PowerPoint Presentation</vt:lpstr>
      <vt:lpstr>PowerPoint Presentation</vt:lpstr>
      <vt:lpstr>PowerPoint Presentation</vt:lpstr>
      <vt:lpstr>Reading with a purpose!</vt:lpstr>
      <vt:lpstr>What are the ecological effects of plastic waste on marine animals?</vt:lpstr>
      <vt:lpstr>Statistics: Key Terms</vt:lpstr>
      <vt:lpstr>Statistics: Key Terms</vt:lpstr>
      <vt:lpstr>Statistics: Key Terms</vt:lpstr>
      <vt:lpstr>Statistics: Key Terms</vt:lpstr>
      <vt:lpstr>Statistics: 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Science: Interpreting Graphs and Data</dc:title>
  <dc:creator>Colin Jones</dc:creator>
  <cp:lastModifiedBy>Mary Dzaugis</cp:lastModifiedBy>
  <cp:revision>138</cp:revision>
  <cp:lastPrinted>2016-05-17T13:25:01Z</cp:lastPrinted>
  <dcterms:created xsi:type="dcterms:W3CDTF">2015-06-01T12:45:26Z</dcterms:created>
  <dcterms:modified xsi:type="dcterms:W3CDTF">2016-06-21T19:07:46Z</dcterms:modified>
</cp:coreProperties>
</file>