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F659-25BD-F84C-A6D9-E284F264DA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BFCE-684E-B141-B71E-DC64DED8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B5C6-11C8-4F2F-8A55-3E4B8FF78B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B5C6-11C8-4F2F-8A55-3E4B8FF78B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B5C6-11C8-4F2F-8A55-3E4B8FF78B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B5C6-11C8-4F2F-8A55-3E4B8FF78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1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5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2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80A0-47AF-DC4C-8430-CF7798C89722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33B6-7E15-1F4F-A71A-5E18F199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6973" y="6581002"/>
            <a:ext cx="493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Zachos</a:t>
            </a:r>
            <a:r>
              <a:rPr lang="en-US" sz="1200" dirty="0" smtClean="0"/>
              <a:t> et al., 2001</a:t>
            </a: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 rotWithShape="1">
          <a:blip r:embed="rId3"/>
          <a:srcRect l="956" t="940" r="1258" b="24039"/>
          <a:stretch/>
        </p:blipFill>
        <p:spPr>
          <a:xfrm>
            <a:off x="2866694" y="25419"/>
            <a:ext cx="6232202" cy="6232506"/>
          </a:xfrm>
          <a:prstGeom prst="rect">
            <a:avLst/>
          </a:prstGeom>
        </p:spPr>
      </p:pic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5650" y="6437106"/>
            <a:ext cx="2302263" cy="365125"/>
          </a:xfrm>
        </p:spPr>
        <p:txBody>
          <a:bodyPr/>
          <a:lstStyle/>
          <a:p>
            <a:pPr algn="l"/>
            <a:r>
              <a:rPr lang="en-US" sz="2000" dirty="0" smtClean="0"/>
              <a:t>CHALLENGE </a:t>
            </a:r>
            <a:r>
              <a:rPr lang="en-US" sz="2000" dirty="0" smtClean="0"/>
              <a:t>ONE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636" y="237308"/>
            <a:ext cx="301645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Background:</a:t>
            </a:r>
          </a:p>
          <a:p>
            <a:endParaRPr lang="en-US" sz="1600" dirty="0" smtClean="0"/>
          </a:p>
          <a:p>
            <a:r>
              <a:rPr lang="en-US" sz="1500" dirty="0" smtClean="0"/>
              <a:t>Global deep-sea oxygen (δ</a:t>
            </a:r>
            <a:r>
              <a:rPr lang="en-US" sz="1500" baseline="30000" dirty="0" smtClean="0"/>
              <a:t>18</a:t>
            </a:r>
            <a:r>
              <a:rPr lang="en-US" sz="1500" dirty="0" smtClean="0"/>
              <a:t>O) and carbon (δ</a:t>
            </a:r>
            <a:r>
              <a:rPr lang="en-US" sz="1500" baseline="30000" dirty="0" smtClean="0"/>
              <a:t>13</a:t>
            </a:r>
            <a:r>
              <a:rPr lang="en-US" sz="1500" dirty="0" smtClean="0"/>
              <a:t>C) isotopes from sediment cores taken from the bottom of the ocean.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500" b="1" dirty="0" smtClean="0"/>
              <a:t>Oxygen </a:t>
            </a:r>
            <a:r>
              <a:rPr lang="en-US" sz="1500" b="1" dirty="0"/>
              <a:t>(δ</a:t>
            </a:r>
            <a:r>
              <a:rPr lang="en-US" sz="1500" b="1" baseline="30000" dirty="0"/>
              <a:t>18</a:t>
            </a:r>
            <a:r>
              <a:rPr lang="en-US" sz="1500" b="1" dirty="0"/>
              <a:t>O) </a:t>
            </a:r>
            <a:r>
              <a:rPr lang="en-US" sz="1500" b="1" dirty="0" smtClean="0"/>
              <a:t>isotopes</a:t>
            </a:r>
            <a:r>
              <a:rPr lang="en-US" sz="1500" dirty="0" smtClean="0"/>
              <a:t>: a proxy for global temperature and sea ice volume. Low values = higher temperature and/or less ice; Higher values = lower temperatures and/or more ice.</a:t>
            </a:r>
          </a:p>
          <a:p>
            <a:endParaRPr lang="en-US" sz="1600" dirty="0"/>
          </a:p>
          <a:p>
            <a:r>
              <a:rPr lang="en-US" sz="1500" b="1" dirty="0" smtClean="0"/>
              <a:t>Carbon (δ</a:t>
            </a:r>
            <a:r>
              <a:rPr lang="en-US" sz="1500" b="1" baseline="30000" dirty="0" smtClean="0"/>
              <a:t>13</a:t>
            </a:r>
            <a:r>
              <a:rPr lang="en-US" sz="1500" b="1" dirty="0" smtClean="0"/>
              <a:t>C) isotopes</a:t>
            </a:r>
            <a:r>
              <a:rPr lang="en-US" sz="1500" dirty="0" smtClean="0"/>
              <a:t>: a proxy for global primary production (</a:t>
            </a:r>
            <a:r>
              <a:rPr lang="en-US" sz="1500" dirty="0" err="1" smtClean="0"/>
              <a:t>Carobon</a:t>
            </a:r>
            <a:r>
              <a:rPr lang="en-US" sz="1500" dirty="0" smtClean="0"/>
              <a:t> production and storage). Low values = decrease in primary production (mass extinction events); High values = rise in primary production</a:t>
            </a:r>
          </a:p>
        </p:txBody>
      </p:sp>
    </p:spTree>
    <p:extLst>
      <p:ext uri="{BB962C8B-B14F-4D97-AF65-F5344CB8AC3E}">
        <p14:creationId xmlns:p14="http://schemas.microsoft.com/office/powerpoint/2010/main" val="347218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7" y="1985322"/>
            <a:ext cx="7910842" cy="3250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748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Left </a:t>
            </a:r>
            <a:r>
              <a:rPr lang="en-US" sz="1200" dirty="0"/>
              <a:t>panel: Solid lines are multi-model global averages of surface warming (relative to 1980-1999) for the SRES scenarios A2, A1B and B1, shown as continuations of the 20th century simulations. </a:t>
            </a:r>
            <a:r>
              <a:rPr lang="en-US" sz="1200" dirty="0" smtClean="0"/>
              <a:t>The </a:t>
            </a:r>
            <a:r>
              <a:rPr lang="en-US" sz="1200" dirty="0"/>
              <a:t>bars in the middle of the figure indicate the best estimate (solid line within each bar) and the likely range assessed for the six SRES marker scenarios at 2090-2099 relative to 1980-1999. </a:t>
            </a:r>
            <a:endParaRPr lang="en-US" sz="1200" dirty="0" smtClean="0"/>
          </a:p>
          <a:p>
            <a:r>
              <a:rPr lang="en-US" sz="1200" dirty="0" smtClean="0"/>
              <a:t>Right </a:t>
            </a:r>
            <a:r>
              <a:rPr lang="en-US" sz="1200" dirty="0"/>
              <a:t>panels: Projected surface temperature changes for the early and late 21st century relative to the period 1980-1999. The panels show the multi-AOGCM </a:t>
            </a:r>
            <a:r>
              <a:rPr lang="en-US" sz="1200" dirty="0" smtClean="0"/>
              <a:t>(</a:t>
            </a:r>
            <a:r>
              <a:rPr lang="en-US" sz="1200" dirty="0"/>
              <a:t>Atmosphere-Ocean General Circulation </a:t>
            </a:r>
            <a:r>
              <a:rPr lang="en-US" sz="1200" dirty="0" smtClean="0"/>
              <a:t>Models) average </a:t>
            </a:r>
            <a:r>
              <a:rPr lang="en-US" sz="1200" dirty="0"/>
              <a:t>projections for the A2 (top), A1B (middle) and B1 (bottom) SRES scenarios averaged over decades 2020-2029 (left) and 2090-2099 (right).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47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Model storylines:</a:t>
            </a:r>
          </a:p>
          <a:p>
            <a:r>
              <a:rPr lang="en-US" sz="1400" dirty="0" smtClean="0"/>
              <a:t>A1: Very </a:t>
            </a:r>
            <a:r>
              <a:rPr lang="en-US" sz="1400" dirty="0"/>
              <a:t>rapid economic growth, a global population that peaks in mid-century and rapid </a:t>
            </a:r>
            <a:r>
              <a:rPr lang="en-US" sz="1400" dirty="0" smtClean="0"/>
              <a:t>introduction </a:t>
            </a:r>
            <a:r>
              <a:rPr lang="en-US" sz="1400" dirty="0"/>
              <a:t>of new and more efficient technologies. </a:t>
            </a:r>
            <a:r>
              <a:rPr lang="en-US" sz="1400" dirty="0" smtClean="0"/>
              <a:t>	</a:t>
            </a:r>
          </a:p>
          <a:p>
            <a:r>
              <a:rPr lang="en-US" sz="1400" dirty="0" smtClean="0"/>
              <a:t>       A1Fl: Technological change fossil intensive; A1T: </a:t>
            </a:r>
            <a:r>
              <a:rPr lang="en-US" sz="1400" dirty="0"/>
              <a:t>non-fossil energy </a:t>
            </a:r>
            <a:r>
              <a:rPr lang="en-US" sz="1400" dirty="0" smtClean="0"/>
              <a:t>resources; A1B: a </a:t>
            </a:r>
            <a:r>
              <a:rPr lang="en-US" sz="1400" dirty="0"/>
              <a:t>balance across all </a:t>
            </a:r>
            <a:r>
              <a:rPr lang="en-US" sz="1400" dirty="0" smtClean="0"/>
              <a:t>sources. </a:t>
            </a:r>
          </a:p>
          <a:p>
            <a:r>
              <a:rPr lang="en-US" sz="1400" dirty="0" smtClean="0"/>
              <a:t>B1: Convergent world</a:t>
            </a:r>
            <a:r>
              <a:rPr lang="en-US" sz="1400" dirty="0"/>
              <a:t>, with the same global population as A1, but with more rapid changes in economic </a:t>
            </a:r>
            <a:r>
              <a:rPr lang="en-US" sz="1400" dirty="0" smtClean="0"/>
              <a:t>structures.</a:t>
            </a:r>
          </a:p>
          <a:p>
            <a:r>
              <a:rPr lang="en-US" sz="1400" dirty="0" smtClean="0"/>
              <a:t>B2: Intermediate </a:t>
            </a:r>
            <a:r>
              <a:rPr lang="en-US" sz="1400" dirty="0"/>
              <a:t>population and economic growth, </a:t>
            </a:r>
            <a:r>
              <a:rPr lang="en-US" sz="1400" dirty="0" smtClean="0"/>
              <a:t>emphasizing </a:t>
            </a:r>
            <a:r>
              <a:rPr lang="en-US" sz="1400" dirty="0"/>
              <a:t>local solutions to economic, social, and </a:t>
            </a:r>
            <a:r>
              <a:rPr lang="en-US" sz="1400" dirty="0" smtClean="0"/>
              <a:t>environmental </a:t>
            </a:r>
            <a:r>
              <a:rPr lang="en-US" sz="1400" dirty="0"/>
              <a:t>sustainability. </a:t>
            </a:r>
            <a:endParaRPr lang="en-US" sz="1400" dirty="0" smtClean="0"/>
          </a:p>
          <a:p>
            <a:r>
              <a:rPr lang="en-US" sz="1400" dirty="0" smtClean="0"/>
              <a:t>A2: Very </a:t>
            </a:r>
            <a:r>
              <a:rPr lang="en-US" sz="1400" dirty="0"/>
              <a:t>heterogeneous world with high population growth, slow economic development and slow technological change.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6973" y="6581002"/>
            <a:ext cx="493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IPCC, 2007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7604" y="0"/>
            <a:ext cx="438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Special Report on Emissions Scenarios (SRES)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5650" y="6437106"/>
            <a:ext cx="2211229" cy="365125"/>
          </a:xfrm>
        </p:spPr>
        <p:txBody>
          <a:bodyPr/>
          <a:lstStyle/>
          <a:p>
            <a:pPr algn="l"/>
            <a:r>
              <a:rPr lang="en-US" sz="2000" dirty="0" smtClean="0"/>
              <a:t>CHALLENGE TWO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00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215" r="10026" b="24114"/>
          <a:stretch/>
        </p:blipFill>
        <p:spPr>
          <a:xfrm>
            <a:off x="482989" y="4188108"/>
            <a:ext cx="4957152" cy="2139874"/>
          </a:xfrm>
          <a:prstGeom prst="rect">
            <a:avLst/>
          </a:prstGeom>
        </p:spPr>
      </p:pic>
      <p:pic>
        <p:nvPicPr>
          <p:cNvPr id="4" name="Picture 2" descr="http://www.ruf.rice.edu/~bioslabs/tools/data_analysis/images/examples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2" y="453351"/>
            <a:ext cx="4542056" cy="18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0007" y="2270684"/>
            <a:ext cx="4690129" cy="1979630"/>
            <a:chOff x="249382" y="73456"/>
            <a:chExt cx="4710754" cy="2056700"/>
          </a:xfrm>
        </p:grpSpPr>
        <p:pic>
          <p:nvPicPr>
            <p:cNvPr id="5" name="Picture 4" descr="http://www.ruf.rice.edu/~bioslabs/tools/data_analysis/images/examples2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82" y="73457"/>
              <a:ext cx="2145371" cy="205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ruf.rice.edu/~bioslabs/tools/data_analysis/images/examples3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765" y="73456"/>
              <a:ext cx="2145371" cy="205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391438" y="5686573"/>
            <a:ext cx="3421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3</a:t>
            </a:r>
            <a:r>
              <a:rPr lang="en-US" sz="1600" dirty="0"/>
              <a:t>. Carbon dioxide concentrations (ppm) from 1960-1990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3831" y="2678743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2</a:t>
            </a:r>
            <a:r>
              <a:rPr lang="en-US" sz="1600" dirty="0" smtClean="0"/>
              <a:t>. A) Deaths due to cigarette consumption. B) </a:t>
            </a:r>
            <a:r>
              <a:rPr lang="en-US" sz="1600" dirty="0"/>
              <a:t>Death rate from lung cancer vs. cigarette consumption for several countries. The </a:t>
            </a:r>
            <a:r>
              <a:rPr lang="en-US" sz="1600" dirty="0" smtClean="0"/>
              <a:t>solid line is a linear fit to the data.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86228" y="1441043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1 </a:t>
            </a:r>
            <a:r>
              <a:rPr lang="en-US" sz="1600" dirty="0" smtClean="0"/>
              <a:t>(A,B). Research expenditures for various scientific fields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271980" y="563878"/>
            <a:ext cx="30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44245" y="566265"/>
            <a:ext cx="3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581001"/>
            <a:ext cx="5343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</a:t>
            </a:r>
            <a:r>
              <a:rPr lang="en-US" sz="1200" dirty="0" smtClean="0"/>
              <a:t>1&amp;2: Rice Teaching Lab Resources; Figure 3: Robbins</a:t>
            </a:r>
            <a:r>
              <a:rPr lang="en-US" sz="1200" dirty="0"/>
              <a:t>, 2009 (</a:t>
            </a:r>
            <a:r>
              <a:rPr lang="en-US" sz="1200" dirty="0" err="1"/>
              <a:t>nbr-</a:t>
            </a:r>
            <a:r>
              <a:rPr lang="en-US" sz="1200" dirty="0" err="1" smtClean="0"/>
              <a:t>graphs.com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224377" y="3556491"/>
            <a:ext cx="30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96642" y="3558878"/>
            <a:ext cx="3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91663" y="104025"/>
            <a:ext cx="602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AND CONTRAST: WHICH GRAPH IS BEST AND WHY?</a:t>
            </a:r>
            <a:endParaRPr lang="en-US" dirty="0"/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5650" y="6437106"/>
            <a:ext cx="2188550" cy="365125"/>
          </a:xfrm>
        </p:spPr>
        <p:txBody>
          <a:bodyPr/>
          <a:lstStyle/>
          <a:p>
            <a:pPr algn="l"/>
            <a:r>
              <a:rPr lang="en-US" sz="2000" dirty="0" smtClean="0"/>
              <a:t>CHALLENGE THREE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9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5650" y="6437106"/>
            <a:ext cx="2170334" cy="365125"/>
          </a:xfrm>
        </p:spPr>
        <p:txBody>
          <a:bodyPr/>
          <a:lstStyle/>
          <a:p>
            <a:pPr algn="l"/>
            <a:r>
              <a:rPr lang="en-US" sz="2000" dirty="0" smtClean="0"/>
              <a:t>CHALLENGE </a:t>
            </a:r>
            <a:r>
              <a:rPr lang="en-US" sz="2000" dirty="0" smtClean="0"/>
              <a:t>FOUR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06973" y="6581002"/>
            <a:ext cx="493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Thunell</a:t>
            </a:r>
            <a:r>
              <a:rPr lang="en-US" sz="1200" dirty="0" smtClean="0"/>
              <a:t> et al, 2007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507" y="0"/>
            <a:ext cx="6706701" cy="6336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629" y="604205"/>
            <a:ext cx="2181657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Background:</a:t>
            </a:r>
          </a:p>
          <a:p>
            <a:endParaRPr lang="en-US" sz="1400" dirty="0" smtClean="0"/>
          </a:p>
          <a:p>
            <a:r>
              <a:rPr lang="en-US" sz="1400" dirty="0" smtClean="0"/>
              <a:t>Particulate </a:t>
            </a:r>
            <a:r>
              <a:rPr lang="en-US" sz="1400" dirty="0"/>
              <a:t>organic carbon (POC) fluxes serve as </a:t>
            </a:r>
            <a:r>
              <a:rPr lang="en-US" sz="1400" dirty="0" smtClean="0"/>
              <a:t>the primary </a:t>
            </a:r>
            <a:r>
              <a:rPr lang="en-US" sz="1400" dirty="0"/>
              <a:t>vehicle by which carbon is exported to the </a:t>
            </a:r>
            <a:r>
              <a:rPr lang="en-US" sz="1400" dirty="0" smtClean="0"/>
              <a:t>deep ocean </a:t>
            </a:r>
            <a:r>
              <a:rPr lang="en-US" sz="1400" dirty="0"/>
              <a:t>interior. </a:t>
            </a:r>
            <a:r>
              <a:rPr lang="en-US" sz="1400" dirty="0" smtClean="0"/>
              <a:t>This </a:t>
            </a:r>
            <a:r>
              <a:rPr lang="en-US" sz="1400" dirty="0"/>
              <a:t>process is a key component of </a:t>
            </a:r>
            <a:r>
              <a:rPr lang="en-US" sz="1400" dirty="0" smtClean="0"/>
              <a:t>the global </a:t>
            </a:r>
            <a:r>
              <a:rPr lang="en-US" sz="1400" dirty="0"/>
              <a:t>carbon cycle</a:t>
            </a:r>
            <a:r>
              <a:rPr lang="en-US" sz="1400" dirty="0" smtClean="0"/>
              <a:t>. </a:t>
            </a:r>
          </a:p>
          <a:p>
            <a:endParaRPr lang="en-US" sz="800" dirty="0"/>
          </a:p>
          <a:p>
            <a:r>
              <a:rPr lang="en-US" sz="1400" dirty="0" smtClean="0"/>
              <a:t>Understanding </a:t>
            </a:r>
            <a:r>
              <a:rPr lang="en-US" sz="1400" dirty="0"/>
              <a:t>the mechanisms that control </a:t>
            </a:r>
            <a:r>
              <a:rPr lang="en-US" sz="1400" dirty="0" smtClean="0"/>
              <a:t>the removal </a:t>
            </a:r>
            <a:r>
              <a:rPr lang="en-US" sz="1400" dirty="0"/>
              <a:t>of POC from the surface ocean is critical </a:t>
            </a:r>
            <a:r>
              <a:rPr lang="en-US" sz="1400" dirty="0" smtClean="0"/>
              <a:t>to predicting </a:t>
            </a:r>
            <a:r>
              <a:rPr lang="en-US" sz="1400" dirty="0"/>
              <a:t>how organic matter fluxes vary as a function </a:t>
            </a:r>
            <a:r>
              <a:rPr lang="en-US" sz="1400" dirty="0" smtClean="0"/>
              <a:t>of depth.</a:t>
            </a:r>
          </a:p>
          <a:p>
            <a:endParaRPr lang="en-US" sz="800" dirty="0"/>
          </a:p>
          <a:p>
            <a:r>
              <a:rPr lang="en-US" sz="1400" dirty="0" smtClean="0"/>
              <a:t>It has been </a:t>
            </a:r>
            <a:r>
              <a:rPr lang="en-US" sz="1400" dirty="0"/>
              <a:t>suggested that terrestrially derived </a:t>
            </a:r>
            <a:r>
              <a:rPr lang="en-US" sz="1400" dirty="0" smtClean="0"/>
              <a:t>material </a:t>
            </a:r>
            <a:r>
              <a:rPr lang="en-US" sz="1400" dirty="0"/>
              <a:t>may act as ballast and provide an ‘‘abiotic boost’</a:t>
            </a:r>
            <a:r>
              <a:rPr lang="en-US" sz="1400" dirty="0" smtClean="0"/>
              <a:t>’ to </a:t>
            </a:r>
            <a:r>
              <a:rPr lang="en-US" sz="1400" dirty="0"/>
              <a:t>the settling rates of </a:t>
            </a:r>
            <a:r>
              <a:rPr lang="en-US" sz="1400" dirty="0" smtClean="0"/>
              <a:t>POC.</a:t>
            </a:r>
          </a:p>
        </p:txBody>
      </p:sp>
    </p:spTree>
    <p:extLst>
      <p:ext uri="{BB962C8B-B14F-4D97-AF65-F5344CB8AC3E}">
        <p14:creationId xmlns:p14="http://schemas.microsoft.com/office/powerpoint/2010/main" val="411602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Macintosh PowerPoint</Application>
  <PresentationFormat>On-screen Show (4:3)</PresentationFormat>
  <Paragraphs>45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Dzaugis</dc:creator>
  <cp:lastModifiedBy>Mary Dzaugis</cp:lastModifiedBy>
  <cp:revision>1</cp:revision>
  <dcterms:created xsi:type="dcterms:W3CDTF">2016-06-21T19:07:56Z</dcterms:created>
  <dcterms:modified xsi:type="dcterms:W3CDTF">2016-06-21T19:08:36Z</dcterms:modified>
</cp:coreProperties>
</file>