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f.gov/caree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br>
              <a:rPr lang="en-US" dirty="0" smtClean="0"/>
            </a:br>
            <a:r>
              <a:rPr lang="en-US" dirty="0" smtClean="0"/>
              <a:t>Session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NSF </a:t>
            </a:r>
            <a:r>
              <a:rPr lang="en-US" dirty="0" smtClean="0"/>
              <a:t>SPRING Grants </a:t>
            </a:r>
            <a:r>
              <a:rPr lang="en-US" dirty="0" smtClean="0"/>
              <a:t>Conference, May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4" y="4005977"/>
            <a:ext cx="7583487" cy="175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Julie C. </a:t>
            </a:r>
            <a:r>
              <a:rPr lang="en-US" sz="2400" b="1" dirty="0" smtClean="0"/>
              <a:t>Keller</a:t>
            </a:r>
          </a:p>
          <a:p>
            <a:r>
              <a:rPr lang="en-US" sz="2400" b="1" dirty="0" smtClean="0"/>
              <a:t>Assistant Professor of Sociology</a:t>
            </a:r>
            <a:endParaRPr lang="en-US" sz="2400" b="1" dirty="0" smtClean="0"/>
          </a:p>
          <a:p>
            <a:r>
              <a:rPr lang="en-US" sz="2400" b="1" dirty="0" smtClean="0"/>
              <a:t>Department of Sociology &amp; Anthropology</a:t>
            </a:r>
          </a:p>
          <a:p>
            <a:r>
              <a:rPr lang="en-US" sz="2400" b="1" dirty="0" smtClean="0"/>
              <a:t>URI</a:t>
            </a:r>
            <a:endParaRPr lang="en-US" sz="2400" b="1" dirty="0"/>
          </a:p>
        </p:txBody>
      </p:sp>
      <p:pic>
        <p:nvPicPr>
          <p:cNvPr id="4" name="Picture 3" descr="NSF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50" y="290024"/>
            <a:ext cx="1628423" cy="16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0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2019-09-05 22.5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0" y="2743200"/>
            <a:ext cx="8750166" cy="15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PAPPG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Read the PAPPG very carefully, multiple times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Review criteria:  very important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Hard &amp; fast rules (e.g., length) are about fairness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If guidelines differ, follow solicitation first, then PAPPG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PAPPG explains reasons for decline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Note that acceptance rate is typically in low single digits or occasionally low 20s.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8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to look for in program announcement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Goal of Program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Eligibility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Special proposal preparation and/or award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0019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Deadlines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555262"/>
            <a:ext cx="81866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No deadline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Target deadline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Window deadline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Actual deadline</a:t>
            </a:r>
          </a:p>
        </p:txBody>
      </p:sp>
      <p:pic>
        <p:nvPicPr>
          <p:cNvPr id="5" name="Picture 4" descr="Screenshot 2019-09-05 23.28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/>
          <a:stretch/>
        </p:blipFill>
        <p:spPr>
          <a:xfrm>
            <a:off x="938335" y="4084516"/>
            <a:ext cx="4259385" cy="2773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6154" y="4084516"/>
            <a:ext cx="330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3333"/>
                </a:solidFill>
              </a:rPr>
              <a:t>Note: Some programs ask for a Letter of Intent (LOI). If you missed the LOI deadline, you missed your chance.</a:t>
            </a:r>
            <a:endParaRPr lang="en-US" sz="2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4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Types of Deadlines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Screenshot 2019-09-05 23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description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523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Stress the “why it must be done.”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Ask someone with a science background in a different field to review it for you.</a:t>
            </a:r>
          </a:p>
          <a:p>
            <a:pPr marL="457200" indent="-457200"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Note: If you had prior NSF funding, discuss one of these grants that relates, describe results, etc.</a:t>
            </a:r>
          </a:p>
          <a:p>
            <a:pPr marL="457200" indent="-457200"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References matter</a:t>
            </a:r>
            <a:r>
              <a:rPr lang="en-US" sz="2400" dirty="0" smtClean="0">
                <a:solidFill>
                  <a:srgbClr val="333333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333333"/>
                </a:solidFill>
              </a:rPr>
              <a:t>Make sure you’re citing all the major scholars that matter because they could be on your panel.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9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2019-09-05 23.5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shot 2019-09-06 00.0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5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Current &amp; Pending Support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You may submit your proposal to another federal agency, but not another NSF division.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You can’t get money twice to do the same project. That will land you in jail.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0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Merit review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general Reminders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Read the funding opportunity material closely &amp; ask program officer for clarifications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Address all the proposal review criteria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Avoid omissions &amp; mistakes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Read the PAPPG 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2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28800"/>
            <a:ext cx="7884759" cy="4297363"/>
          </a:xfrm>
        </p:spPr>
        <p:txBody>
          <a:bodyPr/>
          <a:lstStyle/>
          <a:p>
            <a:r>
              <a:rPr lang="en-US" dirty="0" smtClean="0"/>
              <a:t>NSF Grants Conference: Intro. to NSF, Proposal Preparation, Merit Review, </a:t>
            </a:r>
            <a:r>
              <a:rPr lang="en-US" dirty="0"/>
              <a:t>Updates to NSF Policy, </a:t>
            </a:r>
            <a:r>
              <a:rPr lang="en-US" dirty="0" smtClean="0"/>
              <a:t> etc. </a:t>
            </a:r>
          </a:p>
          <a:p>
            <a:r>
              <a:rPr lang="en-US" dirty="0" smtClean="0"/>
              <a:t>Dean of A&amp;S offered funding for faculty to attend</a:t>
            </a:r>
            <a:endParaRPr lang="en-US" dirty="0"/>
          </a:p>
          <a:p>
            <a:r>
              <a:rPr lang="en-US" dirty="0" smtClean="0"/>
              <a:t>Requirements of application: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1</a:t>
            </a:r>
            <a:r>
              <a:rPr lang="en-US" dirty="0" smtClean="0"/>
              <a:t>) Brief research </a:t>
            </a:r>
            <a:r>
              <a:rPr lang="en-US" dirty="0" smtClean="0"/>
              <a:t>proposal</a:t>
            </a:r>
          </a:p>
          <a:p>
            <a:pPr marL="0" indent="0">
              <a:buNone/>
            </a:pPr>
            <a:r>
              <a:rPr lang="en-US" dirty="0" smtClean="0"/>
              <a:t>     2</a:t>
            </a:r>
            <a:r>
              <a:rPr lang="en-US" dirty="0" smtClean="0"/>
              <a:t>) </a:t>
            </a:r>
            <a:r>
              <a:rPr lang="en-US" dirty="0" smtClean="0"/>
              <a:t>Promise to present </a:t>
            </a:r>
            <a:r>
              <a:rPr lang="en-US" dirty="0" smtClean="0"/>
              <a:t>to faculty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ilking in Shadows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58" y="3985688"/>
            <a:ext cx="1914874" cy="28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3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Merit review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general Reminders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pic>
        <p:nvPicPr>
          <p:cNvPr id="5" name="Picture 4" descr="Screenshot 2019-09-06 00.1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58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Merit review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general Reminders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pic>
        <p:nvPicPr>
          <p:cNvPr id="6" name="Picture 5" descr="Screenshot 2019-09-06 00.18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Merit review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general Reminders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pic>
        <p:nvPicPr>
          <p:cNvPr id="5" name="Picture 4" descr="Screenshot 2019-09-06 00.1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CAREER Program</a:t>
            </a:r>
            <a:br>
              <a:rPr lang="en-US" sz="4000" dirty="0" smtClean="0"/>
            </a:br>
            <a:r>
              <a:rPr lang="en-US" sz="4000" dirty="0" smtClean="0"/>
              <a:t>(NSF-wide program)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5</a:t>
            </a:r>
            <a:r>
              <a:rPr lang="en-US" sz="2400" dirty="0">
                <a:solidFill>
                  <a:srgbClr val="333333"/>
                </a:solidFill>
              </a:rPr>
              <a:t>-year grant aiming for stable support to give continuity, spending time to hone skills as researcher </a:t>
            </a:r>
            <a:r>
              <a:rPr lang="en-US" sz="2400" dirty="0">
                <a:solidFill>
                  <a:srgbClr val="333333"/>
                </a:solidFill>
              </a:rPr>
              <a:t>&amp;</a:t>
            </a:r>
            <a:r>
              <a:rPr lang="en-US" sz="2400" dirty="0" smtClean="0">
                <a:solidFill>
                  <a:srgbClr val="333333"/>
                </a:solidFill>
              </a:rPr>
              <a:t> </a:t>
            </a:r>
            <a:r>
              <a:rPr lang="en-US" sz="2400" dirty="0">
                <a:solidFill>
                  <a:srgbClr val="333333"/>
                </a:solidFill>
              </a:rPr>
              <a:t>educator. 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You </a:t>
            </a:r>
            <a:r>
              <a:rPr lang="en-US" sz="2400" dirty="0">
                <a:solidFill>
                  <a:srgbClr val="333333"/>
                </a:solidFill>
              </a:rPr>
              <a:t>must be </a:t>
            </a:r>
            <a:r>
              <a:rPr lang="en-US" sz="2400" dirty="0" smtClean="0">
                <a:solidFill>
                  <a:srgbClr val="333333"/>
                </a:solidFill>
              </a:rPr>
              <a:t>untenured </a:t>
            </a:r>
            <a:r>
              <a:rPr lang="en-US" sz="2400" dirty="0">
                <a:solidFill>
                  <a:srgbClr val="333333"/>
                </a:solidFill>
              </a:rPr>
              <a:t>&amp; on tenure-track; you can submit </a:t>
            </a:r>
            <a:r>
              <a:rPr lang="en-US" sz="2400" dirty="0" smtClean="0">
                <a:solidFill>
                  <a:srgbClr val="333333"/>
                </a:solidFill>
              </a:rPr>
              <a:t>only 3 times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If </a:t>
            </a:r>
            <a:r>
              <a:rPr lang="en-US" sz="2400" dirty="0">
                <a:solidFill>
                  <a:srgbClr val="333333"/>
                </a:solidFill>
              </a:rPr>
              <a:t>you get tenure before Oct.1, you are not eligible and must return </a:t>
            </a:r>
            <a:r>
              <a:rPr lang="en-US" sz="2400" dirty="0" smtClean="0">
                <a:solidFill>
                  <a:srgbClr val="333333"/>
                </a:solidFill>
              </a:rPr>
              <a:t>award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See </a:t>
            </a:r>
            <a:r>
              <a:rPr lang="en-US" sz="2400" dirty="0">
                <a:solidFill>
                  <a:srgbClr val="333333"/>
                </a:solidFill>
              </a:rPr>
              <a:t>info at </a:t>
            </a:r>
            <a:r>
              <a:rPr lang="en-US" sz="2400" u="sng" dirty="0">
                <a:solidFill>
                  <a:srgbClr val="333333"/>
                </a:solidFill>
                <a:hlinkClick r:id="rId2"/>
              </a:rPr>
              <a:t>www.nsf.gov/</a:t>
            </a:r>
            <a:r>
              <a:rPr lang="en-US" sz="2400" u="sng" dirty="0" smtClean="0">
                <a:solidFill>
                  <a:srgbClr val="333333"/>
                </a:solidFill>
                <a:hlinkClick r:id="rId2"/>
              </a:rPr>
              <a:t>career</a:t>
            </a:r>
            <a:endParaRPr lang="en-US" sz="2400" dirty="0">
              <a:solidFill>
                <a:srgbClr val="333333"/>
              </a:solidFill>
            </a:endParaRP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Deadline </a:t>
            </a:r>
            <a:r>
              <a:rPr lang="en-US" sz="2400" dirty="0">
                <a:solidFill>
                  <a:srgbClr val="333333"/>
                </a:solidFill>
              </a:rPr>
              <a:t>depends on which directorate you fit </a:t>
            </a:r>
            <a:r>
              <a:rPr lang="en-US" sz="2400" dirty="0" smtClean="0">
                <a:solidFill>
                  <a:srgbClr val="333333"/>
                </a:solidFill>
              </a:rPr>
              <a:t>in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333333"/>
                </a:solidFill>
              </a:rPr>
              <a:t>Webinar </a:t>
            </a:r>
            <a:r>
              <a:rPr lang="en-US" sz="2400" dirty="0">
                <a:solidFill>
                  <a:srgbClr val="333333"/>
                </a:solidFill>
              </a:rPr>
              <a:t>about Career Program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8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CAREER Program</a:t>
            </a:r>
            <a:br>
              <a:rPr lang="en-US" sz="4000" dirty="0" smtClean="0"/>
            </a:br>
            <a:r>
              <a:rPr lang="en-US" sz="4000" dirty="0" smtClean="0"/>
              <a:t>(NSF-wide program)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Think </a:t>
            </a:r>
            <a:r>
              <a:rPr lang="en-US" sz="2400" dirty="0">
                <a:solidFill>
                  <a:srgbClr val="333333"/>
                </a:solidFill>
              </a:rPr>
              <a:t>creatively about how your research can inform education, how it can inform your mentorship of students (grad, undergrad, etc.). Plans should reflect your educational interests but also your org’s </a:t>
            </a:r>
            <a:r>
              <a:rPr lang="en-US" sz="2400" dirty="0" smtClean="0">
                <a:solidFill>
                  <a:srgbClr val="333333"/>
                </a:solidFill>
              </a:rPr>
              <a:t>wishes. 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This </a:t>
            </a:r>
            <a:r>
              <a:rPr lang="en-US" sz="2400" dirty="0">
                <a:solidFill>
                  <a:srgbClr val="333333"/>
                </a:solidFill>
              </a:rPr>
              <a:t>whole award is supposed to give you a leg up for tenure. Look at the Career awards that have been funded before in your field. 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CAREER Program</a:t>
            </a:r>
            <a:br>
              <a:rPr lang="en-US" sz="4000" dirty="0" smtClean="0"/>
            </a:br>
            <a:r>
              <a:rPr lang="en-US" sz="4000" dirty="0" smtClean="0"/>
              <a:t>(NSF-wide program)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Budget</a:t>
            </a:r>
            <a:r>
              <a:rPr lang="en-US" sz="2400" dirty="0">
                <a:solidFill>
                  <a:srgbClr val="333333"/>
                </a:solidFill>
              </a:rPr>
              <a:t>:</a:t>
            </a:r>
          </a:p>
          <a:p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Programs </a:t>
            </a:r>
            <a:r>
              <a:rPr lang="en-US" sz="2400" dirty="0">
                <a:solidFill>
                  <a:srgbClr val="333333"/>
                </a:solidFill>
              </a:rPr>
              <a:t>may support buy-outs for faculty at teaching intensive </a:t>
            </a:r>
            <a:r>
              <a:rPr lang="en-US" sz="2400" dirty="0" smtClean="0">
                <a:solidFill>
                  <a:srgbClr val="333333"/>
                </a:solidFill>
              </a:rPr>
              <a:t>places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Don’t propose a </a:t>
            </a:r>
            <a:r>
              <a:rPr lang="en-US" sz="2400" dirty="0">
                <a:solidFill>
                  <a:srgbClr val="333333"/>
                </a:solidFill>
              </a:rPr>
              <a:t>large </a:t>
            </a:r>
            <a:r>
              <a:rPr lang="en-US" sz="2400" dirty="0" smtClean="0">
                <a:solidFill>
                  <a:srgbClr val="333333"/>
                </a:solidFill>
              </a:rPr>
              <a:t>project. </a:t>
            </a:r>
            <a:r>
              <a:rPr lang="en-US" sz="2400" dirty="0">
                <a:solidFill>
                  <a:srgbClr val="333333"/>
                </a:solidFill>
              </a:rPr>
              <a:t>It should be within the scope of what programs ask for. They’re hoping to fund more people with less dollars over time.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3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Breakout session: Social &amp; Behavioral Sciences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1385143"/>
            <a:ext cx="81866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Tips that Apply to Everyone:</a:t>
            </a:r>
          </a:p>
          <a:p>
            <a:endParaRPr lang="en-US" sz="2400" dirty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REU Supplement: This is something you can add onto a proposal or existing award to fund an undergrad over the summer. Contact your program officer and ask how to proceed with the supplement proposal</a:t>
            </a:r>
            <a:r>
              <a:rPr lang="en-US" sz="2400" dirty="0" smtClean="0">
                <a:solidFill>
                  <a:srgbClr val="333333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Sometimes </a:t>
            </a:r>
            <a:r>
              <a:rPr lang="en-US" sz="2400" dirty="0">
                <a:solidFill>
                  <a:srgbClr val="333333"/>
                </a:solidFill>
              </a:rPr>
              <a:t>it’s a good thing if proposals are in-between different </a:t>
            </a:r>
            <a:r>
              <a:rPr lang="en-US" sz="2400" dirty="0" smtClean="0">
                <a:solidFill>
                  <a:srgbClr val="333333"/>
                </a:solidFill>
              </a:rPr>
              <a:t>divisions within a directorate. If </a:t>
            </a:r>
            <a:r>
              <a:rPr lang="en-US" sz="2400" dirty="0">
                <a:solidFill>
                  <a:srgbClr val="333333"/>
                </a:solidFill>
              </a:rPr>
              <a:t>you’re not sure if your work fits, send a 1-page description to the program director and run it by them</a:t>
            </a:r>
            <a:r>
              <a:rPr lang="en-US" sz="2400" dirty="0" smtClean="0">
                <a:solidFill>
                  <a:srgbClr val="333333"/>
                </a:solidFill>
              </a:rPr>
              <a:t>. </a:t>
            </a:r>
            <a:endParaRPr lang="en-US" sz="2400" dirty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If </a:t>
            </a:r>
            <a:r>
              <a:rPr lang="en-US" sz="2400" dirty="0">
                <a:solidFill>
                  <a:srgbClr val="333333"/>
                </a:solidFill>
              </a:rPr>
              <a:t>your project is super health focused, you may be better off applying to </a:t>
            </a:r>
            <a:r>
              <a:rPr lang="en-US" sz="2400" dirty="0" smtClean="0">
                <a:solidFill>
                  <a:srgbClr val="333333"/>
                </a:solidFill>
              </a:rPr>
              <a:t>NIH; they </a:t>
            </a:r>
            <a:r>
              <a:rPr lang="en-US" sz="2400" dirty="0">
                <a:solidFill>
                  <a:srgbClr val="333333"/>
                </a:solidFill>
              </a:rPr>
              <a:t>have far more </a:t>
            </a:r>
            <a:r>
              <a:rPr lang="en-US" sz="2400" dirty="0" smtClean="0">
                <a:solidFill>
                  <a:srgbClr val="333333"/>
                </a:solidFill>
              </a:rPr>
              <a:t>money. 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7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Breakout session: Social &amp; Behavioral Sciences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999" y="1828800"/>
            <a:ext cx="8186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3333"/>
              </a:solidFill>
            </a:endParaRPr>
          </a:p>
        </p:txBody>
      </p:sp>
      <p:pic>
        <p:nvPicPr>
          <p:cNvPr id="7" name="Picture 6" descr="Screenshot 2019-09-06 00.4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6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Breakout session: Social &amp; Behavioral Sciences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999" y="1828800"/>
            <a:ext cx="8186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3333"/>
              </a:solidFill>
            </a:endParaRPr>
          </a:p>
        </p:txBody>
      </p:sp>
      <p:pic>
        <p:nvPicPr>
          <p:cNvPr id="6" name="Picture 5" descr="Screenshot 2019-09-06 00.4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dirty="0" smtClean="0"/>
              <a:t>Thank You and Good Luck Preparing Your Proposals!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1828800"/>
            <a:ext cx="81866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999" y="1828800"/>
            <a:ext cx="8186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Types of Funding</a:t>
            </a:r>
          </a:p>
          <a:p>
            <a:r>
              <a:rPr lang="en-US" b="1" dirty="0" smtClean="0"/>
              <a:t>Finding Funding Opportunities</a:t>
            </a:r>
          </a:p>
          <a:p>
            <a:r>
              <a:rPr lang="en-US" b="1" dirty="0" smtClean="0"/>
              <a:t>Proposal Preparation</a:t>
            </a:r>
          </a:p>
          <a:p>
            <a:r>
              <a:rPr lang="en-US" b="1" dirty="0" smtClean="0"/>
              <a:t>Merit Review</a:t>
            </a:r>
          </a:p>
          <a:p>
            <a:r>
              <a:rPr lang="en-US" b="1" dirty="0" smtClean="0"/>
              <a:t>CAREER Program (NSF</a:t>
            </a:r>
            <a:r>
              <a:rPr lang="en-US" b="1" dirty="0" smtClean="0"/>
              <a:t>-Wide </a:t>
            </a:r>
            <a:r>
              <a:rPr lang="en-US" b="1" dirty="0" smtClean="0"/>
              <a:t>Program)</a:t>
            </a:r>
            <a:endParaRPr lang="en-US" b="1" dirty="0" smtClean="0"/>
          </a:p>
          <a:p>
            <a:r>
              <a:rPr lang="en-US" b="1" dirty="0" smtClean="0"/>
              <a:t>Social, Behavioral &amp; Economic Sciences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9-09-05 13.2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2019-09-05 13.2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shot 2019-09-05 13.23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2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9-09-05 13.2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creenshot 2019-09-05 13.2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9-09-05 13.3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69" y="1668999"/>
            <a:ext cx="3704710" cy="4817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923" y="1668999"/>
            <a:ext cx="21687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2"/>
                </a:solidFill>
              </a:rPr>
              <a:t>Effective 2/15/19</a:t>
            </a:r>
          </a:p>
          <a:p>
            <a:endParaRPr lang="en-US" sz="2600" dirty="0">
              <a:solidFill>
                <a:schemeClr val="bg2"/>
              </a:solidFill>
            </a:endParaRPr>
          </a:p>
          <a:p>
            <a:endParaRPr lang="en-US" sz="2600" dirty="0" smtClean="0">
              <a:solidFill>
                <a:schemeClr val="bg2"/>
              </a:solidFill>
            </a:endParaRPr>
          </a:p>
          <a:p>
            <a:endParaRPr lang="en-US" sz="2600" dirty="0">
              <a:solidFill>
                <a:schemeClr val="bg2"/>
              </a:solidFill>
            </a:endParaRPr>
          </a:p>
          <a:p>
            <a:r>
              <a:rPr lang="en-US" sz="2600" dirty="0" smtClean="0">
                <a:solidFill>
                  <a:schemeClr val="bg2"/>
                </a:solidFill>
              </a:rPr>
              <a:t>“Ask early, ask often!”</a:t>
            </a:r>
            <a:endParaRPr lang="en-US" sz="2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51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224</TotalTime>
  <Words>702</Words>
  <Application>Microsoft Macintosh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Precedent</vt:lpstr>
      <vt:lpstr>Information  Session:  NSF SPRING Grants Conference, May 2019</vt:lpstr>
      <vt:lpstr>Background</vt:lpstr>
      <vt:lpstr>Today’s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Proposal Preparation</vt:lpstr>
      <vt:lpstr>Proposal Preparation</vt:lpstr>
      <vt:lpstr>PAPPG Tips</vt:lpstr>
      <vt:lpstr>What to look for in program announcement</vt:lpstr>
      <vt:lpstr>Types of Deadlines</vt:lpstr>
      <vt:lpstr>Types of Deadlines</vt:lpstr>
      <vt:lpstr>Project description</vt:lpstr>
      <vt:lpstr>PowerPoint Presentation</vt:lpstr>
      <vt:lpstr>PowerPoint Presentation</vt:lpstr>
      <vt:lpstr>Current &amp; Pending Support</vt:lpstr>
      <vt:lpstr>Merit review:  general Reminders</vt:lpstr>
      <vt:lpstr>Merit review:  general Reminders</vt:lpstr>
      <vt:lpstr>Merit review:  general Reminders</vt:lpstr>
      <vt:lpstr>Merit review:  general Reminders</vt:lpstr>
      <vt:lpstr>CAREER Program (NSF-wide program)</vt:lpstr>
      <vt:lpstr>CAREER Program (NSF-wide program)</vt:lpstr>
      <vt:lpstr>CAREER Program (NSF-wide program)</vt:lpstr>
      <vt:lpstr>Breakout session: Social &amp; Behavioral Sciences</vt:lpstr>
      <vt:lpstr>Breakout session: Social &amp; Behavioral Sciences</vt:lpstr>
      <vt:lpstr>Breakout session: Social &amp; Behavioral Sciences</vt:lpstr>
      <vt:lpstr>PowerPoint Presentation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 NSF Grants Conference</dc:title>
  <dc:creator>Julie Keller</dc:creator>
  <cp:lastModifiedBy>Julie Keller</cp:lastModifiedBy>
  <cp:revision>55</cp:revision>
  <dcterms:created xsi:type="dcterms:W3CDTF">2019-09-05T16:49:18Z</dcterms:created>
  <dcterms:modified xsi:type="dcterms:W3CDTF">2019-09-06T04:49:47Z</dcterms:modified>
</cp:coreProperties>
</file>