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21"/>
  </p:notesMasterIdLst>
  <p:handoutMasterIdLst>
    <p:handoutMasterId r:id="rId22"/>
  </p:handoutMasterIdLst>
  <p:sldIdLst>
    <p:sldId id="257" r:id="rId2"/>
    <p:sldId id="276" r:id="rId3"/>
    <p:sldId id="258" r:id="rId4"/>
    <p:sldId id="277" r:id="rId5"/>
    <p:sldId id="278" r:id="rId6"/>
    <p:sldId id="274" r:id="rId7"/>
    <p:sldId id="268" r:id="rId8"/>
    <p:sldId id="256" r:id="rId9"/>
    <p:sldId id="260" r:id="rId10"/>
    <p:sldId id="259" r:id="rId11"/>
    <p:sldId id="261" r:id="rId12"/>
    <p:sldId id="262" r:id="rId13"/>
    <p:sldId id="263" r:id="rId14"/>
    <p:sldId id="264" r:id="rId15"/>
    <p:sldId id="265" r:id="rId16"/>
    <p:sldId id="266" r:id="rId17"/>
    <p:sldId id="272" r:id="rId18"/>
    <p:sldId id="269" r:id="rId19"/>
    <p:sldId id="27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19" autoAdjust="0"/>
    <p:restoredTop sz="96754" autoAdjust="0"/>
  </p:normalViewPr>
  <p:slideViewPr>
    <p:cSldViewPr snapToGrid="0">
      <p:cViewPr varScale="1">
        <p:scale>
          <a:sx n="89" d="100"/>
          <a:sy n="89" d="100"/>
        </p:scale>
        <p:origin x="90" y="786"/>
      </p:cViewPr>
      <p:guideLst/>
    </p:cSldViewPr>
  </p:slideViewPr>
  <p:notesTextViewPr>
    <p:cViewPr>
      <p:scale>
        <a:sx n="1" d="1"/>
        <a:sy n="1" d="1"/>
      </p:scale>
      <p:origin x="0" y="0"/>
    </p:cViewPr>
  </p:notesTextViewPr>
  <p:notesViewPr>
    <p:cSldViewPr snapToGrid="0">
      <p:cViewPr varScale="1">
        <p:scale>
          <a:sx n="88" d="100"/>
          <a:sy n="88" d="100"/>
        </p:scale>
        <p:origin x="296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59F2728-257F-4D76-B253-DDF14F439B7D}" type="datetimeFigureOut">
              <a:rPr lang="en-US" smtClean="0"/>
              <a:t>12/7/2021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82B3CA9-DEAC-4E73-A534-C7F5E02E9A11}" type="slidenum">
              <a:rPr lang="en-US" smtClean="0"/>
              <a:t>‹#›</a:t>
            </a:fld>
            <a:endParaRPr lang="en-US"/>
          </a:p>
        </p:txBody>
      </p:sp>
    </p:spTree>
    <p:extLst>
      <p:ext uri="{BB962C8B-B14F-4D97-AF65-F5344CB8AC3E}">
        <p14:creationId xmlns:p14="http://schemas.microsoft.com/office/powerpoint/2010/main" val="34940336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B4905D-07C1-4C15-98A2-25E819D56F0A}" type="datetimeFigureOut">
              <a:rPr lang="en-US" smtClean="0"/>
              <a:t>12/7/2021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FAA86D-E844-48FE-81FD-588CF3B03CEB}" type="slidenum">
              <a:rPr lang="en-US" smtClean="0"/>
              <a:t>‹#›</a:t>
            </a:fld>
            <a:endParaRPr lang="en-US"/>
          </a:p>
        </p:txBody>
      </p:sp>
    </p:spTree>
    <p:extLst>
      <p:ext uri="{BB962C8B-B14F-4D97-AF65-F5344CB8AC3E}">
        <p14:creationId xmlns:p14="http://schemas.microsoft.com/office/powerpoint/2010/main" val="2250649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Notification</a:t>
            </a:r>
            <a:r>
              <a:rPr lang="en-US" baseline="0" dirty="0" smtClean="0"/>
              <a:t> #1 response from WG</a:t>
            </a:r>
          </a:p>
          <a:p>
            <a:r>
              <a:rPr lang="en-US" baseline="0" dirty="0" smtClean="0"/>
              <a:t>Application development provides context for notification and related input</a:t>
            </a:r>
          </a:p>
          <a:p>
            <a:r>
              <a:rPr lang="en-US" baseline="0" dirty="0" smtClean="0"/>
              <a:t>All 3 phases - next slide</a:t>
            </a:r>
            <a:endParaRPr lang="en-US" dirty="0"/>
          </a:p>
        </p:txBody>
      </p:sp>
      <p:sp>
        <p:nvSpPr>
          <p:cNvPr id="4" name="Slide Number Placeholder 3"/>
          <p:cNvSpPr>
            <a:spLocks noGrp="1"/>
          </p:cNvSpPr>
          <p:nvPr>
            <p:ph type="sldNum" sz="quarter" idx="10"/>
          </p:nvPr>
        </p:nvSpPr>
        <p:spPr/>
        <p:txBody>
          <a:bodyPr/>
          <a:lstStyle/>
          <a:p>
            <a:fld id="{DBFAA86D-E844-48FE-81FD-588CF3B03CEB}" type="slidenum">
              <a:rPr lang="en-US" smtClean="0"/>
              <a:t>1</a:t>
            </a:fld>
            <a:endParaRPr lang="en-US"/>
          </a:p>
        </p:txBody>
      </p:sp>
    </p:spTree>
    <p:extLst>
      <p:ext uri="{BB962C8B-B14F-4D97-AF65-F5344CB8AC3E}">
        <p14:creationId xmlns:p14="http://schemas.microsoft.com/office/powerpoint/2010/main" val="4138881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FAA86D-E844-48FE-81FD-588CF3B03CEB}" type="slidenum">
              <a:rPr lang="en-US" smtClean="0"/>
              <a:t>5</a:t>
            </a:fld>
            <a:endParaRPr lang="en-US"/>
          </a:p>
        </p:txBody>
      </p:sp>
    </p:spTree>
    <p:extLst>
      <p:ext uri="{BB962C8B-B14F-4D97-AF65-F5344CB8AC3E}">
        <p14:creationId xmlns:p14="http://schemas.microsoft.com/office/powerpoint/2010/main" val="1783711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eaLnBrk="0" fontAlgn="base" hangingPunct="0">
              <a:spcBef>
                <a:spcPct val="0"/>
              </a:spcBef>
              <a:spcAft>
                <a:spcPct val="0"/>
              </a:spcAft>
              <a:defRPr/>
            </a:pPr>
            <a:endParaRPr lang="en-US" altLang="en-US">
              <a:solidFill>
                <a:prstClr val="black">
                  <a:tint val="75000"/>
                </a:prstClr>
              </a:solidFill>
              <a:latin typeface="Times New Roman" panose="02020603050405020304" pitchFamily="18" charset="0"/>
            </a:endParaRPr>
          </a:p>
        </p:txBody>
      </p:sp>
      <p:sp>
        <p:nvSpPr>
          <p:cNvPr id="5" name="Footer Placeholder 4"/>
          <p:cNvSpPr>
            <a:spLocks noGrp="1"/>
          </p:cNvSpPr>
          <p:nvPr>
            <p:ph type="ftr" sz="quarter" idx="11"/>
          </p:nvPr>
        </p:nvSpPr>
        <p:spPr/>
        <p:txBody>
          <a:bodyPr/>
          <a:lstStyle/>
          <a:p>
            <a:pPr eaLnBrk="0" fontAlgn="base" hangingPunct="0">
              <a:spcBef>
                <a:spcPct val="0"/>
              </a:spcBef>
              <a:spcAft>
                <a:spcPct val="0"/>
              </a:spcAft>
              <a:defRPr/>
            </a:pPr>
            <a:endParaRPr lang="en-US" altLang="en-US">
              <a:solidFill>
                <a:prstClr val="black">
                  <a:tint val="75000"/>
                </a:prstClr>
              </a:solidFill>
              <a:latin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eaLnBrk="0" fontAlgn="base" hangingPunct="0">
              <a:spcBef>
                <a:spcPct val="0"/>
              </a:spcBef>
              <a:spcAft>
                <a:spcPct val="0"/>
              </a:spcAft>
              <a:defRPr/>
            </a:pPr>
            <a:fld id="{7600FC10-3AE2-425F-86FC-AB0BD8C0E669}" type="slidenum">
              <a:rPr lang="en-US" altLang="en-US" smtClean="0">
                <a:solidFill>
                  <a:prstClr val="black">
                    <a:tint val="75000"/>
                  </a:prstClr>
                </a:solidFill>
                <a:latin typeface="Times New Roman" panose="02020603050405020304" pitchFamily="18" charset="0"/>
              </a:rPr>
              <a:pPr eaLnBrk="0" fontAlgn="base" hangingPunct="0">
                <a:spcBef>
                  <a:spcPct val="0"/>
                </a:spcBef>
                <a:spcAft>
                  <a:spcPct val="0"/>
                </a:spcAft>
                <a:defRPr/>
              </a:pPr>
              <a:t>‹#›</a:t>
            </a:fld>
            <a:endParaRPr lang="en-US" altLang="en-US">
              <a:solidFill>
                <a:prstClr val="black">
                  <a:tint val="75000"/>
                </a:prstClr>
              </a:solidFill>
              <a:latin typeface="Times New Roman" panose="02020603050405020304" pitchFamily="18" charset="0"/>
            </a:endParaRPr>
          </a:p>
        </p:txBody>
      </p:sp>
    </p:spTree>
    <p:extLst>
      <p:ext uri="{BB962C8B-B14F-4D97-AF65-F5344CB8AC3E}">
        <p14:creationId xmlns:p14="http://schemas.microsoft.com/office/powerpoint/2010/main" val="3427993346"/>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lt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lt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9DC96738-6F06-4BD9-BE0B-9F97BBA575F3}"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13501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lt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lt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0EEFEE2C-8038-4C7C-AEF4-3FA175BE66C3}"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1872291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Slide Number Placeholder 9"/>
          <p:cNvSpPr>
            <a:spLocks noGrp="1"/>
          </p:cNvSpPr>
          <p:nvPr>
            <p:ph type="sldNum" sz="quarter" idx="10"/>
          </p:nvPr>
        </p:nvSpPr>
        <p:spPr>
          <a:xfrm>
            <a:off x="3124200" y="6400800"/>
            <a:ext cx="2743200" cy="365125"/>
          </a:xfrm>
        </p:spPr>
        <p:txBody>
          <a:bodyPr/>
          <a:lstStyle>
            <a:lvl1pPr>
              <a:defRPr/>
            </a:lvl1pPr>
          </a:lstStyle>
          <a:p>
            <a:pPr>
              <a:defRPr/>
            </a:pPr>
            <a:fld id="{105BEB31-1177-4347-BA23-3C6F800E1DB0}"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2797615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lt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lt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406B8DD6-67D8-4AC7-A23F-5647EF814C1C}"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720268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lt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DD65725-2A6D-4262-A6E8-57D00F6346F5}"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1319986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lt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lt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A4D39053-EAFF-4675-AACF-1CC5306DFE7A}"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1656617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lt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lt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1C5E755B-7F28-417C-B29B-39B27730CDAF}"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861107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lt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lt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9AF7AFB3-1674-48ED-B836-0C3E585249C6}"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3751118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lt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B5F70946-B112-40DF-9EBF-60334C3A2AB2}"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3869192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lt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247DF06B-D1BF-458D-8669-3FF21A615C3E}"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195583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lt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41AA48FC-D748-4626-BB78-03D2D36801EC}" type="slidenum">
              <a:rPr lang="en-US" altLang="en-US" smtClean="0">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791650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0" fontAlgn="base" hangingPunct="0">
              <a:spcBef>
                <a:spcPct val="0"/>
              </a:spcBef>
              <a:spcAft>
                <a:spcPct val="0"/>
              </a:spcAft>
              <a:defRPr/>
            </a:pPr>
            <a:endParaRPr lang="en-US" altLang="en-US">
              <a:solidFill>
                <a:prstClr val="black">
                  <a:tint val="75000"/>
                </a:prstClr>
              </a:solidFill>
              <a:latin typeface="Times New Roman" panose="02020603050405020304" pitchFamily="18" charset="0"/>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0" fontAlgn="base" hangingPunct="0">
              <a:spcBef>
                <a:spcPct val="0"/>
              </a:spcBef>
              <a:spcAft>
                <a:spcPct val="0"/>
              </a:spcAft>
              <a:defRPr/>
            </a:pPr>
            <a:endParaRPr lang="en-US" altLang="en-US">
              <a:solidFill>
                <a:prstClr val="black">
                  <a:tint val="75000"/>
                </a:prstClr>
              </a:solidFill>
              <a:latin typeface="Times New Roman" panose="02020603050405020304" pitchFamily="18" charset="0"/>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0" fontAlgn="base" hangingPunct="0">
              <a:spcBef>
                <a:spcPct val="0"/>
              </a:spcBef>
              <a:spcAft>
                <a:spcPct val="0"/>
              </a:spcAft>
              <a:defRPr/>
            </a:pPr>
            <a:fld id="{7600FC10-3AE2-425F-86FC-AB0BD8C0E669}" type="slidenum">
              <a:rPr lang="en-US" altLang="en-US" smtClean="0">
                <a:solidFill>
                  <a:prstClr val="black">
                    <a:tint val="75000"/>
                  </a:prstClr>
                </a:solidFill>
                <a:latin typeface="Times New Roman" panose="02020603050405020304" pitchFamily="18" charset="0"/>
              </a:rPr>
              <a:pPr eaLnBrk="0" fontAlgn="base" hangingPunct="0">
                <a:spcBef>
                  <a:spcPct val="0"/>
                </a:spcBef>
                <a:spcAft>
                  <a:spcPct val="0"/>
                </a:spcAft>
                <a:defRPr/>
              </a:pPr>
              <a:t>‹#›</a:t>
            </a:fld>
            <a:endParaRPr lang="en-US" altLang="en-US">
              <a:solidFill>
                <a:prstClr val="black">
                  <a:tint val="75000"/>
                </a:prstClr>
              </a:solidFill>
              <a:latin typeface="Times New Roman" panose="02020603050405020304" pitchFamily="18" charset="0"/>
            </a:endParaRPr>
          </a:p>
        </p:txBody>
      </p:sp>
      <p:pic>
        <p:nvPicPr>
          <p:cNvPr id="7" name="Picture 7" descr="CRMC 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0160000" y="6284913"/>
            <a:ext cx="2032000" cy="57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6129537"/>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66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mailto:bgoetsch@crmc.ri.gov"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704966"/>
          </a:xfrm>
        </p:spPr>
        <p:txBody>
          <a:bodyPr>
            <a:normAutofit/>
          </a:bodyPr>
          <a:lstStyle/>
          <a:p>
            <a:r>
              <a:rPr lang="en-US" b="1" dirty="0" smtClean="0"/>
              <a:t>CRMC’s Draft </a:t>
            </a:r>
            <a:r>
              <a:rPr lang="en-US" b="1" dirty="0"/>
              <a:t>P</a:t>
            </a:r>
            <a:r>
              <a:rPr lang="en-US" b="1" dirty="0" smtClean="0"/>
              <a:t>roposals to the </a:t>
            </a:r>
            <a:r>
              <a:rPr lang="en-US" b="1" dirty="0" smtClean="0"/>
              <a:t>Narragansett </a:t>
            </a:r>
            <a:r>
              <a:rPr lang="en-US" b="1" dirty="0" smtClean="0">
                <a:solidFill>
                  <a:prstClr val="black"/>
                </a:solidFill>
              </a:rPr>
              <a:t>Bay </a:t>
            </a:r>
            <a:r>
              <a:rPr lang="en-US" b="1" dirty="0">
                <a:solidFill>
                  <a:prstClr val="black"/>
                </a:solidFill>
              </a:rPr>
              <a:t>SAMP Aquaculture Working Group</a:t>
            </a:r>
            <a:r>
              <a:rPr lang="en-US" b="1" dirty="0" smtClean="0"/>
              <a:t> (WG):</a:t>
            </a:r>
            <a:endParaRPr lang="en-US" b="1" dirty="0"/>
          </a:p>
        </p:txBody>
      </p:sp>
      <p:sp>
        <p:nvSpPr>
          <p:cNvPr id="3" name="Content Placeholder 2"/>
          <p:cNvSpPr>
            <a:spLocks noGrp="1"/>
          </p:cNvSpPr>
          <p:nvPr>
            <p:ph idx="1"/>
          </p:nvPr>
        </p:nvSpPr>
        <p:spPr>
          <a:xfrm>
            <a:off x="838201" y="1952525"/>
            <a:ext cx="8789126" cy="4722595"/>
          </a:xfrm>
        </p:spPr>
        <p:txBody>
          <a:bodyPr>
            <a:normAutofit lnSpcReduction="10000"/>
          </a:bodyPr>
          <a:lstStyle/>
          <a:p>
            <a:r>
              <a:rPr lang="en-US" sz="3200" b="1" dirty="0" smtClean="0"/>
              <a:t>Stakeholder Notification</a:t>
            </a:r>
          </a:p>
          <a:p>
            <a:pPr lvl="1"/>
            <a:r>
              <a:rPr lang="en-US" dirty="0" smtClean="0"/>
              <a:t>Proposed new enhanced CRMC aquaculture application notification process to include: </a:t>
            </a:r>
          </a:p>
          <a:p>
            <a:pPr lvl="2"/>
            <a:r>
              <a:rPr lang="en-US" sz="2400" dirty="0" smtClean="0"/>
              <a:t>Notice to coastal property owners within </a:t>
            </a:r>
            <a:r>
              <a:rPr lang="en-US" sz="2400" u="sng" dirty="0" smtClean="0"/>
              <a:t>500 feet </a:t>
            </a:r>
            <a:r>
              <a:rPr lang="en-US" sz="2400" dirty="0" smtClean="0"/>
              <a:t>of any proposed site boundaries; and </a:t>
            </a:r>
          </a:p>
          <a:p>
            <a:pPr lvl="2"/>
            <a:r>
              <a:rPr lang="en-US" sz="2400" u="sng" dirty="0" err="1" smtClean="0"/>
              <a:t>Listserve</a:t>
            </a:r>
            <a:r>
              <a:rPr lang="en-US" sz="2400" u="sng" dirty="0" smtClean="0"/>
              <a:t> notification </a:t>
            </a:r>
            <a:r>
              <a:rPr lang="en-US" sz="2400" dirty="0" smtClean="0"/>
              <a:t>at all phases of application cycle;</a:t>
            </a:r>
          </a:p>
          <a:p>
            <a:r>
              <a:rPr lang="en-US" sz="3200" b="1" dirty="0" smtClean="0"/>
              <a:t>Application Development</a:t>
            </a:r>
          </a:p>
          <a:p>
            <a:pPr lvl="1"/>
            <a:r>
              <a:rPr lang="en-US" dirty="0" smtClean="0"/>
              <a:t>Proposed expanded CRMC Aquaculture Preliminary Determination (PD) process for enhanced application development with required: </a:t>
            </a:r>
          </a:p>
          <a:p>
            <a:pPr lvl="2"/>
            <a:r>
              <a:rPr lang="en-US" sz="2400" dirty="0"/>
              <a:t>S</a:t>
            </a:r>
            <a:r>
              <a:rPr lang="en-US" sz="2400" dirty="0" smtClean="0"/>
              <a:t>ubmittal of a </a:t>
            </a:r>
            <a:r>
              <a:rPr lang="en-US" sz="2400" u="sng" dirty="0" smtClean="0"/>
              <a:t>draft application</a:t>
            </a:r>
            <a:r>
              <a:rPr lang="en-US" sz="2400" dirty="0" smtClean="0"/>
              <a:t>; and </a:t>
            </a:r>
          </a:p>
          <a:p>
            <a:pPr lvl="2"/>
            <a:r>
              <a:rPr lang="en-US" sz="2400" dirty="0" smtClean="0"/>
              <a:t>Applicant led local </a:t>
            </a:r>
            <a:r>
              <a:rPr lang="en-US" sz="2400" u="sng" dirty="0" smtClean="0"/>
              <a:t>scoping session </a:t>
            </a:r>
            <a:r>
              <a:rPr lang="en-US" sz="2400" dirty="0" smtClean="0"/>
              <a:t>before a PD meeting is held by CRMC.</a:t>
            </a:r>
            <a:endParaRPr lang="en-US" sz="2400" dirty="0"/>
          </a:p>
        </p:txBody>
      </p:sp>
    </p:spTree>
    <p:extLst>
      <p:ext uri="{BB962C8B-B14F-4D97-AF65-F5344CB8AC3E}">
        <p14:creationId xmlns:p14="http://schemas.microsoft.com/office/powerpoint/2010/main" val="40915776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solidFill>
              </a:rPr>
              <a:t>Expanded </a:t>
            </a:r>
            <a:r>
              <a:rPr lang="en-US" dirty="0" smtClean="0">
                <a:solidFill>
                  <a:prstClr val="black"/>
                </a:solidFill>
              </a:rPr>
              <a:t>Application Development Process; </a:t>
            </a:r>
            <a:r>
              <a:rPr lang="en-US" b="1" u="sng" dirty="0" smtClean="0"/>
              <a:t>Step 2: Scoping Session </a:t>
            </a:r>
            <a:endParaRPr lang="en-US" b="1" u="sng" dirty="0"/>
          </a:p>
        </p:txBody>
      </p:sp>
      <p:sp>
        <p:nvSpPr>
          <p:cNvPr id="3" name="Content Placeholder 2"/>
          <p:cNvSpPr>
            <a:spLocks noGrp="1"/>
          </p:cNvSpPr>
          <p:nvPr>
            <p:ph idx="1"/>
          </p:nvPr>
        </p:nvSpPr>
        <p:spPr>
          <a:xfrm>
            <a:off x="838200" y="1825625"/>
            <a:ext cx="8035344" cy="4351338"/>
          </a:xfrm>
        </p:spPr>
        <p:txBody>
          <a:bodyPr>
            <a:normAutofit/>
          </a:bodyPr>
          <a:lstStyle/>
          <a:p>
            <a:r>
              <a:rPr lang="en-US" dirty="0" smtClean="0"/>
              <a:t>Before a PD meeting can be scheduled, the applicant shall hold a scoping session in the town closest to the proposal.  </a:t>
            </a:r>
          </a:p>
          <a:p>
            <a:r>
              <a:rPr lang="en-US" dirty="0" smtClean="0"/>
              <a:t>The purpose of a scoping session shall be to: </a:t>
            </a:r>
          </a:p>
          <a:p>
            <a:pPr lvl="1"/>
            <a:r>
              <a:rPr lang="en-US" sz="2800" dirty="0" smtClean="0"/>
              <a:t> Familiarize the general public with the proposal; </a:t>
            </a:r>
          </a:p>
          <a:p>
            <a:pPr lvl="1"/>
            <a:r>
              <a:rPr lang="en-US" sz="2800" dirty="0" smtClean="0"/>
              <a:t>Allow the public an opportunity to provide the applicant with additional local information to </a:t>
            </a:r>
            <a:r>
              <a:rPr lang="en-US" sz="2800" u="sng" dirty="0" smtClean="0"/>
              <a:t>inform development </a:t>
            </a:r>
            <a:r>
              <a:rPr lang="en-US" sz="2800" dirty="0" smtClean="0"/>
              <a:t>of the application; and </a:t>
            </a:r>
          </a:p>
          <a:p>
            <a:pPr lvl="1"/>
            <a:r>
              <a:rPr lang="en-US" sz="2800" dirty="0" smtClean="0"/>
              <a:t>To allow the public an opportunity to ask questions of the applicant</a:t>
            </a:r>
            <a:r>
              <a:rPr lang="en-US" sz="2800" dirty="0" smtClean="0"/>
              <a:t>.</a:t>
            </a:r>
          </a:p>
          <a:p>
            <a:pPr marL="457200" lvl="1" indent="0">
              <a:buNone/>
            </a:pPr>
            <a:endParaRPr lang="en-US" sz="2800" dirty="0" smtClean="0"/>
          </a:p>
          <a:p>
            <a:pPr marL="457200" lvl="1" indent="0">
              <a:buNone/>
            </a:pPr>
            <a:endParaRPr lang="en-US" sz="2800" dirty="0"/>
          </a:p>
        </p:txBody>
      </p:sp>
      <p:pic>
        <p:nvPicPr>
          <p:cNvPr id="5" name="Picture 4"/>
          <p:cNvPicPr>
            <a:picLocks noChangeAspect="1"/>
          </p:cNvPicPr>
          <p:nvPr/>
        </p:nvPicPr>
        <p:blipFill>
          <a:blip r:embed="rId3"/>
          <a:stretch>
            <a:fillRect/>
          </a:stretch>
        </p:blipFill>
        <p:spPr>
          <a:xfrm>
            <a:off x="9418571" y="1866142"/>
            <a:ext cx="2225321" cy="3978604"/>
          </a:xfrm>
          <a:prstGeom prst="rect">
            <a:avLst/>
          </a:prstGeom>
        </p:spPr>
      </p:pic>
      <p:sp>
        <p:nvSpPr>
          <p:cNvPr id="7" name="Down Arrow 6"/>
          <p:cNvSpPr/>
          <p:nvPr/>
        </p:nvSpPr>
        <p:spPr>
          <a:xfrm>
            <a:off x="10341467" y="3083183"/>
            <a:ext cx="391810" cy="43107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10341467" y="4235456"/>
            <a:ext cx="391810" cy="43107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9590775" y="3517968"/>
            <a:ext cx="1893194" cy="48332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388894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Expanded </a:t>
            </a:r>
            <a:r>
              <a:rPr lang="en-US" dirty="0" smtClean="0"/>
              <a:t>Application Development Process;</a:t>
            </a:r>
            <a:r>
              <a:rPr lang="en-US" dirty="0"/>
              <a:t/>
            </a:r>
            <a:br>
              <a:rPr lang="en-US" dirty="0"/>
            </a:br>
            <a:r>
              <a:rPr lang="en-US" b="1" u="sng" dirty="0" smtClean="0"/>
              <a:t>Step 2: Scoping Session (considerations)</a:t>
            </a:r>
            <a:endParaRPr lang="en-US" b="1" u="sng" dirty="0"/>
          </a:p>
        </p:txBody>
      </p:sp>
      <p:sp>
        <p:nvSpPr>
          <p:cNvPr id="3" name="Content Placeholder 2"/>
          <p:cNvSpPr>
            <a:spLocks noGrp="1"/>
          </p:cNvSpPr>
          <p:nvPr>
            <p:ph idx="1"/>
          </p:nvPr>
        </p:nvSpPr>
        <p:spPr/>
        <p:txBody>
          <a:bodyPr>
            <a:normAutofit fontScale="92500" lnSpcReduction="10000"/>
          </a:bodyPr>
          <a:lstStyle/>
          <a:p>
            <a:r>
              <a:rPr lang="en-US" dirty="0" smtClean="0"/>
              <a:t>The applicant is required to attend the scoping session and should be prepared to present the application and answer any questions;</a:t>
            </a:r>
          </a:p>
          <a:p>
            <a:r>
              <a:rPr lang="en-US" dirty="0" smtClean="0"/>
              <a:t>Scoping sessions are open to the public and town officials, or members of town bodies, are welcome to attend the scoping session;</a:t>
            </a:r>
          </a:p>
          <a:p>
            <a:r>
              <a:rPr lang="en-US" dirty="0" smtClean="0"/>
              <a:t>The scoping session should be scheduled in a manner that is conducive for public participation with regards to location, time and place;</a:t>
            </a:r>
          </a:p>
          <a:p>
            <a:r>
              <a:rPr lang="en-US" dirty="0" smtClean="0"/>
              <a:t>For example, the scoping session </a:t>
            </a:r>
            <a:r>
              <a:rPr lang="en-US" dirty="0" smtClean="0"/>
              <a:t>should take </a:t>
            </a:r>
            <a:r>
              <a:rPr lang="en-US" dirty="0" smtClean="0"/>
              <a:t>place in a publicly accessible building such as library, community center, town hall, etc., during reasonable non-working hours (weekday evenings/weekend);</a:t>
            </a:r>
          </a:p>
          <a:p>
            <a:r>
              <a:rPr lang="en-US" dirty="0" smtClean="0"/>
              <a:t>CRMC’s attendance at the scoping session is discretionary and therefore, scheduling can be accomplished independent of CRMC staff’s availability.</a:t>
            </a:r>
          </a:p>
        </p:txBody>
      </p:sp>
    </p:spTree>
    <p:extLst>
      <p:ext uri="{BB962C8B-B14F-4D97-AF65-F5344CB8AC3E}">
        <p14:creationId xmlns:p14="http://schemas.microsoft.com/office/powerpoint/2010/main" val="41801462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Draft Application Revision post Scoping Session:</a:t>
            </a:r>
            <a:endParaRPr lang="en-US" u="sng" dirty="0"/>
          </a:p>
        </p:txBody>
      </p:sp>
      <p:sp>
        <p:nvSpPr>
          <p:cNvPr id="3" name="Content Placeholder 2"/>
          <p:cNvSpPr>
            <a:spLocks noGrp="1"/>
          </p:cNvSpPr>
          <p:nvPr>
            <p:ph idx="1"/>
          </p:nvPr>
        </p:nvSpPr>
        <p:spPr>
          <a:xfrm>
            <a:off x="179294" y="1889219"/>
            <a:ext cx="6745941" cy="4884457"/>
          </a:xfrm>
        </p:spPr>
        <p:txBody>
          <a:bodyPr>
            <a:normAutofit lnSpcReduction="10000"/>
          </a:bodyPr>
          <a:lstStyle/>
          <a:p>
            <a:r>
              <a:rPr lang="en-US" dirty="0" smtClean="0"/>
              <a:t>After the scoping session, the applicant may wish to revise the draft application based on feedback from the community and town.</a:t>
            </a:r>
          </a:p>
          <a:p>
            <a:r>
              <a:rPr lang="en-US" dirty="0" smtClean="0"/>
              <a:t>CRMC may accept a revised application if the location is not substantially different from the site </a:t>
            </a:r>
            <a:r>
              <a:rPr lang="en-US" dirty="0" smtClean="0"/>
              <a:t>originally noticed </a:t>
            </a:r>
            <a:r>
              <a:rPr lang="en-US" dirty="0" smtClean="0"/>
              <a:t>for the scoping session.</a:t>
            </a:r>
          </a:p>
          <a:p>
            <a:r>
              <a:rPr lang="en-US" dirty="0"/>
              <a:t>T</a:t>
            </a:r>
            <a:r>
              <a:rPr lang="en-US" dirty="0" smtClean="0"/>
              <a:t>he applicant may be required to hold another scoping session addressing the revised location before the revised application is accepted. </a:t>
            </a:r>
          </a:p>
          <a:p>
            <a:endParaRPr lang="en-US" dirty="0"/>
          </a:p>
        </p:txBody>
      </p:sp>
      <p:pic>
        <p:nvPicPr>
          <p:cNvPr id="5" name="Picture 4"/>
          <p:cNvPicPr>
            <a:picLocks noChangeAspect="1"/>
          </p:cNvPicPr>
          <p:nvPr/>
        </p:nvPicPr>
        <p:blipFill>
          <a:blip r:embed="rId3"/>
          <a:stretch>
            <a:fillRect/>
          </a:stretch>
        </p:blipFill>
        <p:spPr>
          <a:xfrm>
            <a:off x="6508376" y="2453369"/>
            <a:ext cx="5589984" cy="3756156"/>
          </a:xfrm>
          <a:prstGeom prst="rect">
            <a:avLst/>
          </a:prstGeom>
        </p:spPr>
      </p:pic>
      <p:sp>
        <p:nvSpPr>
          <p:cNvPr id="6" name="Oval 5"/>
          <p:cNvSpPr/>
          <p:nvPr/>
        </p:nvSpPr>
        <p:spPr>
          <a:xfrm>
            <a:off x="9428206" y="3744098"/>
            <a:ext cx="1408670" cy="74140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188963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Expanded Application Development Process; </a:t>
            </a:r>
            <a:br>
              <a:rPr lang="en-US" dirty="0" smtClean="0"/>
            </a:br>
            <a:r>
              <a:rPr lang="en-US" b="1" u="sng" dirty="0" smtClean="0"/>
              <a:t>Step 3: Preliminary Determination (PD) Meeting</a:t>
            </a:r>
            <a:r>
              <a:rPr lang="en-US" b="1" dirty="0" smtClean="0"/>
              <a:t>:</a:t>
            </a:r>
            <a:endParaRPr lang="en-US" b="1" dirty="0"/>
          </a:p>
        </p:txBody>
      </p:sp>
      <p:sp>
        <p:nvSpPr>
          <p:cNvPr id="3" name="Content Placeholder 2"/>
          <p:cNvSpPr>
            <a:spLocks noGrp="1"/>
          </p:cNvSpPr>
          <p:nvPr>
            <p:ph idx="1"/>
          </p:nvPr>
        </p:nvSpPr>
        <p:spPr>
          <a:xfrm>
            <a:off x="627018" y="1825625"/>
            <a:ext cx="9078686" cy="4351338"/>
          </a:xfrm>
        </p:spPr>
        <p:txBody>
          <a:bodyPr>
            <a:noAutofit/>
          </a:bodyPr>
          <a:lstStyle/>
          <a:p>
            <a:r>
              <a:rPr lang="en-US" dirty="0" smtClean="0"/>
              <a:t>After the scoping session has been held by the applicant, CRMC will schedule the PD meeting with the town closest to the application according to the existing </a:t>
            </a:r>
            <a:r>
              <a:rPr lang="en-US" dirty="0" smtClean="0"/>
              <a:t>process;</a:t>
            </a:r>
            <a:endParaRPr lang="en-US" dirty="0" smtClean="0"/>
          </a:p>
          <a:p>
            <a:r>
              <a:rPr lang="en-US" dirty="0" smtClean="0"/>
              <a:t>Once scheduled, CRMC will publish notice of the PD meeting to the </a:t>
            </a:r>
            <a:r>
              <a:rPr lang="en-US" dirty="0" err="1" smtClean="0"/>
              <a:t>Listserve</a:t>
            </a:r>
            <a:r>
              <a:rPr lang="en-US" dirty="0" smtClean="0"/>
              <a:t> with a copy of the current application, including any accepted revisions thereto;</a:t>
            </a:r>
          </a:p>
          <a:p>
            <a:r>
              <a:rPr lang="en-US" dirty="0" smtClean="0"/>
              <a:t>CRMC will also send notice of the meeting to the listed property owners on the application;</a:t>
            </a:r>
          </a:p>
          <a:p>
            <a:r>
              <a:rPr lang="en-US" dirty="0" smtClean="0"/>
              <a:t>The town may choose where to hold the PD meeting and may choose to publish notice of the meeting as they see fit.</a:t>
            </a:r>
          </a:p>
        </p:txBody>
      </p:sp>
      <p:sp>
        <p:nvSpPr>
          <p:cNvPr id="4" name="Rounded Rectangle 3"/>
          <p:cNvSpPr/>
          <p:nvPr/>
        </p:nvSpPr>
        <p:spPr>
          <a:xfrm>
            <a:off x="9656052" y="1825625"/>
            <a:ext cx="2197994" cy="3944983"/>
          </a:xfrm>
          <a:prstGeom prst="roundRect">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DRAFT APP</a:t>
            </a:r>
          </a:p>
          <a:p>
            <a:pPr algn="ctr"/>
            <a:endParaRPr lang="en-US" dirty="0" smtClean="0"/>
          </a:p>
          <a:p>
            <a:pPr algn="ctr"/>
            <a:endParaRPr lang="en-US" dirty="0" smtClean="0"/>
          </a:p>
          <a:p>
            <a:pPr algn="ctr"/>
            <a:endParaRPr lang="en-US" dirty="0"/>
          </a:p>
          <a:p>
            <a:pPr algn="ctr"/>
            <a:r>
              <a:rPr lang="en-US" u="sng" dirty="0" smtClean="0"/>
              <a:t>SCOPING</a:t>
            </a:r>
          </a:p>
          <a:p>
            <a:pPr algn="ctr"/>
            <a:endParaRPr lang="en-US" dirty="0"/>
          </a:p>
          <a:p>
            <a:pPr algn="ctr"/>
            <a:endParaRPr lang="en-US" dirty="0" smtClean="0"/>
          </a:p>
          <a:p>
            <a:pPr algn="ctr"/>
            <a:endParaRPr lang="en-US" dirty="0"/>
          </a:p>
          <a:p>
            <a:pPr algn="ctr"/>
            <a:r>
              <a:rPr lang="en-US" u="sng" dirty="0" smtClean="0"/>
              <a:t>PRELIMINARY</a:t>
            </a:r>
          </a:p>
          <a:p>
            <a:pPr algn="ctr"/>
            <a:r>
              <a:rPr lang="en-US" u="sng" dirty="0" smtClean="0"/>
              <a:t>DETERMINATION</a:t>
            </a:r>
            <a:endParaRPr lang="en-US" u="sng" dirty="0"/>
          </a:p>
        </p:txBody>
      </p:sp>
      <p:sp>
        <p:nvSpPr>
          <p:cNvPr id="5" name="Down Arrow 4"/>
          <p:cNvSpPr/>
          <p:nvPr/>
        </p:nvSpPr>
        <p:spPr>
          <a:xfrm>
            <a:off x="10583970" y="2965267"/>
            <a:ext cx="391810" cy="43107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10583970" y="3969972"/>
            <a:ext cx="391810" cy="43107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9656052" y="4535983"/>
            <a:ext cx="2197994" cy="84908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672990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86688"/>
            <a:ext cx="10515600" cy="1325563"/>
          </a:xfrm>
        </p:spPr>
        <p:txBody>
          <a:bodyPr/>
          <a:lstStyle/>
          <a:p>
            <a:r>
              <a:rPr lang="en-US" u="sng" dirty="0" smtClean="0"/>
              <a:t>Phase 2 – Application Review</a:t>
            </a:r>
            <a:r>
              <a:rPr lang="en-US" dirty="0" smtClean="0"/>
              <a:t>:</a:t>
            </a:r>
            <a:br>
              <a:rPr lang="en-US" dirty="0" smtClean="0"/>
            </a:br>
            <a:r>
              <a:rPr lang="en-US" b="1" dirty="0" smtClean="0"/>
              <a:t>Full Category B Application for Aquaculture</a:t>
            </a:r>
            <a:endParaRPr lang="en-US" b="1" dirty="0"/>
          </a:p>
        </p:txBody>
      </p:sp>
      <p:sp>
        <p:nvSpPr>
          <p:cNvPr id="3" name="Content Placeholder 2"/>
          <p:cNvSpPr>
            <a:spLocks noGrp="1"/>
          </p:cNvSpPr>
          <p:nvPr>
            <p:ph idx="1"/>
          </p:nvPr>
        </p:nvSpPr>
        <p:spPr>
          <a:xfrm>
            <a:off x="838200" y="1825624"/>
            <a:ext cx="8828314" cy="4351338"/>
          </a:xfrm>
        </p:spPr>
        <p:txBody>
          <a:bodyPr>
            <a:normAutofit fontScale="92500" lnSpcReduction="10000"/>
          </a:bodyPr>
          <a:lstStyle/>
          <a:p>
            <a:r>
              <a:rPr lang="en-US" dirty="0" smtClean="0"/>
              <a:t>When an applicant has satisfied all Preliminary Determination requirements, they may now submit a full Category B application for an aquaculture lease.</a:t>
            </a:r>
          </a:p>
          <a:p>
            <a:r>
              <a:rPr lang="en-US" dirty="0" smtClean="0"/>
              <a:t>Once a full application is accepted as complete, CRMC will publish a 30 day Public Notice and post notification to:</a:t>
            </a:r>
          </a:p>
          <a:p>
            <a:pPr lvl="1"/>
            <a:r>
              <a:rPr lang="en-US" sz="2800" dirty="0" smtClean="0"/>
              <a:t>Aquaculture </a:t>
            </a:r>
            <a:r>
              <a:rPr lang="en-US" sz="2800" dirty="0" err="1" smtClean="0"/>
              <a:t>Listserve</a:t>
            </a:r>
            <a:r>
              <a:rPr lang="en-US" sz="2800" dirty="0" smtClean="0"/>
              <a:t>;</a:t>
            </a:r>
          </a:p>
          <a:p>
            <a:pPr lvl="1"/>
            <a:r>
              <a:rPr lang="en-US" sz="2800" dirty="0" smtClean="0"/>
              <a:t>The closest town(s); and</a:t>
            </a:r>
          </a:p>
          <a:p>
            <a:pPr lvl="1"/>
            <a:r>
              <a:rPr lang="en-US" sz="2800" dirty="0" smtClean="0"/>
              <a:t>The </a:t>
            </a:r>
            <a:r>
              <a:rPr lang="en-US" sz="2800" u="sng" dirty="0" smtClean="0"/>
              <a:t>property owners </a:t>
            </a:r>
            <a:r>
              <a:rPr lang="en-US" sz="2800" dirty="0" smtClean="0"/>
              <a:t>listed on the application.</a:t>
            </a:r>
            <a:r>
              <a:rPr lang="en-US" sz="2800" dirty="0" smtClean="0">
                <a:solidFill>
                  <a:srgbClr val="FF0000"/>
                </a:solidFill>
              </a:rPr>
              <a:t>*</a:t>
            </a:r>
            <a:r>
              <a:rPr lang="en-US" dirty="0" smtClean="0"/>
              <a:t>	</a:t>
            </a:r>
            <a:endParaRPr lang="en-US" dirty="0"/>
          </a:p>
          <a:p>
            <a:r>
              <a:rPr lang="en-US" dirty="0" smtClean="0"/>
              <a:t>Public Notice will include a copy of the application, standard NOAA Chart and reference to any related file numbers, i.e. PD file number, existing lease number for proposed </a:t>
            </a:r>
            <a:r>
              <a:rPr lang="en-US" dirty="0" smtClean="0"/>
              <a:t>expansions, etc</a:t>
            </a:r>
            <a:r>
              <a:rPr lang="en-US" dirty="0" smtClean="0"/>
              <a:t>.</a:t>
            </a:r>
            <a:r>
              <a:rPr lang="en-US" dirty="0" smtClean="0">
                <a:solidFill>
                  <a:srgbClr val="FF0000"/>
                </a:solidFill>
              </a:rPr>
              <a:t>*	</a:t>
            </a:r>
            <a:r>
              <a:rPr lang="en-US" dirty="0" smtClean="0"/>
              <a:t> </a:t>
            </a:r>
          </a:p>
        </p:txBody>
      </p:sp>
      <p:sp>
        <p:nvSpPr>
          <p:cNvPr id="4" name="Rounded Rectangle 3"/>
          <p:cNvSpPr/>
          <p:nvPr/>
        </p:nvSpPr>
        <p:spPr>
          <a:xfrm>
            <a:off x="9843108" y="1825624"/>
            <a:ext cx="1980955" cy="129413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rPr>
              <a:t>Phase 1</a:t>
            </a:r>
            <a:r>
              <a:rPr lang="en-US" sz="2400" dirty="0">
                <a:solidFill>
                  <a:schemeClr val="bg1"/>
                </a:solidFill>
              </a:rPr>
              <a:t>:</a:t>
            </a:r>
            <a:endParaRPr lang="en-US" sz="2400" dirty="0" smtClean="0">
              <a:solidFill>
                <a:schemeClr val="bg1"/>
              </a:solidFill>
            </a:endParaRPr>
          </a:p>
          <a:p>
            <a:pPr algn="ctr"/>
            <a:r>
              <a:rPr lang="en-US" sz="2400" dirty="0" smtClean="0">
                <a:solidFill>
                  <a:schemeClr val="bg1"/>
                </a:solidFill>
              </a:rPr>
              <a:t>Application Development</a:t>
            </a:r>
          </a:p>
        </p:txBody>
      </p:sp>
      <p:sp>
        <p:nvSpPr>
          <p:cNvPr id="5" name="Rounded Rectangle 4"/>
          <p:cNvSpPr/>
          <p:nvPr/>
        </p:nvSpPr>
        <p:spPr>
          <a:xfrm>
            <a:off x="9869233" y="3546502"/>
            <a:ext cx="1980955" cy="1063791"/>
          </a:xfrm>
          <a:prstGeom prst="roundRect">
            <a:avLst/>
          </a:prstGeom>
          <a:solidFill>
            <a:schemeClr val="accent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rPr>
              <a:t>Phase 2:</a:t>
            </a:r>
          </a:p>
          <a:p>
            <a:pPr algn="ctr"/>
            <a:r>
              <a:rPr lang="en-US" sz="2400" dirty="0" smtClean="0">
                <a:solidFill>
                  <a:schemeClr val="bg1"/>
                </a:solidFill>
              </a:rPr>
              <a:t>Application Review</a:t>
            </a:r>
            <a:endParaRPr lang="en-US" sz="2400" dirty="0">
              <a:solidFill>
                <a:schemeClr val="bg1"/>
              </a:solidFill>
            </a:endParaRPr>
          </a:p>
        </p:txBody>
      </p:sp>
      <p:sp>
        <p:nvSpPr>
          <p:cNvPr id="6" name="Rounded Rectangle 5"/>
          <p:cNvSpPr/>
          <p:nvPr/>
        </p:nvSpPr>
        <p:spPr>
          <a:xfrm>
            <a:off x="9869232" y="5090958"/>
            <a:ext cx="1954830" cy="1073755"/>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rPr>
              <a:t>Phase 3:</a:t>
            </a:r>
          </a:p>
          <a:p>
            <a:pPr algn="ctr"/>
            <a:r>
              <a:rPr lang="en-US" sz="2400" dirty="0" smtClean="0">
                <a:solidFill>
                  <a:schemeClr val="bg1"/>
                </a:solidFill>
              </a:rPr>
              <a:t>Final Decision</a:t>
            </a:r>
            <a:endParaRPr lang="en-US" sz="2400" dirty="0">
              <a:solidFill>
                <a:schemeClr val="bg1"/>
              </a:solidFill>
            </a:endParaRPr>
          </a:p>
        </p:txBody>
      </p:sp>
      <p:sp>
        <p:nvSpPr>
          <p:cNvPr id="7" name="Right Arrow 6"/>
          <p:cNvSpPr/>
          <p:nvPr/>
        </p:nvSpPr>
        <p:spPr>
          <a:xfrm rot="10800000">
            <a:off x="9180044" y="3758977"/>
            <a:ext cx="587829" cy="48463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10718256" y="3155845"/>
            <a:ext cx="230655" cy="354566"/>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a:off x="10718256" y="4652223"/>
            <a:ext cx="230655" cy="354566"/>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271848" y="6176962"/>
            <a:ext cx="4250725" cy="523220"/>
          </a:xfrm>
          <a:prstGeom prst="rect">
            <a:avLst/>
          </a:prstGeom>
          <a:noFill/>
        </p:spPr>
        <p:txBody>
          <a:bodyPr wrap="square" rtlCol="0">
            <a:spAutoFit/>
          </a:bodyPr>
          <a:lstStyle/>
          <a:p>
            <a:pPr lvl="0"/>
            <a:r>
              <a:rPr lang="en-US" sz="2800" dirty="0" smtClean="0">
                <a:solidFill>
                  <a:srgbClr val="FF0000"/>
                </a:solidFill>
              </a:rPr>
              <a:t>*New Process</a:t>
            </a:r>
            <a:endParaRPr lang="en-US" sz="2800" dirty="0">
              <a:solidFill>
                <a:srgbClr val="FF0000"/>
              </a:solidFill>
            </a:endParaRPr>
          </a:p>
        </p:txBody>
      </p:sp>
    </p:spTree>
    <p:extLst>
      <p:ext uri="{BB962C8B-B14F-4D97-AF65-F5344CB8AC3E}">
        <p14:creationId xmlns:p14="http://schemas.microsoft.com/office/powerpoint/2010/main" val="14271087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646555"/>
          </a:xfrm>
        </p:spPr>
        <p:txBody>
          <a:bodyPr>
            <a:normAutofit fontScale="90000"/>
          </a:bodyPr>
          <a:lstStyle/>
          <a:p>
            <a:r>
              <a:rPr lang="en-US" u="sng" dirty="0" smtClean="0"/>
              <a:t>Phase 2 - Application Review (cont’d)</a:t>
            </a:r>
            <a:r>
              <a:rPr lang="en-US" dirty="0"/>
              <a:t>;</a:t>
            </a:r>
            <a:r>
              <a:rPr lang="en-US" dirty="0" smtClean="0"/>
              <a:t/>
            </a:r>
            <a:br>
              <a:rPr lang="en-US" dirty="0" smtClean="0"/>
            </a:br>
            <a:r>
              <a:rPr lang="en-US" b="1" dirty="0" smtClean="0"/>
              <a:t>Rhode Island Marine Fisheries Council and Shellfish Advisory Panel Meetings</a:t>
            </a:r>
            <a:endParaRPr lang="en-US" b="1" dirty="0"/>
          </a:p>
        </p:txBody>
      </p:sp>
      <p:sp>
        <p:nvSpPr>
          <p:cNvPr id="3" name="Content Placeholder 2"/>
          <p:cNvSpPr>
            <a:spLocks noGrp="1"/>
          </p:cNvSpPr>
          <p:nvPr>
            <p:ph idx="1"/>
          </p:nvPr>
        </p:nvSpPr>
        <p:spPr>
          <a:xfrm>
            <a:off x="838200" y="2178322"/>
            <a:ext cx="10515600" cy="4351338"/>
          </a:xfrm>
        </p:spPr>
        <p:txBody>
          <a:bodyPr/>
          <a:lstStyle/>
          <a:p>
            <a:r>
              <a:rPr lang="en-US" dirty="0" smtClean="0"/>
              <a:t>CRMC will post notice of any </a:t>
            </a:r>
            <a:r>
              <a:rPr lang="en-US" dirty="0"/>
              <a:t>Rhode Island Marine Fisheries Council </a:t>
            </a:r>
            <a:r>
              <a:rPr lang="en-US" dirty="0" smtClean="0"/>
              <a:t>and/or </a:t>
            </a:r>
            <a:r>
              <a:rPr lang="en-US" dirty="0"/>
              <a:t>Shellfish Advisory Panel </a:t>
            </a:r>
            <a:r>
              <a:rPr lang="en-US" dirty="0" smtClean="0"/>
              <a:t>meetings that </a:t>
            </a:r>
            <a:r>
              <a:rPr lang="en-US" dirty="0" smtClean="0"/>
              <a:t>involve an aquaculture application to the Aquaculture Listserve.</a:t>
            </a:r>
            <a:r>
              <a:rPr lang="en-US" dirty="0" smtClean="0">
                <a:solidFill>
                  <a:srgbClr val="FF0000"/>
                </a:solidFill>
              </a:rPr>
              <a:t>*</a:t>
            </a:r>
            <a:endParaRPr lang="en-US" dirty="0">
              <a:solidFill>
                <a:srgbClr val="FF0000"/>
              </a:solidFill>
            </a:endParaRPr>
          </a:p>
        </p:txBody>
      </p:sp>
      <p:sp>
        <p:nvSpPr>
          <p:cNvPr id="4" name="TextBox 3"/>
          <p:cNvSpPr txBox="1"/>
          <p:nvPr/>
        </p:nvSpPr>
        <p:spPr>
          <a:xfrm>
            <a:off x="0" y="6147971"/>
            <a:ext cx="3361038" cy="523220"/>
          </a:xfrm>
          <a:prstGeom prst="rect">
            <a:avLst/>
          </a:prstGeom>
          <a:noFill/>
        </p:spPr>
        <p:txBody>
          <a:bodyPr wrap="square" rtlCol="0">
            <a:spAutoFit/>
          </a:bodyPr>
          <a:lstStyle/>
          <a:p>
            <a:r>
              <a:rPr lang="en-US" sz="2800" dirty="0" smtClean="0">
                <a:solidFill>
                  <a:srgbClr val="FF0000"/>
                </a:solidFill>
              </a:rPr>
              <a:t>*New Process</a:t>
            </a:r>
            <a:endParaRPr lang="en-US" sz="2800" dirty="0">
              <a:solidFill>
                <a:srgbClr val="FF0000"/>
              </a:solidFill>
            </a:endParaRPr>
          </a:p>
        </p:txBody>
      </p:sp>
    </p:spTree>
    <p:extLst>
      <p:ext uri="{BB962C8B-B14F-4D97-AF65-F5344CB8AC3E}">
        <p14:creationId xmlns:p14="http://schemas.microsoft.com/office/powerpoint/2010/main" val="41268536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Phase 3 - Final Decision</a:t>
            </a:r>
            <a:r>
              <a:rPr lang="en-US" dirty="0" smtClean="0"/>
              <a:t>:</a:t>
            </a:r>
            <a:br>
              <a:rPr lang="en-US" dirty="0" smtClean="0"/>
            </a:br>
            <a:r>
              <a:rPr lang="en-US" b="1" dirty="0" smtClean="0"/>
              <a:t>CRMC Public Hearings</a:t>
            </a:r>
            <a:endParaRPr lang="en-US" b="1" dirty="0"/>
          </a:p>
        </p:txBody>
      </p:sp>
      <p:sp>
        <p:nvSpPr>
          <p:cNvPr id="3" name="Content Placeholder 2"/>
          <p:cNvSpPr>
            <a:spLocks noGrp="1"/>
          </p:cNvSpPr>
          <p:nvPr>
            <p:ph idx="1"/>
          </p:nvPr>
        </p:nvSpPr>
        <p:spPr>
          <a:xfrm>
            <a:off x="838200" y="1825625"/>
            <a:ext cx="8893872" cy="4351338"/>
          </a:xfrm>
        </p:spPr>
        <p:txBody>
          <a:bodyPr/>
          <a:lstStyle/>
          <a:p>
            <a:r>
              <a:rPr lang="en-US" dirty="0" smtClean="0"/>
              <a:t>CRMC will post notice of any CRMC public hearing involving an aquaculture application to: </a:t>
            </a:r>
          </a:p>
          <a:p>
            <a:pPr lvl="1"/>
            <a:r>
              <a:rPr lang="en-US" sz="2800" dirty="0"/>
              <a:t>T</a:t>
            </a:r>
            <a:r>
              <a:rPr lang="en-US" sz="2800" dirty="0" smtClean="0"/>
              <a:t>he aquaculture </a:t>
            </a:r>
            <a:r>
              <a:rPr lang="en-US" sz="2800" dirty="0" err="1" smtClean="0"/>
              <a:t>Listserve</a:t>
            </a:r>
            <a:r>
              <a:rPr lang="en-US" sz="2800" dirty="0" smtClean="0"/>
              <a:t> and;</a:t>
            </a:r>
          </a:p>
          <a:p>
            <a:pPr lvl="1"/>
            <a:r>
              <a:rPr lang="en-US" sz="2800" dirty="0" smtClean="0"/>
              <a:t>The closest town(s);</a:t>
            </a:r>
          </a:p>
          <a:p>
            <a:pPr lvl="1"/>
            <a:r>
              <a:rPr lang="en-US" sz="2800" dirty="0" smtClean="0"/>
              <a:t>The listed property owners on the application;</a:t>
            </a:r>
            <a:r>
              <a:rPr lang="en-US" sz="2800" dirty="0" smtClean="0">
                <a:solidFill>
                  <a:srgbClr val="FF0000"/>
                </a:solidFill>
              </a:rPr>
              <a:t>*</a:t>
            </a:r>
            <a:endParaRPr lang="en-US" sz="2800" dirty="0" smtClean="0"/>
          </a:p>
          <a:p>
            <a:r>
              <a:rPr lang="en-US" dirty="0" smtClean="0"/>
              <a:t>Notice will reference to any related file numbers, i.e. PD file number, existing lease number for proposed expansions, etc.</a:t>
            </a:r>
            <a:r>
              <a:rPr lang="en-US" dirty="0" smtClean="0">
                <a:solidFill>
                  <a:srgbClr val="FF0000"/>
                </a:solidFill>
              </a:rPr>
              <a:t>*</a:t>
            </a:r>
            <a:r>
              <a:rPr lang="en-US" sz="3200" dirty="0" smtClean="0"/>
              <a:t>	 </a:t>
            </a:r>
          </a:p>
          <a:p>
            <a:endParaRPr lang="en-US" sz="3200" dirty="0"/>
          </a:p>
        </p:txBody>
      </p:sp>
      <p:sp>
        <p:nvSpPr>
          <p:cNvPr id="4" name="Rounded Rectangle 3"/>
          <p:cNvSpPr/>
          <p:nvPr/>
        </p:nvSpPr>
        <p:spPr>
          <a:xfrm>
            <a:off x="9843108" y="1825624"/>
            <a:ext cx="1980955" cy="129413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rPr>
              <a:t>Phase 1</a:t>
            </a:r>
            <a:r>
              <a:rPr lang="en-US" sz="2400" dirty="0">
                <a:solidFill>
                  <a:schemeClr val="bg1"/>
                </a:solidFill>
              </a:rPr>
              <a:t>:</a:t>
            </a:r>
            <a:endParaRPr lang="en-US" sz="2400" dirty="0" smtClean="0">
              <a:solidFill>
                <a:schemeClr val="bg1"/>
              </a:solidFill>
            </a:endParaRPr>
          </a:p>
          <a:p>
            <a:pPr algn="ctr"/>
            <a:r>
              <a:rPr lang="en-US" sz="2400" dirty="0" smtClean="0">
                <a:solidFill>
                  <a:schemeClr val="bg1"/>
                </a:solidFill>
              </a:rPr>
              <a:t>Application Development</a:t>
            </a:r>
          </a:p>
        </p:txBody>
      </p:sp>
      <p:sp>
        <p:nvSpPr>
          <p:cNvPr id="5" name="Rounded Rectangle 4"/>
          <p:cNvSpPr/>
          <p:nvPr/>
        </p:nvSpPr>
        <p:spPr>
          <a:xfrm>
            <a:off x="9869233" y="3546502"/>
            <a:ext cx="1980955" cy="1063791"/>
          </a:xfrm>
          <a:prstGeom prst="roundRect">
            <a:avLst/>
          </a:prstGeom>
          <a:solidFill>
            <a:schemeClr val="accent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rPr>
              <a:t>Phase 2:</a:t>
            </a:r>
          </a:p>
          <a:p>
            <a:pPr algn="ctr"/>
            <a:r>
              <a:rPr lang="en-US" sz="2400" dirty="0" smtClean="0">
                <a:solidFill>
                  <a:schemeClr val="bg1"/>
                </a:solidFill>
              </a:rPr>
              <a:t>Application Review</a:t>
            </a:r>
            <a:endParaRPr lang="en-US" sz="2400" dirty="0">
              <a:solidFill>
                <a:schemeClr val="bg1"/>
              </a:solidFill>
            </a:endParaRPr>
          </a:p>
        </p:txBody>
      </p:sp>
      <p:sp>
        <p:nvSpPr>
          <p:cNvPr id="6" name="Rounded Rectangle 5"/>
          <p:cNvSpPr/>
          <p:nvPr/>
        </p:nvSpPr>
        <p:spPr>
          <a:xfrm>
            <a:off x="9869232" y="5090958"/>
            <a:ext cx="1954830" cy="1073755"/>
          </a:xfrm>
          <a:prstGeom prst="roundRect">
            <a:avLst/>
          </a:prstGeom>
          <a:solidFill>
            <a:schemeClr val="accent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rPr>
              <a:t>Phase 3:</a:t>
            </a:r>
          </a:p>
          <a:p>
            <a:pPr algn="ctr"/>
            <a:r>
              <a:rPr lang="en-US" sz="2400" dirty="0" smtClean="0">
                <a:solidFill>
                  <a:schemeClr val="bg1"/>
                </a:solidFill>
              </a:rPr>
              <a:t>Final Decision</a:t>
            </a:r>
            <a:endParaRPr lang="en-US" sz="2400" dirty="0">
              <a:solidFill>
                <a:schemeClr val="bg1"/>
              </a:solidFill>
            </a:endParaRPr>
          </a:p>
        </p:txBody>
      </p:sp>
      <p:sp>
        <p:nvSpPr>
          <p:cNvPr id="7" name="Down Arrow 6"/>
          <p:cNvSpPr/>
          <p:nvPr/>
        </p:nvSpPr>
        <p:spPr>
          <a:xfrm>
            <a:off x="10754088" y="3155845"/>
            <a:ext cx="230655" cy="354566"/>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10754088" y="4673342"/>
            <a:ext cx="211243" cy="354566"/>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rot="10800000">
            <a:off x="9065866" y="5385519"/>
            <a:ext cx="666206"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0" y="6147971"/>
            <a:ext cx="3361038" cy="523220"/>
          </a:xfrm>
          <a:prstGeom prst="rect">
            <a:avLst/>
          </a:prstGeom>
          <a:noFill/>
        </p:spPr>
        <p:txBody>
          <a:bodyPr wrap="square" rtlCol="0">
            <a:spAutoFit/>
          </a:bodyPr>
          <a:lstStyle/>
          <a:p>
            <a:r>
              <a:rPr lang="en-US" sz="2800" dirty="0" smtClean="0">
                <a:solidFill>
                  <a:srgbClr val="FF0000"/>
                </a:solidFill>
              </a:rPr>
              <a:t>*New Process</a:t>
            </a:r>
            <a:endParaRPr lang="en-US" sz="2800" dirty="0">
              <a:solidFill>
                <a:srgbClr val="FF0000"/>
              </a:solidFill>
            </a:endParaRPr>
          </a:p>
        </p:txBody>
      </p:sp>
    </p:spTree>
    <p:extLst>
      <p:ext uri="{BB962C8B-B14F-4D97-AF65-F5344CB8AC3E}">
        <p14:creationId xmlns:p14="http://schemas.microsoft.com/office/powerpoint/2010/main" val="40451940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406B8DD6-67D8-4AC7-A23F-5647EF814C1C}" type="slidenum">
              <a:rPr lang="en-US" altLang="en-US" smtClean="0">
                <a:solidFill>
                  <a:prstClr val="black">
                    <a:tint val="75000"/>
                  </a:prstClr>
                </a:solidFill>
              </a:rPr>
              <a:pPr>
                <a:defRPr/>
              </a:pPr>
              <a:t>17</a:t>
            </a:fld>
            <a:endParaRPr lang="en-US" altLang="en-US">
              <a:solidFill>
                <a:prstClr val="black">
                  <a:tint val="75000"/>
                </a:prstClr>
              </a:solidFill>
            </a:endParaRPr>
          </a:p>
        </p:txBody>
      </p:sp>
      <p:sp>
        <p:nvSpPr>
          <p:cNvPr id="5" name="Text Box 2"/>
          <p:cNvSpPr txBox="1">
            <a:spLocks noChangeArrowheads="1"/>
          </p:cNvSpPr>
          <p:nvPr/>
        </p:nvSpPr>
        <p:spPr bwMode="auto">
          <a:xfrm>
            <a:off x="3886200" y="152400"/>
            <a:ext cx="1219200" cy="466725"/>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fontAlgn="base">
              <a:spcBef>
                <a:spcPct val="50000"/>
              </a:spcBef>
              <a:spcAft>
                <a:spcPct val="0"/>
              </a:spcAft>
              <a:buClrTx/>
              <a:buSzTx/>
              <a:buFontTx/>
              <a:buNone/>
              <a:defRPr/>
            </a:pPr>
            <a:r>
              <a:rPr lang="en-US" altLang="en-US" sz="1200" kern="0">
                <a:solidFill>
                  <a:srgbClr val="FFFFFF"/>
                </a:solidFill>
                <a:latin typeface="Arial" panose="020B0604020202020204" pitchFamily="34" charset="0"/>
              </a:rPr>
              <a:t>Preliminary Determination</a:t>
            </a:r>
          </a:p>
        </p:txBody>
      </p:sp>
      <p:sp>
        <p:nvSpPr>
          <p:cNvPr id="6" name="Text Box 3"/>
          <p:cNvSpPr txBox="1">
            <a:spLocks noChangeArrowheads="1"/>
          </p:cNvSpPr>
          <p:nvPr/>
        </p:nvSpPr>
        <p:spPr bwMode="auto">
          <a:xfrm>
            <a:off x="3208738" y="1624805"/>
            <a:ext cx="2514600" cy="284163"/>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fontAlgn="base">
              <a:spcBef>
                <a:spcPct val="50000"/>
              </a:spcBef>
              <a:spcAft>
                <a:spcPct val="0"/>
              </a:spcAft>
              <a:buClrTx/>
              <a:buSzTx/>
              <a:buFontTx/>
              <a:buNone/>
              <a:defRPr/>
            </a:pPr>
            <a:r>
              <a:rPr lang="en-US" altLang="en-US" sz="1200" kern="0" dirty="0">
                <a:solidFill>
                  <a:srgbClr val="FFFFFF"/>
                </a:solidFill>
                <a:latin typeface="Arial" panose="020B0604020202020204" pitchFamily="34" charset="0"/>
              </a:rPr>
              <a:t>Full Aquaculture Application </a:t>
            </a:r>
          </a:p>
        </p:txBody>
      </p:sp>
      <p:sp>
        <p:nvSpPr>
          <p:cNvPr id="7" name="Text Box 4"/>
          <p:cNvSpPr txBox="1">
            <a:spLocks noChangeArrowheads="1"/>
          </p:cNvSpPr>
          <p:nvPr/>
        </p:nvSpPr>
        <p:spPr bwMode="auto">
          <a:xfrm>
            <a:off x="3733800" y="914400"/>
            <a:ext cx="1524000" cy="466725"/>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fontAlgn="base">
              <a:spcBef>
                <a:spcPct val="50000"/>
              </a:spcBef>
              <a:spcAft>
                <a:spcPct val="0"/>
              </a:spcAft>
              <a:buClrTx/>
              <a:buSzTx/>
              <a:buFontTx/>
              <a:buNone/>
              <a:defRPr/>
            </a:pPr>
            <a:r>
              <a:rPr lang="en-US" altLang="en-US" sz="1200" kern="0">
                <a:solidFill>
                  <a:srgbClr val="FFFFFF"/>
                </a:solidFill>
                <a:latin typeface="Arial" panose="020B0604020202020204" pitchFamily="34" charset="0"/>
              </a:rPr>
              <a:t>Recommendations to applicant</a:t>
            </a:r>
          </a:p>
        </p:txBody>
      </p:sp>
      <p:sp>
        <p:nvSpPr>
          <p:cNvPr id="8" name="Text Box 5"/>
          <p:cNvSpPr txBox="1">
            <a:spLocks noChangeArrowheads="1"/>
          </p:cNvSpPr>
          <p:nvPr/>
        </p:nvSpPr>
        <p:spPr bwMode="auto">
          <a:xfrm>
            <a:off x="2286000" y="2286000"/>
            <a:ext cx="1524000" cy="1196975"/>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fontAlgn="base">
              <a:spcBef>
                <a:spcPct val="0"/>
              </a:spcBef>
              <a:spcAft>
                <a:spcPct val="0"/>
              </a:spcAft>
              <a:buClrTx/>
              <a:buSzTx/>
              <a:buFontTx/>
              <a:buNone/>
              <a:defRPr/>
            </a:pPr>
            <a:r>
              <a:rPr lang="en-US" altLang="en-US" sz="1200" kern="0" dirty="0">
                <a:solidFill>
                  <a:srgbClr val="FFFFFF"/>
                </a:solidFill>
                <a:latin typeface="Arial" panose="020B0604020202020204" pitchFamily="34" charset="0"/>
              </a:rPr>
              <a:t>Director; </a:t>
            </a:r>
            <a:r>
              <a:rPr lang="en-US" altLang="en-US" sz="1200" kern="0" dirty="0" err="1">
                <a:solidFill>
                  <a:srgbClr val="FFFFFF"/>
                </a:solidFill>
                <a:latin typeface="Arial" panose="020B0604020202020204" pitchFamily="34" charset="0"/>
              </a:rPr>
              <a:t>Dept</a:t>
            </a:r>
            <a:r>
              <a:rPr lang="en-US" altLang="en-US" sz="1200" kern="0" dirty="0">
                <a:solidFill>
                  <a:srgbClr val="FFFFFF"/>
                </a:solidFill>
                <a:latin typeface="Arial" panose="020B0604020202020204" pitchFamily="34" charset="0"/>
              </a:rPr>
              <a:t> of Environmental Management; Fish and Wildlife; Water Resources; Enforcement</a:t>
            </a:r>
          </a:p>
        </p:txBody>
      </p:sp>
      <p:sp>
        <p:nvSpPr>
          <p:cNvPr id="9" name="Text Box 6"/>
          <p:cNvSpPr txBox="1">
            <a:spLocks noChangeArrowheads="1"/>
          </p:cNvSpPr>
          <p:nvPr/>
        </p:nvSpPr>
        <p:spPr bwMode="auto">
          <a:xfrm>
            <a:off x="1219200" y="2438400"/>
            <a:ext cx="838200" cy="649288"/>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fontAlgn="base">
              <a:spcBef>
                <a:spcPct val="50000"/>
              </a:spcBef>
              <a:spcAft>
                <a:spcPct val="0"/>
              </a:spcAft>
              <a:buClrTx/>
              <a:buSzTx/>
              <a:buFontTx/>
              <a:buNone/>
              <a:defRPr/>
            </a:pPr>
            <a:r>
              <a:rPr lang="en-US" altLang="en-US" sz="1200" kern="0">
                <a:solidFill>
                  <a:srgbClr val="FFFFFF"/>
                </a:solidFill>
                <a:latin typeface="Arial" panose="020B0604020202020204" pitchFamily="34" charset="0"/>
              </a:rPr>
              <a:t>30 Day Public Notice</a:t>
            </a:r>
          </a:p>
        </p:txBody>
      </p:sp>
      <p:sp>
        <p:nvSpPr>
          <p:cNvPr id="10" name="Text Box 7"/>
          <p:cNvSpPr txBox="1">
            <a:spLocks noChangeArrowheads="1"/>
          </p:cNvSpPr>
          <p:nvPr/>
        </p:nvSpPr>
        <p:spPr bwMode="auto">
          <a:xfrm>
            <a:off x="7086600" y="2590800"/>
            <a:ext cx="1219200" cy="466725"/>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fontAlgn="base">
              <a:spcBef>
                <a:spcPct val="50000"/>
              </a:spcBef>
              <a:spcAft>
                <a:spcPct val="0"/>
              </a:spcAft>
              <a:buClrTx/>
              <a:buSzTx/>
              <a:buFontTx/>
              <a:buNone/>
              <a:defRPr/>
            </a:pPr>
            <a:r>
              <a:rPr lang="en-US" altLang="en-US" sz="1200" kern="0">
                <a:solidFill>
                  <a:srgbClr val="FFFFFF"/>
                </a:solidFill>
                <a:latin typeface="Arial" panose="020B0604020202020204" pitchFamily="34" charset="0"/>
              </a:rPr>
              <a:t>Shellfish Advisory Panel</a:t>
            </a:r>
          </a:p>
        </p:txBody>
      </p:sp>
      <p:sp>
        <p:nvSpPr>
          <p:cNvPr id="11" name="Text Box 8"/>
          <p:cNvSpPr txBox="1">
            <a:spLocks noChangeArrowheads="1"/>
          </p:cNvSpPr>
          <p:nvPr/>
        </p:nvSpPr>
        <p:spPr bwMode="auto">
          <a:xfrm>
            <a:off x="5638800" y="2362200"/>
            <a:ext cx="1219200" cy="830263"/>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fontAlgn="base">
              <a:spcBef>
                <a:spcPct val="50000"/>
              </a:spcBef>
              <a:spcAft>
                <a:spcPct val="0"/>
              </a:spcAft>
              <a:buClrTx/>
              <a:buSzTx/>
              <a:buFontTx/>
              <a:buNone/>
              <a:defRPr/>
            </a:pPr>
            <a:r>
              <a:rPr lang="en-US" altLang="en-US" sz="1200" kern="0">
                <a:solidFill>
                  <a:srgbClr val="FFFFFF"/>
                </a:solidFill>
                <a:latin typeface="Arial" panose="020B0604020202020204" pitchFamily="34" charset="0"/>
              </a:rPr>
              <a:t>RI Historical Preservation and Heritage Commission</a:t>
            </a:r>
          </a:p>
        </p:txBody>
      </p:sp>
      <p:sp>
        <p:nvSpPr>
          <p:cNvPr id="12" name="Text Box 9"/>
          <p:cNvSpPr txBox="1">
            <a:spLocks noChangeArrowheads="1"/>
          </p:cNvSpPr>
          <p:nvPr/>
        </p:nvSpPr>
        <p:spPr bwMode="auto">
          <a:xfrm>
            <a:off x="4114800" y="2438400"/>
            <a:ext cx="1219200" cy="831850"/>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fontAlgn="base">
              <a:spcBef>
                <a:spcPct val="0"/>
              </a:spcBef>
              <a:spcAft>
                <a:spcPct val="0"/>
              </a:spcAft>
              <a:buClrTx/>
              <a:buSzTx/>
              <a:buFontTx/>
              <a:buNone/>
              <a:defRPr/>
            </a:pPr>
            <a:r>
              <a:rPr lang="en-US" altLang="en-US" sz="1200" kern="0">
                <a:solidFill>
                  <a:srgbClr val="FFFFFF"/>
                </a:solidFill>
                <a:latin typeface="Arial" panose="020B0604020202020204" pitchFamily="34" charset="0"/>
              </a:rPr>
              <a:t>Army Corps of Engineers; General Permitting</a:t>
            </a:r>
          </a:p>
        </p:txBody>
      </p:sp>
      <p:sp>
        <p:nvSpPr>
          <p:cNvPr id="13" name="Text Box 10"/>
          <p:cNvSpPr txBox="1">
            <a:spLocks noChangeArrowheads="1"/>
          </p:cNvSpPr>
          <p:nvPr/>
        </p:nvSpPr>
        <p:spPr bwMode="auto">
          <a:xfrm>
            <a:off x="7467600" y="3581400"/>
            <a:ext cx="1219200" cy="649288"/>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fontAlgn="base">
              <a:spcBef>
                <a:spcPct val="50000"/>
              </a:spcBef>
              <a:spcAft>
                <a:spcPct val="0"/>
              </a:spcAft>
              <a:buClrTx/>
              <a:buSzTx/>
              <a:buFontTx/>
              <a:buNone/>
              <a:defRPr/>
            </a:pPr>
            <a:r>
              <a:rPr lang="en-US" altLang="en-US" sz="1200" kern="0">
                <a:solidFill>
                  <a:srgbClr val="FFFFFF"/>
                </a:solidFill>
                <a:latin typeface="Arial" panose="020B0604020202020204" pitchFamily="34" charset="0"/>
              </a:rPr>
              <a:t>RI Marine Fisheries Council</a:t>
            </a:r>
          </a:p>
        </p:txBody>
      </p:sp>
      <p:sp>
        <p:nvSpPr>
          <p:cNvPr id="14" name="Text Box 11"/>
          <p:cNvSpPr txBox="1">
            <a:spLocks noChangeArrowheads="1"/>
          </p:cNvSpPr>
          <p:nvPr/>
        </p:nvSpPr>
        <p:spPr bwMode="auto">
          <a:xfrm>
            <a:off x="4038600" y="4419600"/>
            <a:ext cx="1219200" cy="284163"/>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fontAlgn="base">
              <a:spcBef>
                <a:spcPct val="50000"/>
              </a:spcBef>
              <a:spcAft>
                <a:spcPct val="0"/>
              </a:spcAft>
              <a:buClrTx/>
              <a:buSzTx/>
              <a:buFontTx/>
              <a:buNone/>
              <a:defRPr/>
            </a:pPr>
            <a:r>
              <a:rPr lang="en-US" altLang="en-US" sz="1200" kern="0">
                <a:solidFill>
                  <a:srgbClr val="FFFFFF"/>
                </a:solidFill>
                <a:latin typeface="Arial" panose="020B0604020202020204" pitchFamily="34" charset="0"/>
              </a:rPr>
              <a:t>CRMC</a:t>
            </a:r>
          </a:p>
        </p:txBody>
      </p:sp>
      <p:sp>
        <p:nvSpPr>
          <p:cNvPr id="15" name="Line 12"/>
          <p:cNvSpPr>
            <a:spLocks noChangeShapeType="1"/>
          </p:cNvSpPr>
          <p:nvPr/>
        </p:nvSpPr>
        <p:spPr bwMode="auto">
          <a:xfrm>
            <a:off x="4495800" y="609600"/>
            <a:ext cx="0" cy="304800"/>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16" name="Line 13"/>
          <p:cNvSpPr>
            <a:spLocks noChangeShapeType="1"/>
          </p:cNvSpPr>
          <p:nvPr/>
        </p:nvSpPr>
        <p:spPr bwMode="auto">
          <a:xfrm>
            <a:off x="4495800" y="1371600"/>
            <a:ext cx="0" cy="304800"/>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17" name="Text Box 14"/>
          <p:cNvSpPr txBox="1">
            <a:spLocks noChangeArrowheads="1"/>
          </p:cNvSpPr>
          <p:nvPr/>
        </p:nvSpPr>
        <p:spPr bwMode="auto">
          <a:xfrm>
            <a:off x="4648200" y="5334000"/>
            <a:ext cx="1219200" cy="466725"/>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fontAlgn="base">
              <a:spcBef>
                <a:spcPct val="50000"/>
              </a:spcBef>
              <a:spcAft>
                <a:spcPct val="0"/>
              </a:spcAft>
              <a:buClrTx/>
              <a:buSzTx/>
              <a:buFontTx/>
              <a:buNone/>
              <a:defRPr/>
            </a:pPr>
            <a:r>
              <a:rPr lang="en-US" altLang="en-US" sz="1200" kern="0">
                <a:solidFill>
                  <a:srgbClr val="FFFFFF"/>
                </a:solidFill>
                <a:latin typeface="Arial" panose="020B0604020202020204" pitchFamily="34" charset="0"/>
              </a:rPr>
              <a:t>CRMC Public Hearing</a:t>
            </a:r>
          </a:p>
        </p:txBody>
      </p:sp>
      <p:sp>
        <p:nvSpPr>
          <p:cNvPr id="18" name="Text Box 15"/>
          <p:cNvSpPr txBox="1">
            <a:spLocks noChangeArrowheads="1"/>
          </p:cNvSpPr>
          <p:nvPr/>
        </p:nvSpPr>
        <p:spPr bwMode="auto">
          <a:xfrm>
            <a:off x="6903308" y="6248400"/>
            <a:ext cx="1066800" cy="284163"/>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fontAlgn="base">
              <a:spcBef>
                <a:spcPct val="50000"/>
              </a:spcBef>
              <a:spcAft>
                <a:spcPct val="0"/>
              </a:spcAft>
              <a:buClrTx/>
              <a:buSzTx/>
              <a:buFontTx/>
              <a:buNone/>
              <a:defRPr/>
            </a:pPr>
            <a:r>
              <a:rPr lang="en-US" altLang="en-US" sz="1200" kern="0" dirty="0">
                <a:solidFill>
                  <a:srgbClr val="FFFFFF"/>
                </a:solidFill>
                <a:latin typeface="Arial" panose="020B0604020202020204" pitchFamily="34" charset="0"/>
              </a:rPr>
              <a:t>DENIAL</a:t>
            </a:r>
          </a:p>
        </p:txBody>
      </p:sp>
      <p:sp>
        <p:nvSpPr>
          <p:cNvPr id="19" name="Text Box 16"/>
          <p:cNvSpPr txBox="1">
            <a:spLocks noChangeArrowheads="1"/>
          </p:cNvSpPr>
          <p:nvPr/>
        </p:nvSpPr>
        <p:spPr bwMode="auto">
          <a:xfrm>
            <a:off x="3048000" y="6248400"/>
            <a:ext cx="1219200" cy="284163"/>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fontAlgn="base">
              <a:spcBef>
                <a:spcPct val="50000"/>
              </a:spcBef>
              <a:spcAft>
                <a:spcPct val="0"/>
              </a:spcAft>
              <a:buClrTx/>
              <a:buSzTx/>
              <a:buFontTx/>
              <a:buNone/>
              <a:defRPr/>
            </a:pPr>
            <a:r>
              <a:rPr lang="en-US" altLang="en-US" sz="1200" kern="0" dirty="0">
                <a:solidFill>
                  <a:srgbClr val="FFFFFF"/>
                </a:solidFill>
                <a:latin typeface="Arial" panose="020B0604020202020204" pitchFamily="34" charset="0"/>
              </a:rPr>
              <a:t>APPROVAL</a:t>
            </a:r>
          </a:p>
        </p:txBody>
      </p:sp>
      <p:sp>
        <p:nvSpPr>
          <p:cNvPr id="20" name="Text Box 17"/>
          <p:cNvSpPr txBox="1">
            <a:spLocks noChangeArrowheads="1"/>
          </p:cNvSpPr>
          <p:nvPr/>
        </p:nvSpPr>
        <p:spPr bwMode="auto">
          <a:xfrm>
            <a:off x="6934200" y="3048000"/>
            <a:ext cx="914400"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fontAlgn="base">
              <a:spcBef>
                <a:spcPct val="50000"/>
              </a:spcBef>
              <a:spcAft>
                <a:spcPct val="0"/>
              </a:spcAft>
              <a:buClrTx/>
              <a:buSzTx/>
              <a:buFontTx/>
              <a:buNone/>
            </a:pPr>
            <a:r>
              <a:rPr lang="en-US" altLang="en-US" sz="1200">
                <a:solidFill>
                  <a:srgbClr val="FFFFFF"/>
                </a:solidFill>
                <a:latin typeface="Arial" panose="020B0604020202020204" pitchFamily="34" charset="0"/>
              </a:rPr>
              <a:t>No Objections</a:t>
            </a:r>
          </a:p>
        </p:txBody>
      </p:sp>
      <p:sp>
        <p:nvSpPr>
          <p:cNvPr id="21" name="Text Box 18"/>
          <p:cNvSpPr txBox="1">
            <a:spLocks noChangeArrowheads="1"/>
          </p:cNvSpPr>
          <p:nvPr/>
        </p:nvSpPr>
        <p:spPr bwMode="auto">
          <a:xfrm>
            <a:off x="7924800" y="3048000"/>
            <a:ext cx="1219200" cy="274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fontAlgn="base">
              <a:spcBef>
                <a:spcPct val="50000"/>
              </a:spcBef>
              <a:spcAft>
                <a:spcPct val="0"/>
              </a:spcAft>
              <a:buClrTx/>
              <a:buSzTx/>
              <a:buFontTx/>
              <a:buNone/>
            </a:pPr>
            <a:r>
              <a:rPr lang="en-US" altLang="en-US" sz="1200">
                <a:solidFill>
                  <a:srgbClr val="FFFFFF"/>
                </a:solidFill>
                <a:latin typeface="Arial" panose="020B0604020202020204" pitchFamily="34" charset="0"/>
              </a:rPr>
              <a:t>Objections</a:t>
            </a:r>
          </a:p>
        </p:txBody>
      </p:sp>
      <p:sp>
        <p:nvSpPr>
          <p:cNvPr id="22" name="Line 19"/>
          <p:cNvSpPr>
            <a:spLocks noChangeShapeType="1"/>
          </p:cNvSpPr>
          <p:nvPr/>
        </p:nvSpPr>
        <p:spPr bwMode="auto">
          <a:xfrm flipH="1">
            <a:off x="1828800" y="1828800"/>
            <a:ext cx="1371600" cy="609600"/>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23" name="Line 20"/>
          <p:cNvSpPr>
            <a:spLocks noChangeShapeType="1"/>
          </p:cNvSpPr>
          <p:nvPr/>
        </p:nvSpPr>
        <p:spPr bwMode="auto">
          <a:xfrm flipH="1">
            <a:off x="3200400" y="1981200"/>
            <a:ext cx="304800" cy="304800"/>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24" name="Line 21"/>
          <p:cNvSpPr>
            <a:spLocks noChangeShapeType="1"/>
          </p:cNvSpPr>
          <p:nvPr/>
        </p:nvSpPr>
        <p:spPr bwMode="auto">
          <a:xfrm>
            <a:off x="4572000" y="1981200"/>
            <a:ext cx="0" cy="457200"/>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25" name="Line 22"/>
          <p:cNvSpPr>
            <a:spLocks noChangeShapeType="1"/>
          </p:cNvSpPr>
          <p:nvPr/>
        </p:nvSpPr>
        <p:spPr bwMode="auto">
          <a:xfrm>
            <a:off x="5486400" y="1981200"/>
            <a:ext cx="381000" cy="381000"/>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26" name="Line 23"/>
          <p:cNvSpPr>
            <a:spLocks noChangeShapeType="1"/>
          </p:cNvSpPr>
          <p:nvPr/>
        </p:nvSpPr>
        <p:spPr bwMode="auto">
          <a:xfrm>
            <a:off x="5715000" y="1752600"/>
            <a:ext cx="1752600" cy="838200"/>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27" name="Text Box 24"/>
          <p:cNvSpPr txBox="1">
            <a:spLocks noChangeArrowheads="1"/>
          </p:cNvSpPr>
          <p:nvPr/>
        </p:nvSpPr>
        <p:spPr bwMode="auto">
          <a:xfrm>
            <a:off x="5072449" y="4858586"/>
            <a:ext cx="106680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fontAlgn="base">
              <a:spcBef>
                <a:spcPct val="50000"/>
              </a:spcBef>
              <a:spcAft>
                <a:spcPct val="0"/>
              </a:spcAft>
              <a:buClrTx/>
              <a:buSzTx/>
              <a:buFontTx/>
              <a:buNone/>
            </a:pPr>
            <a:r>
              <a:rPr lang="en-US" altLang="en-US" sz="1200">
                <a:solidFill>
                  <a:srgbClr val="FFFFFF"/>
                </a:solidFill>
                <a:latin typeface="Arial" panose="020B0604020202020204" pitchFamily="34" charset="0"/>
              </a:rPr>
              <a:t>Objections</a:t>
            </a:r>
          </a:p>
        </p:txBody>
      </p:sp>
      <p:sp>
        <p:nvSpPr>
          <p:cNvPr id="28" name="Text Box 25"/>
          <p:cNvSpPr txBox="1">
            <a:spLocks noChangeArrowheads="1"/>
          </p:cNvSpPr>
          <p:nvPr/>
        </p:nvSpPr>
        <p:spPr bwMode="auto">
          <a:xfrm>
            <a:off x="2971800" y="4800600"/>
            <a:ext cx="1905000" cy="4619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fontAlgn="base">
              <a:spcBef>
                <a:spcPct val="50000"/>
              </a:spcBef>
              <a:spcAft>
                <a:spcPct val="0"/>
              </a:spcAft>
              <a:buClrTx/>
              <a:buSzTx/>
              <a:buFontTx/>
              <a:buNone/>
            </a:pPr>
            <a:r>
              <a:rPr lang="en-US" altLang="en-US" sz="1200">
                <a:solidFill>
                  <a:srgbClr val="FFFFFF"/>
                </a:solidFill>
                <a:latin typeface="Arial" panose="020B0604020202020204" pitchFamily="34" charset="0"/>
              </a:rPr>
              <a:t>No Objections </a:t>
            </a:r>
            <a:r>
              <a:rPr lang="en-US" altLang="en-US" sz="1200" u="sng">
                <a:solidFill>
                  <a:srgbClr val="FFFFFF"/>
                </a:solidFill>
                <a:latin typeface="Arial" panose="020B0604020202020204" pitchFamily="34" charset="0"/>
              </a:rPr>
              <a:t>and</a:t>
            </a:r>
            <a:r>
              <a:rPr lang="en-US" altLang="en-US" sz="1200">
                <a:solidFill>
                  <a:srgbClr val="FFFFFF"/>
                </a:solidFill>
                <a:latin typeface="Arial" panose="020B0604020202020204" pitchFamily="34" charset="0"/>
              </a:rPr>
              <a:t> meets § 1.1.6(D)(5) criteria</a:t>
            </a:r>
          </a:p>
        </p:txBody>
      </p:sp>
      <p:sp>
        <p:nvSpPr>
          <p:cNvPr id="29" name="Line 26"/>
          <p:cNvSpPr>
            <a:spLocks noChangeShapeType="1"/>
          </p:cNvSpPr>
          <p:nvPr/>
        </p:nvSpPr>
        <p:spPr bwMode="auto">
          <a:xfrm flipH="1">
            <a:off x="3810000" y="5338763"/>
            <a:ext cx="0" cy="833437"/>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30" name="Line 27"/>
          <p:cNvSpPr>
            <a:spLocks noChangeShapeType="1"/>
          </p:cNvSpPr>
          <p:nvPr/>
        </p:nvSpPr>
        <p:spPr bwMode="auto">
          <a:xfrm>
            <a:off x="5334000" y="5105400"/>
            <a:ext cx="38100" cy="207963"/>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31" name="Line 28"/>
          <p:cNvSpPr>
            <a:spLocks noChangeShapeType="1"/>
          </p:cNvSpPr>
          <p:nvPr/>
        </p:nvSpPr>
        <p:spPr bwMode="auto">
          <a:xfrm flipH="1">
            <a:off x="4267200" y="5821363"/>
            <a:ext cx="381000" cy="350837"/>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32" name="Line 29"/>
          <p:cNvSpPr>
            <a:spLocks noChangeShapeType="1"/>
          </p:cNvSpPr>
          <p:nvPr/>
        </p:nvSpPr>
        <p:spPr bwMode="auto">
          <a:xfrm flipH="1">
            <a:off x="5486399" y="5791200"/>
            <a:ext cx="1" cy="381000"/>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33" name="Text Box 30"/>
          <p:cNvSpPr txBox="1">
            <a:spLocks noChangeArrowheads="1"/>
          </p:cNvSpPr>
          <p:nvPr/>
        </p:nvSpPr>
        <p:spPr bwMode="auto">
          <a:xfrm>
            <a:off x="6324600" y="152400"/>
            <a:ext cx="21336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fontAlgn="base">
              <a:spcBef>
                <a:spcPct val="50000"/>
              </a:spcBef>
              <a:spcAft>
                <a:spcPct val="0"/>
              </a:spcAft>
              <a:buClrTx/>
              <a:buSzTx/>
              <a:buFontTx/>
              <a:buNone/>
            </a:pPr>
            <a:r>
              <a:rPr lang="en-US" altLang="en-US" sz="1200">
                <a:solidFill>
                  <a:srgbClr val="FFFFFF"/>
                </a:solidFill>
                <a:latin typeface="Arial" panose="020B0604020202020204" pitchFamily="34" charset="0"/>
              </a:rPr>
              <a:t>Initial review with town, US Coast Guard, Dept of Environmental Management, Army Corps of Engineers, non-governmental agencies, fishing industry</a:t>
            </a:r>
          </a:p>
        </p:txBody>
      </p:sp>
      <p:sp>
        <p:nvSpPr>
          <p:cNvPr id="34" name="Line 31"/>
          <p:cNvSpPr>
            <a:spLocks noChangeShapeType="1"/>
          </p:cNvSpPr>
          <p:nvPr/>
        </p:nvSpPr>
        <p:spPr bwMode="auto">
          <a:xfrm>
            <a:off x="5105400" y="381000"/>
            <a:ext cx="1143000"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35" name="Line 32"/>
          <p:cNvSpPr>
            <a:spLocks noChangeShapeType="1"/>
          </p:cNvSpPr>
          <p:nvPr/>
        </p:nvSpPr>
        <p:spPr bwMode="auto">
          <a:xfrm>
            <a:off x="1562100" y="3143250"/>
            <a:ext cx="2324100" cy="1414463"/>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36" name="Line 33"/>
          <p:cNvSpPr>
            <a:spLocks noChangeShapeType="1"/>
          </p:cNvSpPr>
          <p:nvPr/>
        </p:nvSpPr>
        <p:spPr bwMode="auto">
          <a:xfrm>
            <a:off x="3200400" y="3484563"/>
            <a:ext cx="914400" cy="935037"/>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37" name="Line 34"/>
          <p:cNvSpPr>
            <a:spLocks noChangeShapeType="1"/>
          </p:cNvSpPr>
          <p:nvPr/>
        </p:nvSpPr>
        <p:spPr bwMode="auto">
          <a:xfrm>
            <a:off x="4648200" y="3322637"/>
            <a:ext cx="0" cy="1119187"/>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38" name="Line 35"/>
          <p:cNvSpPr>
            <a:spLocks noChangeShapeType="1"/>
          </p:cNvSpPr>
          <p:nvPr/>
        </p:nvSpPr>
        <p:spPr bwMode="auto">
          <a:xfrm flipH="1">
            <a:off x="5029200" y="3238500"/>
            <a:ext cx="1066800" cy="1181100"/>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39" name="Line 36"/>
          <p:cNvSpPr>
            <a:spLocks noChangeShapeType="1"/>
          </p:cNvSpPr>
          <p:nvPr/>
        </p:nvSpPr>
        <p:spPr bwMode="auto">
          <a:xfrm flipH="1">
            <a:off x="5257800" y="3429000"/>
            <a:ext cx="1752600" cy="1066800"/>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40" name="Line 37"/>
          <p:cNvSpPr>
            <a:spLocks noChangeShapeType="1"/>
          </p:cNvSpPr>
          <p:nvPr/>
        </p:nvSpPr>
        <p:spPr bwMode="auto">
          <a:xfrm>
            <a:off x="8382000" y="3276600"/>
            <a:ext cx="0" cy="304800"/>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41" name="Line 38"/>
          <p:cNvSpPr>
            <a:spLocks noChangeShapeType="1"/>
          </p:cNvSpPr>
          <p:nvPr/>
        </p:nvSpPr>
        <p:spPr bwMode="auto">
          <a:xfrm flipH="1">
            <a:off x="5257800" y="4191000"/>
            <a:ext cx="2209800" cy="395288"/>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cxnSp>
        <p:nvCxnSpPr>
          <p:cNvPr id="42" name="Straight Arrow Connector 41"/>
          <p:cNvCxnSpPr/>
          <p:nvPr/>
        </p:nvCxnSpPr>
        <p:spPr bwMode="auto">
          <a:xfrm>
            <a:off x="5867400" y="5800725"/>
            <a:ext cx="990600" cy="433237"/>
          </a:xfrm>
          <a:prstGeom prst="straightConnector1">
            <a:avLst/>
          </a:prstGeom>
          <a:solidFill>
            <a:srgbClr val="0099CC"/>
          </a:solidFill>
          <a:ln w="9525" cap="flat" cmpd="sng" algn="ctr">
            <a:solidFill>
              <a:srgbClr val="FFFFFF"/>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Rectangle 42"/>
          <p:cNvSpPr/>
          <p:nvPr/>
        </p:nvSpPr>
        <p:spPr bwMode="auto">
          <a:xfrm>
            <a:off x="4843849" y="6220318"/>
            <a:ext cx="1524000" cy="404963"/>
          </a:xfrm>
          <a:prstGeom prst="rect">
            <a:avLst/>
          </a:prstGeom>
          <a:no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defRPr/>
            </a:pPr>
            <a:r>
              <a:rPr lang="en-US" sz="1200" kern="0" dirty="0">
                <a:solidFill>
                  <a:srgbClr val="FFFFFF"/>
                </a:solidFill>
                <a:latin typeface="Arial" panose="020B0604020202020204" pitchFamily="34" charset="0"/>
                <a:cs typeface="Arial" panose="020B0604020202020204" pitchFamily="34" charset="0"/>
              </a:rPr>
              <a:t>APPROVAL WITH MODIFICATION</a:t>
            </a:r>
            <a:endParaRPr lang="en-US" sz="1200" strike="sngStrike" kern="0" dirty="0">
              <a:solidFill>
                <a:srgbClr val="FFFFFF"/>
              </a:solidFill>
              <a:latin typeface="Arial" panose="020B0604020202020204" pitchFamily="34" charset="0"/>
              <a:cs typeface="Arial" panose="020B0604020202020204" pitchFamily="34" charset="0"/>
            </a:endParaRPr>
          </a:p>
        </p:txBody>
      </p:sp>
      <p:sp>
        <p:nvSpPr>
          <p:cNvPr id="44" name="5-Point Star 43"/>
          <p:cNvSpPr/>
          <p:nvPr/>
        </p:nvSpPr>
        <p:spPr>
          <a:xfrm>
            <a:off x="3414784" y="138112"/>
            <a:ext cx="471416" cy="436563"/>
          </a:xfrm>
          <a:prstGeom prst="star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46" name="5-Point Star 45"/>
          <p:cNvSpPr/>
          <p:nvPr/>
        </p:nvSpPr>
        <p:spPr>
          <a:xfrm>
            <a:off x="739746" y="2496718"/>
            <a:ext cx="471416" cy="436563"/>
          </a:xfrm>
          <a:prstGeom prst="star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47" name="5-Point Star 46"/>
          <p:cNvSpPr/>
          <p:nvPr/>
        </p:nvSpPr>
        <p:spPr>
          <a:xfrm>
            <a:off x="6420159" y="5328264"/>
            <a:ext cx="471416" cy="436563"/>
          </a:xfrm>
          <a:prstGeom prst="star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48" name="5-Point Star 47"/>
          <p:cNvSpPr/>
          <p:nvPr/>
        </p:nvSpPr>
        <p:spPr>
          <a:xfrm>
            <a:off x="9529837" y="4800600"/>
            <a:ext cx="302889" cy="274637"/>
          </a:xfrm>
          <a:prstGeom prst="star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49" name="TextBox 48"/>
          <p:cNvSpPr txBox="1"/>
          <p:nvPr/>
        </p:nvSpPr>
        <p:spPr>
          <a:xfrm>
            <a:off x="9752388" y="4778237"/>
            <a:ext cx="2313010" cy="1754326"/>
          </a:xfrm>
          <a:prstGeom prst="rect">
            <a:avLst/>
          </a:prstGeom>
          <a:noFill/>
        </p:spPr>
        <p:txBody>
          <a:bodyPr wrap="square" rtlCol="0">
            <a:spAutoFit/>
          </a:bodyPr>
          <a:lstStyle/>
          <a:p>
            <a:pPr defTabSz="457200"/>
            <a:r>
              <a:rPr lang="en-US" dirty="0">
                <a:solidFill>
                  <a:prstClr val="white"/>
                </a:solidFill>
              </a:rPr>
              <a:t>All events marked with star include </a:t>
            </a:r>
            <a:r>
              <a:rPr lang="en-US" dirty="0" smtClean="0">
                <a:solidFill>
                  <a:prstClr val="white"/>
                </a:solidFill>
              </a:rPr>
              <a:t>current notification </a:t>
            </a:r>
            <a:r>
              <a:rPr lang="en-US" dirty="0">
                <a:solidFill>
                  <a:prstClr val="white"/>
                </a:solidFill>
              </a:rPr>
              <a:t>through the new CRMC Aquaculture </a:t>
            </a:r>
            <a:r>
              <a:rPr lang="en-US" dirty="0" err="1">
                <a:solidFill>
                  <a:prstClr val="white"/>
                </a:solidFill>
              </a:rPr>
              <a:t>Listserve</a:t>
            </a:r>
            <a:endParaRPr lang="en-US" dirty="0">
              <a:solidFill>
                <a:prstClr val="white"/>
              </a:solidFill>
            </a:endParaRPr>
          </a:p>
          <a:p>
            <a:pPr defTabSz="457200"/>
            <a:endParaRPr lang="en-US" dirty="0">
              <a:solidFill>
                <a:prstClr val="black"/>
              </a:solidFill>
            </a:endParaRPr>
          </a:p>
        </p:txBody>
      </p:sp>
      <p:sp>
        <p:nvSpPr>
          <p:cNvPr id="50" name="5-Point Star 46">
            <a:extLst>
              <a:ext uri="{FF2B5EF4-FFF2-40B4-BE49-F238E27FC236}">
                <a16:creationId xmlns:a16="http://schemas.microsoft.com/office/drawing/2014/main" xmlns="" id="{4EA84542-20F1-497A-B956-8B66594964A7}"/>
              </a:ext>
            </a:extLst>
          </p:cNvPr>
          <p:cNvSpPr/>
          <p:nvPr/>
        </p:nvSpPr>
        <p:spPr>
          <a:xfrm>
            <a:off x="8305800" y="2180430"/>
            <a:ext cx="471416" cy="436563"/>
          </a:xfrm>
          <a:prstGeom prst="star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51" name="5-Point Star 46">
            <a:extLst>
              <a:ext uri="{FF2B5EF4-FFF2-40B4-BE49-F238E27FC236}">
                <a16:creationId xmlns:a16="http://schemas.microsoft.com/office/drawing/2014/main" xmlns="" id="{00C7FAD1-50EB-40EA-9E14-0A2EBE7077AF}"/>
              </a:ext>
            </a:extLst>
          </p:cNvPr>
          <p:cNvSpPr/>
          <p:nvPr/>
        </p:nvSpPr>
        <p:spPr>
          <a:xfrm>
            <a:off x="8835871" y="3445667"/>
            <a:ext cx="471416" cy="436563"/>
          </a:xfrm>
          <a:prstGeom prst="star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52" name="Isosceles Triangle 51"/>
          <p:cNvSpPr/>
          <p:nvPr/>
        </p:nvSpPr>
        <p:spPr>
          <a:xfrm>
            <a:off x="5950608" y="5364205"/>
            <a:ext cx="412092" cy="391276"/>
          </a:xfrm>
          <a:prstGeom prst="triangl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53" name="Isosceles Triangle 52"/>
          <p:cNvSpPr/>
          <p:nvPr/>
        </p:nvSpPr>
        <p:spPr>
          <a:xfrm>
            <a:off x="3041881" y="160755"/>
            <a:ext cx="412092" cy="391276"/>
          </a:xfrm>
          <a:prstGeom prst="triangl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54" name="Isosceles Triangle 53"/>
          <p:cNvSpPr/>
          <p:nvPr/>
        </p:nvSpPr>
        <p:spPr>
          <a:xfrm>
            <a:off x="341870" y="2545652"/>
            <a:ext cx="412092" cy="391276"/>
          </a:xfrm>
          <a:prstGeom prst="triangl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3" name="TextBox 2"/>
          <p:cNvSpPr txBox="1"/>
          <p:nvPr/>
        </p:nvSpPr>
        <p:spPr>
          <a:xfrm>
            <a:off x="9752388" y="341397"/>
            <a:ext cx="2313010" cy="1754326"/>
          </a:xfrm>
          <a:prstGeom prst="rect">
            <a:avLst/>
          </a:prstGeom>
          <a:noFill/>
        </p:spPr>
        <p:txBody>
          <a:bodyPr wrap="square" rtlCol="0">
            <a:spAutoFit/>
          </a:bodyPr>
          <a:lstStyle/>
          <a:p>
            <a:pPr defTabSz="457200"/>
            <a:r>
              <a:rPr lang="en-US" dirty="0">
                <a:solidFill>
                  <a:prstClr val="white"/>
                </a:solidFill>
              </a:rPr>
              <a:t>All events marked with triangle include notification to riparian owners listed on </a:t>
            </a:r>
            <a:r>
              <a:rPr lang="en-US" dirty="0" smtClean="0">
                <a:solidFill>
                  <a:prstClr val="white"/>
                </a:solidFill>
              </a:rPr>
              <a:t>application, i.e. within 500 feet.</a:t>
            </a:r>
            <a:endParaRPr lang="en-US" dirty="0">
              <a:solidFill>
                <a:prstClr val="white"/>
              </a:solidFill>
            </a:endParaRPr>
          </a:p>
        </p:txBody>
      </p:sp>
      <p:sp>
        <p:nvSpPr>
          <p:cNvPr id="55" name="Isosceles Triangle 54"/>
          <p:cNvSpPr/>
          <p:nvPr/>
        </p:nvSpPr>
        <p:spPr>
          <a:xfrm>
            <a:off x="9525000" y="305614"/>
            <a:ext cx="287231" cy="319590"/>
          </a:xfrm>
          <a:prstGeom prst="triangl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2" name="TextBox 1"/>
          <p:cNvSpPr txBox="1"/>
          <p:nvPr/>
        </p:nvSpPr>
        <p:spPr>
          <a:xfrm>
            <a:off x="1340100" y="160755"/>
            <a:ext cx="1245737" cy="1477328"/>
          </a:xfrm>
          <a:prstGeom prst="rect">
            <a:avLst/>
          </a:prstGeom>
          <a:solidFill>
            <a:srgbClr val="FF0000"/>
          </a:solidFill>
          <a:ln>
            <a:solidFill>
              <a:schemeClr val="bg1"/>
            </a:solidFill>
          </a:ln>
        </p:spPr>
        <p:txBody>
          <a:bodyPr wrap="square" rtlCol="0">
            <a:spAutoFit/>
          </a:bodyPr>
          <a:lstStyle/>
          <a:p>
            <a:pPr algn="ctr"/>
            <a:r>
              <a:rPr lang="en-US" dirty="0" smtClean="0">
                <a:solidFill>
                  <a:schemeClr val="bg1"/>
                </a:solidFill>
              </a:rPr>
              <a:t>Draft Application</a:t>
            </a:r>
          </a:p>
          <a:p>
            <a:pPr algn="ctr"/>
            <a:r>
              <a:rPr lang="en-US" dirty="0" smtClean="0">
                <a:solidFill>
                  <a:schemeClr val="bg1"/>
                </a:solidFill>
              </a:rPr>
              <a:t>&amp;</a:t>
            </a:r>
            <a:endParaRPr lang="en-US" dirty="0">
              <a:solidFill>
                <a:schemeClr val="bg1"/>
              </a:solidFill>
            </a:endParaRPr>
          </a:p>
          <a:p>
            <a:pPr algn="ctr"/>
            <a:r>
              <a:rPr lang="en-US" dirty="0" smtClean="0">
                <a:solidFill>
                  <a:schemeClr val="bg1"/>
                </a:solidFill>
              </a:rPr>
              <a:t> Scoping Session</a:t>
            </a:r>
            <a:endParaRPr lang="en-US" dirty="0">
              <a:solidFill>
                <a:schemeClr val="bg1"/>
              </a:solidFill>
            </a:endParaRPr>
          </a:p>
        </p:txBody>
      </p:sp>
      <p:cxnSp>
        <p:nvCxnSpPr>
          <p:cNvPr id="56" name="Straight Arrow Connector 55"/>
          <p:cNvCxnSpPr/>
          <p:nvPr/>
        </p:nvCxnSpPr>
        <p:spPr>
          <a:xfrm>
            <a:off x="2628939" y="410025"/>
            <a:ext cx="412500" cy="4132"/>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59" name="Isosceles Triangle 58"/>
          <p:cNvSpPr/>
          <p:nvPr/>
        </p:nvSpPr>
        <p:spPr>
          <a:xfrm>
            <a:off x="859363" y="641610"/>
            <a:ext cx="412092" cy="391276"/>
          </a:xfrm>
          <a:prstGeom prst="triangl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60" name="5-Point Star 59"/>
          <p:cNvSpPr/>
          <p:nvPr/>
        </p:nvSpPr>
        <p:spPr>
          <a:xfrm>
            <a:off x="816843" y="100395"/>
            <a:ext cx="471416" cy="436563"/>
          </a:xfrm>
          <a:prstGeom prst="star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Tree>
    <p:extLst>
      <p:ext uri="{BB962C8B-B14F-4D97-AF65-F5344CB8AC3E}">
        <p14:creationId xmlns:p14="http://schemas.microsoft.com/office/powerpoint/2010/main" val="9267924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402195"/>
            <a:ext cx="10515600" cy="1325563"/>
          </a:xfrm>
        </p:spPr>
        <p:txBody>
          <a:bodyPr/>
          <a:lstStyle/>
          <a:p>
            <a:r>
              <a:rPr lang="en-US" b="1" u="sng" dirty="0" smtClean="0"/>
              <a:t>Request for Feedback from Bay SAMP Aquaculture Working Group and Next Steps</a:t>
            </a:r>
            <a:r>
              <a:rPr lang="en-US" b="1" dirty="0" smtClean="0"/>
              <a:t>:</a:t>
            </a:r>
            <a:endParaRPr lang="en-US" b="1" dirty="0"/>
          </a:p>
        </p:txBody>
      </p:sp>
      <p:sp>
        <p:nvSpPr>
          <p:cNvPr id="3" name="Content Placeholder 2"/>
          <p:cNvSpPr>
            <a:spLocks noGrp="1"/>
          </p:cNvSpPr>
          <p:nvPr>
            <p:ph idx="1"/>
          </p:nvPr>
        </p:nvSpPr>
        <p:spPr/>
        <p:txBody>
          <a:bodyPr>
            <a:normAutofit fontScale="85000" lnSpcReduction="10000"/>
          </a:bodyPr>
          <a:lstStyle/>
          <a:p>
            <a:r>
              <a:rPr lang="en-US" dirty="0" smtClean="0"/>
              <a:t>CRMC will accept comments, recommendations, and feedback from the working group on the proposed concepts until </a:t>
            </a:r>
            <a:r>
              <a:rPr lang="en-US" b="1" u="sng" dirty="0" smtClean="0"/>
              <a:t>December 31, 2021 </a:t>
            </a:r>
            <a:r>
              <a:rPr lang="en-US" dirty="0" smtClean="0"/>
              <a:t>(comments can be sent to the CRMC Aquaculture Coordinator, Benjamin Goetsch, at </a:t>
            </a:r>
            <a:r>
              <a:rPr lang="en-US" sz="3300" b="1" dirty="0" smtClean="0">
                <a:hlinkClick r:id="rId3"/>
              </a:rPr>
              <a:t>bgoetsch@crmc.ri.gov</a:t>
            </a:r>
            <a:r>
              <a:rPr lang="en-US" dirty="0" smtClean="0"/>
              <a:t>);</a:t>
            </a:r>
          </a:p>
          <a:p>
            <a:r>
              <a:rPr lang="en-US" dirty="0" smtClean="0"/>
              <a:t>After review of all comments, any new proposed changes to the aquaculture program will be sent to the CRMC Policy and Procedures Subcommittee for review with recommendation for implementation </a:t>
            </a:r>
            <a:r>
              <a:rPr lang="en-US" b="1" dirty="0" smtClean="0"/>
              <a:t>(</a:t>
            </a:r>
            <a:r>
              <a:rPr lang="en-US" b="1" u="sng" dirty="0" smtClean="0"/>
              <a:t>expected January 2022</a:t>
            </a:r>
            <a:r>
              <a:rPr lang="en-US" b="1" dirty="0" smtClean="0"/>
              <a:t>);</a:t>
            </a:r>
          </a:p>
          <a:p>
            <a:pPr lvl="1"/>
            <a:r>
              <a:rPr lang="en-US" sz="3000" dirty="0" smtClean="0"/>
              <a:t>Some aspects of these changes may be implemented administratively while others may require regulation changes, public hearings, rule making, etc.;</a:t>
            </a:r>
          </a:p>
          <a:p>
            <a:r>
              <a:rPr lang="en-US" dirty="0" smtClean="0"/>
              <a:t>CRMC will continue to work on the other issues identified through the stakeholder working group process and will present follow up proposals to the WG for feedback at a later date.</a:t>
            </a:r>
            <a:endParaRPr lang="en-US" dirty="0"/>
          </a:p>
        </p:txBody>
      </p:sp>
    </p:spTree>
    <p:extLst>
      <p:ext uri="{BB962C8B-B14F-4D97-AF65-F5344CB8AC3E}">
        <p14:creationId xmlns:p14="http://schemas.microsoft.com/office/powerpoint/2010/main" val="11222072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92212" y="1843880"/>
            <a:ext cx="10515600" cy="1325563"/>
          </a:xfrm>
        </p:spPr>
        <p:txBody>
          <a:bodyPr>
            <a:noAutofit/>
          </a:bodyPr>
          <a:lstStyle/>
          <a:p>
            <a:pPr algn="ctr"/>
            <a:r>
              <a:rPr lang="en-US" sz="8000" b="1" dirty="0" smtClean="0"/>
              <a:t>CRMC thanks you for your participation!</a:t>
            </a:r>
            <a:endParaRPr lang="en-US" sz="8000" b="1" dirty="0"/>
          </a:p>
        </p:txBody>
      </p:sp>
      <p:sp>
        <p:nvSpPr>
          <p:cNvPr id="3" name="Content Placeholder 2"/>
          <p:cNvSpPr>
            <a:spLocks noGrp="1"/>
          </p:cNvSpPr>
          <p:nvPr>
            <p:ph idx="1"/>
          </p:nvPr>
        </p:nvSpPr>
        <p:spPr>
          <a:xfrm>
            <a:off x="146223" y="2506662"/>
            <a:ext cx="10515600" cy="4351338"/>
          </a:xfrm>
        </p:spPr>
        <p:txBody>
          <a:bodyPr/>
          <a:lstStyle/>
          <a:p>
            <a:endParaRPr lang="en-US" dirty="0"/>
          </a:p>
          <a:p>
            <a:pPr lvl="6"/>
            <a:endParaRPr lang="en-US" dirty="0" smtClean="0"/>
          </a:p>
          <a:p>
            <a:pPr marL="2743200" lvl="6" indent="0">
              <a:buNone/>
            </a:pPr>
            <a:r>
              <a:rPr lang="en-US" dirty="0" smtClean="0"/>
              <a:t> </a:t>
            </a:r>
          </a:p>
          <a:p>
            <a:pPr marL="2743200" lvl="6" indent="0">
              <a:buNone/>
            </a:pPr>
            <a:endParaRPr lang="en-US" dirty="0"/>
          </a:p>
          <a:p>
            <a:pPr marL="2743200" lvl="6" indent="0" algn="ctr">
              <a:buNone/>
            </a:pPr>
            <a:endParaRPr lang="en-US" dirty="0" smtClean="0"/>
          </a:p>
          <a:p>
            <a:pPr marL="914400" lvl="2" indent="0">
              <a:buNone/>
            </a:pPr>
            <a:r>
              <a:rPr lang="en-US" sz="2400" dirty="0" smtClean="0"/>
              <a:t>“Public </a:t>
            </a:r>
            <a:r>
              <a:rPr lang="en-US" sz="2400" dirty="0"/>
              <a:t>participation is necessary in all phases of program development and implementation. Therefore, it shall be the policy of the Council to promote the participation of federal, state, and local governmental bodies, public and private organizations, and private citizens in the preparation of its plans, programs, policies and </a:t>
            </a:r>
            <a:r>
              <a:rPr lang="en-US" sz="2400" dirty="0" smtClean="0"/>
              <a:t>regulations” </a:t>
            </a:r>
            <a:r>
              <a:rPr lang="en-US" sz="1800" b="1" dirty="0" smtClean="0">
                <a:latin typeface="Arial" panose="020B0604020202020204" pitchFamily="34" charset="0"/>
                <a:cs typeface="Arial" panose="020B0604020202020204" pitchFamily="34" charset="0"/>
              </a:rPr>
              <a:t>650-RICR-10-00-1</a:t>
            </a:r>
            <a:r>
              <a:rPr lang="en-US" sz="1800" b="1" dirty="0" smtClean="0">
                <a:solidFill>
                  <a:prstClr val="black"/>
                </a:solidFill>
                <a:latin typeface="Arial" panose="020B0604020202020204" pitchFamily="34" charset="0"/>
                <a:cs typeface="Arial" panose="020B0604020202020204" pitchFamily="34" charset="0"/>
              </a:rPr>
              <a:t>.5(A)(1)</a:t>
            </a:r>
            <a:endParaRPr lang="en-US" sz="1800" dirty="0">
              <a:latin typeface="Arial" panose="020B0604020202020204" pitchFamily="34" charset="0"/>
              <a:cs typeface="Arial" panose="020B0604020202020204" pitchFamily="34" charset="0"/>
            </a:endParaRPr>
          </a:p>
          <a:p>
            <a:pPr marL="914400" lvl="2" indent="0">
              <a:buNone/>
            </a:pPr>
            <a:endParaRPr lang="en-US" sz="2400" dirty="0"/>
          </a:p>
        </p:txBody>
      </p:sp>
      <p:sp>
        <p:nvSpPr>
          <p:cNvPr id="4" name="Slide Number Placeholder 3"/>
          <p:cNvSpPr>
            <a:spLocks noGrp="1"/>
          </p:cNvSpPr>
          <p:nvPr>
            <p:ph type="sldNum" sz="quarter" idx="12"/>
          </p:nvPr>
        </p:nvSpPr>
        <p:spPr/>
        <p:txBody>
          <a:bodyPr/>
          <a:lstStyle/>
          <a:p>
            <a:pPr>
              <a:defRPr/>
            </a:pPr>
            <a:fld id="{406B8DD6-67D8-4AC7-A23F-5647EF814C1C}" type="slidenum">
              <a:rPr lang="en-US" altLang="en-US" smtClean="0">
                <a:solidFill>
                  <a:prstClr val="black">
                    <a:tint val="75000"/>
                  </a:prstClr>
                </a:solidFill>
              </a:rPr>
              <a:pPr>
                <a:defRPr/>
              </a:pPr>
              <a:t>19</a:t>
            </a:fld>
            <a:endParaRPr lang="en-US" altLang="en-US">
              <a:solidFill>
                <a:prstClr val="black">
                  <a:tint val="75000"/>
                </a:prstClr>
              </a:solidFill>
            </a:endParaRPr>
          </a:p>
        </p:txBody>
      </p:sp>
    </p:spTree>
    <p:extLst>
      <p:ext uri="{BB962C8B-B14F-4D97-AF65-F5344CB8AC3E}">
        <p14:creationId xmlns:p14="http://schemas.microsoft.com/office/powerpoint/2010/main" val="2850260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406B8DD6-67D8-4AC7-A23F-5647EF814C1C}" type="slidenum">
              <a:rPr lang="en-US" altLang="en-US" smtClean="0">
                <a:solidFill>
                  <a:prstClr val="black">
                    <a:tint val="75000"/>
                  </a:prstClr>
                </a:solidFill>
              </a:rPr>
              <a:pPr>
                <a:defRPr/>
              </a:pPr>
              <a:t>2</a:t>
            </a:fld>
            <a:endParaRPr lang="en-US" altLang="en-US">
              <a:solidFill>
                <a:prstClr val="black">
                  <a:tint val="75000"/>
                </a:prstClr>
              </a:solidFill>
            </a:endParaRPr>
          </a:p>
        </p:txBody>
      </p:sp>
      <p:sp>
        <p:nvSpPr>
          <p:cNvPr id="5" name="Text Box 2"/>
          <p:cNvSpPr txBox="1">
            <a:spLocks noChangeArrowheads="1"/>
          </p:cNvSpPr>
          <p:nvPr/>
        </p:nvSpPr>
        <p:spPr bwMode="auto">
          <a:xfrm>
            <a:off x="3810000" y="206515"/>
            <a:ext cx="1676399" cy="461665"/>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fontAlgn="base">
              <a:spcBef>
                <a:spcPct val="50000"/>
              </a:spcBef>
              <a:spcAft>
                <a:spcPct val="0"/>
              </a:spcAft>
              <a:buClrTx/>
              <a:buSzTx/>
              <a:buFontTx/>
              <a:buNone/>
              <a:defRPr/>
            </a:pPr>
            <a:r>
              <a:rPr lang="en-US" altLang="en-US" sz="1200" kern="0" dirty="0">
                <a:solidFill>
                  <a:srgbClr val="FFFFFF"/>
                </a:solidFill>
                <a:latin typeface="Arial" panose="020B0604020202020204" pitchFamily="34" charset="0"/>
              </a:rPr>
              <a:t>Preliminary </a:t>
            </a:r>
            <a:r>
              <a:rPr lang="en-US" altLang="en-US" sz="1200" kern="0" dirty="0" smtClean="0">
                <a:solidFill>
                  <a:srgbClr val="FFFFFF"/>
                </a:solidFill>
                <a:latin typeface="Arial" panose="020B0604020202020204" pitchFamily="34" charset="0"/>
              </a:rPr>
              <a:t>Determination (PD)</a:t>
            </a:r>
          </a:p>
        </p:txBody>
      </p:sp>
      <p:sp>
        <p:nvSpPr>
          <p:cNvPr id="6" name="Text Box 3"/>
          <p:cNvSpPr txBox="1">
            <a:spLocks noChangeArrowheads="1"/>
          </p:cNvSpPr>
          <p:nvPr/>
        </p:nvSpPr>
        <p:spPr bwMode="auto">
          <a:xfrm>
            <a:off x="3215640" y="1610836"/>
            <a:ext cx="2514600" cy="284163"/>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fontAlgn="base">
              <a:spcBef>
                <a:spcPct val="50000"/>
              </a:spcBef>
              <a:spcAft>
                <a:spcPct val="0"/>
              </a:spcAft>
              <a:buClrTx/>
              <a:buSzTx/>
              <a:buFontTx/>
              <a:buNone/>
              <a:defRPr/>
            </a:pPr>
            <a:r>
              <a:rPr lang="en-US" altLang="en-US" sz="1200" kern="0">
                <a:solidFill>
                  <a:srgbClr val="FFFFFF"/>
                </a:solidFill>
                <a:latin typeface="Arial" panose="020B0604020202020204" pitchFamily="34" charset="0"/>
              </a:rPr>
              <a:t>Full Aquaculture Application </a:t>
            </a:r>
          </a:p>
        </p:txBody>
      </p:sp>
      <p:sp>
        <p:nvSpPr>
          <p:cNvPr id="7" name="Text Box 4"/>
          <p:cNvSpPr txBox="1">
            <a:spLocks noChangeArrowheads="1"/>
          </p:cNvSpPr>
          <p:nvPr/>
        </p:nvSpPr>
        <p:spPr bwMode="auto">
          <a:xfrm>
            <a:off x="3733800" y="978605"/>
            <a:ext cx="1524000" cy="466725"/>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fontAlgn="base">
              <a:spcBef>
                <a:spcPct val="50000"/>
              </a:spcBef>
              <a:spcAft>
                <a:spcPct val="0"/>
              </a:spcAft>
              <a:buClrTx/>
              <a:buSzTx/>
              <a:buFontTx/>
              <a:buNone/>
              <a:defRPr/>
            </a:pPr>
            <a:r>
              <a:rPr lang="en-US" altLang="en-US" sz="1200" kern="0">
                <a:solidFill>
                  <a:srgbClr val="FFFFFF"/>
                </a:solidFill>
                <a:latin typeface="Arial" panose="020B0604020202020204" pitchFamily="34" charset="0"/>
              </a:rPr>
              <a:t>Recommendations to applicant</a:t>
            </a:r>
          </a:p>
        </p:txBody>
      </p:sp>
      <p:sp>
        <p:nvSpPr>
          <p:cNvPr id="8" name="Text Box 5"/>
          <p:cNvSpPr txBox="1">
            <a:spLocks noChangeArrowheads="1"/>
          </p:cNvSpPr>
          <p:nvPr/>
        </p:nvSpPr>
        <p:spPr bwMode="auto">
          <a:xfrm>
            <a:off x="2286000" y="2286000"/>
            <a:ext cx="1524000" cy="1196975"/>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fontAlgn="base">
              <a:spcBef>
                <a:spcPct val="0"/>
              </a:spcBef>
              <a:spcAft>
                <a:spcPct val="0"/>
              </a:spcAft>
              <a:buClrTx/>
              <a:buSzTx/>
              <a:buFontTx/>
              <a:buNone/>
              <a:defRPr/>
            </a:pPr>
            <a:r>
              <a:rPr lang="en-US" altLang="en-US" sz="1200" kern="0" dirty="0">
                <a:solidFill>
                  <a:srgbClr val="FFFFFF"/>
                </a:solidFill>
                <a:latin typeface="Arial" panose="020B0604020202020204" pitchFamily="34" charset="0"/>
              </a:rPr>
              <a:t>Director; </a:t>
            </a:r>
            <a:r>
              <a:rPr lang="en-US" altLang="en-US" sz="1200" kern="0" dirty="0" err="1">
                <a:solidFill>
                  <a:srgbClr val="FFFFFF"/>
                </a:solidFill>
                <a:latin typeface="Arial" panose="020B0604020202020204" pitchFamily="34" charset="0"/>
              </a:rPr>
              <a:t>Dept</a:t>
            </a:r>
            <a:r>
              <a:rPr lang="en-US" altLang="en-US" sz="1200" kern="0" dirty="0">
                <a:solidFill>
                  <a:srgbClr val="FFFFFF"/>
                </a:solidFill>
                <a:latin typeface="Arial" panose="020B0604020202020204" pitchFamily="34" charset="0"/>
              </a:rPr>
              <a:t> of Environmental Management; Fish and Wildlife; Water Resources; Enforcement</a:t>
            </a:r>
          </a:p>
        </p:txBody>
      </p:sp>
      <p:sp>
        <p:nvSpPr>
          <p:cNvPr id="9" name="Text Box 6"/>
          <p:cNvSpPr txBox="1">
            <a:spLocks noChangeArrowheads="1"/>
          </p:cNvSpPr>
          <p:nvPr/>
        </p:nvSpPr>
        <p:spPr bwMode="auto">
          <a:xfrm>
            <a:off x="1219200" y="2438400"/>
            <a:ext cx="838200" cy="649288"/>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fontAlgn="base">
              <a:spcBef>
                <a:spcPct val="50000"/>
              </a:spcBef>
              <a:spcAft>
                <a:spcPct val="0"/>
              </a:spcAft>
              <a:buClrTx/>
              <a:buSzTx/>
              <a:buFontTx/>
              <a:buNone/>
              <a:defRPr/>
            </a:pPr>
            <a:r>
              <a:rPr lang="en-US" altLang="en-US" sz="1200" kern="0">
                <a:solidFill>
                  <a:srgbClr val="FFFFFF"/>
                </a:solidFill>
                <a:latin typeface="Arial" panose="020B0604020202020204" pitchFamily="34" charset="0"/>
              </a:rPr>
              <a:t>30 Day Public Notice</a:t>
            </a:r>
          </a:p>
        </p:txBody>
      </p:sp>
      <p:sp>
        <p:nvSpPr>
          <p:cNvPr id="10" name="Text Box 7"/>
          <p:cNvSpPr txBox="1">
            <a:spLocks noChangeArrowheads="1"/>
          </p:cNvSpPr>
          <p:nvPr/>
        </p:nvSpPr>
        <p:spPr bwMode="auto">
          <a:xfrm>
            <a:off x="7086600" y="2590800"/>
            <a:ext cx="1219200" cy="466725"/>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fontAlgn="base">
              <a:spcBef>
                <a:spcPct val="50000"/>
              </a:spcBef>
              <a:spcAft>
                <a:spcPct val="0"/>
              </a:spcAft>
              <a:buClrTx/>
              <a:buSzTx/>
              <a:buFontTx/>
              <a:buNone/>
              <a:defRPr/>
            </a:pPr>
            <a:r>
              <a:rPr lang="en-US" altLang="en-US" sz="1200" kern="0">
                <a:solidFill>
                  <a:srgbClr val="FFFFFF"/>
                </a:solidFill>
                <a:latin typeface="Arial" panose="020B0604020202020204" pitchFamily="34" charset="0"/>
              </a:rPr>
              <a:t>Shellfish Advisory Panel</a:t>
            </a:r>
          </a:p>
        </p:txBody>
      </p:sp>
      <p:sp>
        <p:nvSpPr>
          <p:cNvPr id="11" name="Text Box 8"/>
          <p:cNvSpPr txBox="1">
            <a:spLocks noChangeArrowheads="1"/>
          </p:cNvSpPr>
          <p:nvPr/>
        </p:nvSpPr>
        <p:spPr bwMode="auto">
          <a:xfrm>
            <a:off x="5638800" y="2362200"/>
            <a:ext cx="1219200" cy="830263"/>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fontAlgn="base">
              <a:spcBef>
                <a:spcPct val="50000"/>
              </a:spcBef>
              <a:spcAft>
                <a:spcPct val="0"/>
              </a:spcAft>
              <a:buClrTx/>
              <a:buSzTx/>
              <a:buFontTx/>
              <a:buNone/>
              <a:defRPr/>
            </a:pPr>
            <a:r>
              <a:rPr lang="en-US" altLang="en-US" sz="1200" kern="0">
                <a:solidFill>
                  <a:srgbClr val="FFFFFF"/>
                </a:solidFill>
                <a:latin typeface="Arial" panose="020B0604020202020204" pitchFamily="34" charset="0"/>
              </a:rPr>
              <a:t>RI Historical Preservation and Heritage Commission</a:t>
            </a:r>
          </a:p>
        </p:txBody>
      </p:sp>
      <p:sp>
        <p:nvSpPr>
          <p:cNvPr id="12" name="Text Box 9"/>
          <p:cNvSpPr txBox="1">
            <a:spLocks noChangeArrowheads="1"/>
          </p:cNvSpPr>
          <p:nvPr/>
        </p:nvSpPr>
        <p:spPr bwMode="auto">
          <a:xfrm>
            <a:off x="4114800" y="2438400"/>
            <a:ext cx="1219200" cy="831850"/>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fontAlgn="base">
              <a:spcBef>
                <a:spcPct val="0"/>
              </a:spcBef>
              <a:spcAft>
                <a:spcPct val="0"/>
              </a:spcAft>
              <a:buClrTx/>
              <a:buSzTx/>
              <a:buFontTx/>
              <a:buNone/>
              <a:defRPr/>
            </a:pPr>
            <a:r>
              <a:rPr lang="en-US" altLang="en-US" sz="1200" kern="0">
                <a:solidFill>
                  <a:srgbClr val="FFFFFF"/>
                </a:solidFill>
                <a:latin typeface="Arial" panose="020B0604020202020204" pitchFamily="34" charset="0"/>
              </a:rPr>
              <a:t>Army Corps of Engineers; General Permitting</a:t>
            </a:r>
          </a:p>
        </p:txBody>
      </p:sp>
      <p:sp>
        <p:nvSpPr>
          <p:cNvPr id="13" name="Text Box 10"/>
          <p:cNvSpPr txBox="1">
            <a:spLocks noChangeArrowheads="1"/>
          </p:cNvSpPr>
          <p:nvPr/>
        </p:nvSpPr>
        <p:spPr bwMode="auto">
          <a:xfrm>
            <a:off x="7467600" y="3581400"/>
            <a:ext cx="1219200" cy="649288"/>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fontAlgn="base">
              <a:spcBef>
                <a:spcPct val="50000"/>
              </a:spcBef>
              <a:spcAft>
                <a:spcPct val="0"/>
              </a:spcAft>
              <a:buClrTx/>
              <a:buSzTx/>
              <a:buFontTx/>
              <a:buNone/>
              <a:defRPr/>
            </a:pPr>
            <a:r>
              <a:rPr lang="en-US" altLang="en-US" sz="1200" kern="0">
                <a:solidFill>
                  <a:srgbClr val="FFFFFF"/>
                </a:solidFill>
                <a:latin typeface="Arial" panose="020B0604020202020204" pitchFamily="34" charset="0"/>
              </a:rPr>
              <a:t>RI Marine Fisheries Council</a:t>
            </a:r>
          </a:p>
        </p:txBody>
      </p:sp>
      <p:sp>
        <p:nvSpPr>
          <p:cNvPr id="14" name="Text Box 11"/>
          <p:cNvSpPr txBox="1">
            <a:spLocks noChangeArrowheads="1"/>
          </p:cNvSpPr>
          <p:nvPr/>
        </p:nvSpPr>
        <p:spPr bwMode="auto">
          <a:xfrm>
            <a:off x="4038600" y="4419600"/>
            <a:ext cx="1219200" cy="284163"/>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fontAlgn="base">
              <a:spcBef>
                <a:spcPct val="50000"/>
              </a:spcBef>
              <a:spcAft>
                <a:spcPct val="0"/>
              </a:spcAft>
              <a:buClrTx/>
              <a:buSzTx/>
              <a:buFontTx/>
              <a:buNone/>
              <a:defRPr/>
            </a:pPr>
            <a:r>
              <a:rPr lang="en-US" altLang="en-US" sz="1200" kern="0">
                <a:solidFill>
                  <a:srgbClr val="FFFFFF"/>
                </a:solidFill>
                <a:latin typeface="Arial" panose="020B0604020202020204" pitchFamily="34" charset="0"/>
              </a:rPr>
              <a:t>CRMC</a:t>
            </a:r>
          </a:p>
        </p:txBody>
      </p:sp>
      <p:sp>
        <p:nvSpPr>
          <p:cNvPr id="15" name="Line 12"/>
          <p:cNvSpPr>
            <a:spLocks noChangeShapeType="1"/>
          </p:cNvSpPr>
          <p:nvPr/>
        </p:nvSpPr>
        <p:spPr bwMode="auto">
          <a:xfrm>
            <a:off x="4495800" y="741362"/>
            <a:ext cx="0" cy="173037"/>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16" name="Line 13"/>
          <p:cNvSpPr>
            <a:spLocks noChangeShapeType="1"/>
          </p:cNvSpPr>
          <p:nvPr/>
        </p:nvSpPr>
        <p:spPr bwMode="auto">
          <a:xfrm>
            <a:off x="4495800" y="1371600"/>
            <a:ext cx="0" cy="304800"/>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17" name="Text Box 14"/>
          <p:cNvSpPr txBox="1">
            <a:spLocks noChangeArrowheads="1"/>
          </p:cNvSpPr>
          <p:nvPr/>
        </p:nvSpPr>
        <p:spPr bwMode="auto">
          <a:xfrm>
            <a:off x="4648200" y="5334000"/>
            <a:ext cx="1219200" cy="466725"/>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fontAlgn="base">
              <a:spcBef>
                <a:spcPct val="50000"/>
              </a:spcBef>
              <a:spcAft>
                <a:spcPct val="0"/>
              </a:spcAft>
              <a:buClrTx/>
              <a:buSzTx/>
              <a:buFontTx/>
              <a:buNone/>
              <a:defRPr/>
            </a:pPr>
            <a:r>
              <a:rPr lang="en-US" altLang="en-US" sz="1200" kern="0">
                <a:solidFill>
                  <a:srgbClr val="FFFFFF"/>
                </a:solidFill>
                <a:latin typeface="Arial" panose="020B0604020202020204" pitchFamily="34" charset="0"/>
              </a:rPr>
              <a:t>CRMC Public Hearing</a:t>
            </a:r>
          </a:p>
        </p:txBody>
      </p:sp>
      <p:sp>
        <p:nvSpPr>
          <p:cNvPr id="18" name="Text Box 15"/>
          <p:cNvSpPr txBox="1">
            <a:spLocks noChangeArrowheads="1"/>
          </p:cNvSpPr>
          <p:nvPr/>
        </p:nvSpPr>
        <p:spPr bwMode="auto">
          <a:xfrm>
            <a:off x="6903308" y="6248400"/>
            <a:ext cx="1066800" cy="284163"/>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fontAlgn="base">
              <a:spcBef>
                <a:spcPct val="50000"/>
              </a:spcBef>
              <a:spcAft>
                <a:spcPct val="0"/>
              </a:spcAft>
              <a:buClrTx/>
              <a:buSzTx/>
              <a:buFontTx/>
              <a:buNone/>
              <a:defRPr/>
            </a:pPr>
            <a:r>
              <a:rPr lang="en-US" altLang="en-US" sz="1200" kern="0" dirty="0">
                <a:solidFill>
                  <a:srgbClr val="FFFFFF"/>
                </a:solidFill>
                <a:latin typeface="Arial" panose="020B0604020202020204" pitchFamily="34" charset="0"/>
              </a:rPr>
              <a:t>DENIAL</a:t>
            </a:r>
          </a:p>
        </p:txBody>
      </p:sp>
      <p:sp>
        <p:nvSpPr>
          <p:cNvPr id="19" name="Text Box 16"/>
          <p:cNvSpPr txBox="1">
            <a:spLocks noChangeArrowheads="1"/>
          </p:cNvSpPr>
          <p:nvPr/>
        </p:nvSpPr>
        <p:spPr bwMode="auto">
          <a:xfrm>
            <a:off x="3048000" y="6248400"/>
            <a:ext cx="1219200" cy="284163"/>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fontAlgn="base">
              <a:spcBef>
                <a:spcPct val="50000"/>
              </a:spcBef>
              <a:spcAft>
                <a:spcPct val="0"/>
              </a:spcAft>
              <a:buClrTx/>
              <a:buSzTx/>
              <a:buFontTx/>
              <a:buNone/>
              <a:defRPr/>
            </a:pPr>
            <a:r>
              <a:rPr lang="en-US" altLang="en-US" sz="1200" kern="0" dirty="0">
                <a:solidFill>
                  <a:srgbClr val="FFFFFF"/>
                </a:solidFill>
                <a:latin typeface="Arial" panose="020B0604020202020204" pitchFamily="34" charset="0"/>
              </a:rPr>
              <a:t>APPROVAL</a:t>
            </a:r>
          </a:p>
        </p:txBody>
      </p:sp>
      <p:sp>
        <p:nvSpPr>
          <p:cNvPr id="20" name="Text Box 17"/>
          <p:cNvSpPr txBox="1">
            <a:spLocks noChangeArrowheads="1"/>
          </p:cNvSpPr>
          <p:nvPr/>
        </p:nvSpPr>
        <p:spPr bwMode="auto">
          <a:xfrm>
            <a:off x="6934200" y="3048000"/>
            <a:ext cx="914400"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fontAlgn="base">
              <a:spcBef>
                <a:spcPct val="50000"/>
              </a:spcBef>
              <a:spcAft>
                <a:spcPct val="0"/>
              </a:spcAft>
              <a:buClrTx/>
              <a:buSzTx/>
              <a:buFontTx/>
              <a:buNone/>
            </a:pPr>
            <a:r>
              <a:rPr lang="en-US" altLang="en-US" sz="1200">
                <a:solidFill>
                  <a:srgbClr val="FFFFFF"/>
                </a:solidFill>
                <a:latin typeface="Arial" panose="020B0604020202020204" pitchFamily="34" charset="0"/>
              </a:rPr>
              <a:t>No Objections</a:t>
            </a:r>
          </a:p>
        </p:txBody>
      </p:sp>
      <p:sp>
        <p:nvSpPr>
          <p:cNvPr id="21" name="Text Box 18"/>
          <p:cNvSpPr txBox="1">
            <a:spLocks noChangeArrowheads="1"/>
          </p:cNvSpPr>
          <p:nvPr/>
        </p:nvSpPr>
        <p:spPr bwMode="auto">
          <a:xfrm>
            <a:off x="7924800" y="3048000"/>
            <a:ext cx="1219200" cy="274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fontAlgn="base">
              <a:spcBef>
                <a:spcPct val="50000"/>
              </a:spcBef>
              <a:spcAft>
                <a:spcPct val="0"/>
              </a:spcAft>
              <a:buClrTx/>
              <a:buSzTx/>
              <a:buFontTx/>
              <a:buNone/>
            </a:pPr>
            <a:r>
              <a:rPr lang="en-US" altLang="en-US" sz="1200">
                <a:solidFill>
                  <a:srgbClr val="FFFFFF"/>
                </a:solidFill>
                <a:latin typeface="Arial" panose="020B0604020202020204" pitchFamily="34" charset="0"/>
              </a:rPr>
              <a:t>Objections</a:t>
            </a:r>
          </a:p>
        </p:txBody>
      </p:sp>
      <p:sp>
        <p:nvSpPr>
          <p:cNvPr id="22" name="Line 19"/>
          <p:cNvSpPr>
            <a:spLocks noChangeShapeType="1"/>
          </p:cNvSpPr>
          <p:nvPr/>
        </p:nvSpPr>
        <p:spPr bwMode="auto">
          <a:xfrm flipH="1">
            <a:off x="1828800" y="1828800"/>
            <a:ext cx="1371600" cy="609600"/>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23" name="Line 20"/>
          <p:cNvSpPr>
            <a:spLocks noChangeShapeType="1"/>
          </p:cNvSpPr>
          <p:nvPr/>
        </p:nvSpPr>
        <p:spPr bwMode="auto">
          <a:xfrm flipH="1">
            <a:off x="3200400" y="1981200"/>
            <a:ext cx="304800" cy="304800"/>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24" name="Line 21"/>
          <p:cNvSpPr>
            <a:spLocks noChangeShapeType="1"/>
          </p:cNvSpPr>
          <p:nvPr/>
        </p:nvSpPr>
        <p:spPr bwMode="auto">
          <a:xfrm>
            <a:off x="4572000" y="1981200"/>
            <a:ext cx="0" cy="457200"/>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25" name="Line 22"/>
          <p:cNvSpPr>
            <a:spLocks noChangeShapeType="1"/>
          </p:cNvSpPr>
          <p:nvPr/>
        </p:nvSpPr>
        <p:spPr bwMode="auto">
          <a:xfrm>
            <a:off x="5486400" y="1981200"/>
            <a:ext cx="381000" cy="381000"/>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26" name="Line 23"/>
          <p:cNvSpPr>
            <a:spLocks noChangeShapeType="1"/>
          </p:cNvSpPr>
          <p:nvPr/>
        </p:nvSpPr>
        <p:spPr bwMode="auto">
          <a:xfrm>
            <a:off x="5715000" y="1752600"/>
            <a:ext cx="1752600" cy="838200"/>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27" name="Text Box 24"/>
          <p:cNvSpPr txBox="1">
            <a:spLocks noChangeArrowheads="1"/>
          </p:cNvSpPr>
          <p:nvPr/>
        </p:nvSpPr>
        <p:spPr bwMode="auto">
          <a:xfrm>
            <a:off x="5072449" y="4858586"/>
            <a:ext cx="106680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fontAlgn="base">
              <a:spcBef>
                <a:spcPct val="50000"/>
              </a:spcBef>
              <a:spcAft>
                <a:spcPct val="0"/>
              </a:spcAft>
              <a:buClrTx/>
              <a:buSzTx/>
              <a:buFontTx/>
              <a:buNone/>
            </a:pPr>
            <a:r>
              <a:rPr lang="en-US" altLang="en-US" sz="1200">
                <a:solidFill>
                  <a:srgbClr val="FFFFFF"/>
                </a:solidFill>
                <a:latin typeface="Arial" panose="020B0604020202020204" pitchFamily="34" charset="0"/>
              </a:rPr>
              <a:t>Objections</a:t>
            </a:r>
          </a:p>
        </p:txBody>
      </p:sp>
      <p:sp>
        <p:nvSpPr>
          <p:cNvPr id="28" name="Text Box 25"/>
          <p:cNvSpPr txBox="1">
            <a:spLocks noChangeArrowheads="1"/>
          </p:cNvSpPr>
          <p:nvPr/>
        </p:nvSpPr>
        <p:spPr bwMode="auto">
          <a:xfrm>
            <a:off x="2971800" y="4800600"/>
            <a:ext cx="1905000" cy="4619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fontAlgn="base">
              <a:spcBef>
                <a:spcPct val="50000"/>
              </a:spcBef>
              <a:spcAft>
                <a:spcPct val="0"/>
              </a:spcAft>
              <a:buClrTx/>
              <a:buSzTx/>
              <a:buFontTx/>
              <a:buNone/>
            </a:pPr>
            <a:r>
              <a:rPr lang="en-US" altLang="en-US" sz="1200">
                <a:solidFill>
                  <a:srgbClr val="FFFFFF"/>
                </a:solidFill>
                <a:latin typeface="Arial" panose="020B0604020202020204" pitchFamily="34" charset="0"/>
              </a:rPr>
              <a:t>No Objections </a:t>
            </a:r>
            <a:r>
              <a:rPr lang="en-US" altLang="en-US" sz="1200" u="sng">
                <a:solidFill>
                  <a:srgbClr val="FFFFFF"/>
                </a:solidFill>
                <a:latin typeface="Arial" panose="020B0604020202020204" pitchFamily="34" charset="0"/>
              </a:rPr>
              <a:t>and</a:t>
            </a:r>
            <a:r>
              <a:rPr lang="en-US" altLang="en-US" sz="1200">
                <a:solidFill>
                  <a:srgbClr val="FFFFFF"/>
                </a:solidFill>
                <a:latin typeface="Arial" panose="020B0604020202020204" pitchFamily="34" charset="0"/>
              </a:rPr>
              <a:t> meets § 1.1.6(D)(5) criteria</a:t>
            </a:r>
          </a:p>
        </p:txBody>
      </p:sp>
      <p:sp>
        <p:nvSpPr>
          <p:cNvPr id="29" name="Line 26"/>
          <p:cNvSpPr>
            <a:spLocks noChangeShapeType="1"/>
          </p:cNvSpPr>
          <p:nvPr/>
        </p:nvSpPr>
        <p:spPr bwMode="auto">
          <a:xfrm flipH="1">
            <a:off x="3810000" y="5338763"/>
            <a:ext cx="0" cy="833437"/>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30" name="Line 27"/>
          <p:cNvSpPr>
            <a:spLocks noChangeShapeType="1"/>
          </p:cNvSpPr>
          <p:nvPr/>
        </p:nvSpPr>
        <p:spPr bwMode="auto">
          <a:xfrm>
            <a:off x="5334000" y="5105400"/>
            <a:ext cx="38100" cy="207963"/>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31" name="Line 28"/>
          <p:cNvSpPr>
            <a:spLocks noChangeShapeType="1"/>
          </p:cNvSpPr>
          <p:nvPr/>
        </p:nvSpPr>
        <p:spPr bwMode="auto">
          <a:xfrm flipH="1">
            <a:off x="4267200" y="5821363"/>
            <a:ext cx="381000" cy="350837"/>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32" name="Line 29"/>
          <p:cNvSpPr>
            <a:spLocks noChangeShapeType="1"/>
          </p:cNvSpPr>
          <p:nvPr/>
        </p:nvSpPr>
        <p:spPr bwMode="auto">
          <a:xfrm flipH="1">
            <a:off x="5486399" y="5791200"/>
            <a:ext cx="1" cy="381000"/>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33" name="Text Box 30"/>
          <p:cNvSpPr txBox="1">
            <a:spLocks noChangeArrowheads="1"/>
          </p:cNvSpPr>
          <p:nvPr/>
        </p:nvSpPr>
        <p:spPr bwMode="auto">
          <a:xfrm>
            <a:off x="6324600" y="152400"/>
            <a:ext cx="21336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fontAlgn="base">
              <a:spcBef>
                <a:spcPct val="50000"/>
              </a:spcBef>
              <a:spcAft>
                <a:spcPct val="0"/>
              </a:spcAft>
              <a:buClrTx/>
              <a:buSzTx/>
              <a:buFontTx/>
              <a:buNone/>
            </a:pPr>
            <a:r>
              <a:rPr lang="en-US" altLang="en-US" sz="1200">
                <a:solidFill>
                  <a:srgbClr val="FFFFFF"/>
                </a:solidFill>
                <a:latin typeface="Arial" panose="020B0604020202020204" pitchFamily="34" charset="0"/>
              </a:rPr>
              <a:t>Initial review with town, US Coast Guard, Dept of Environmental Management, Army Corps of Engineers, non-governmental agencies, fishing industry</a:t>
            </a:r>
          </a:p>
        </p:txBody>
      </p:sp>
      <p:sp>
        <p:nvSpPr>
          <p:cNvPr id="34" name="Line 31"/>
          <p:cNvSpPr>
            <a:spLocks noChangeShapeType="1"/>
          </p:cNvSpPr>
          <p:nvPr/>
        </p:nvSpPr>
        <p:spPr bwMode="auto">
          <a:xfrm flipV="1">
            <a:off x="5562599" y="380999"/>
            <a:ext cx="685801" cy="17463"/>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35" name="Line 32"/>
          <p:cNvSpPr>
            <a:spLocks noChangeShapeType="1"/>
          </p:cNvSpPr>
          <p:nvPr/>
        </p:nvSpPr>
        <p:spPr bwMode="auto">
          <a:xfrm>
            <a:off x="1562100" y="3143250"/>
            <a:ext cx="2324100" cy="1414463"/>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36" name="Line 33"/>
          <p:cNvSpPr>
            <a:spLocks noChangeShapeType="1"/>
          </p:cNvSpPr>
          <p:nvPr/>
        </p:nvSpPr>
        <p:spPr bwMode="auto">
          <a:xfrm>
            <a:off x="3200400" y="3484563"/>
            <a:ext cx="914400" cy="935037"/>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37" name="Line 34"/>
          <p:cNvSpPr>
            <a:spLocks noChangeShapeType="1"/>
          </p:cNvSpPr>
          <p:nvPr/>
        </p:nvSpPr>
        <p:spPr bwMode="auto">
          <a:xfrm>
            <a:off x="4648200" y="3322637"/>
            <a:ext cx="0" cy="1119187"/>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38" name="Line 35"/>
          <p:cNvSpPr>
            <a:spLocks noChangeShapeType="1"/>
          </p:cNvSpPr>
          <p:nvPr/>
        </p:nvSpPr>
        <p:spPr bwMode="auto">
          <a:xfrm flipH="1">
            <a:off x="5029200" y="3238500"/>
            <a:ext cx="1066800" cy="1181100"/>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39" name="Line 36"/>
          <p:cNvSpPr>
            <a:spLocks noChangeShapeType="1"/>
          </p:cNvSpPr>
          <p:nvPr/>
        </p:nvSpPr>
        <p:spPr bwMode="auto">
          <a:xfrm flipH="1">
            <a:off x="5257800" y="3429000"/>
            <a:ext cx="1752600" cy="1066800"/>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40" name="Line 37"/>
          <p:cNvSpPr>
            <a:spLocks noChangeShapeType="1"/>
          </p:cNvSpPr>
          <p:nvPr/>
        </p:nvSpPr>
        <p:spPr bwMode="auto">
          <a:xfrm>
            <a:off x="8382000" y="3276600"/>
            <a:ext cx="0" cy="304800"/>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41" name="Line 38"/>
          <p:cNvSpPr>
            <a:spLocks noChangeShapeType="1"/>
          </p:cNvSpPr>
          <p:nvPr/>
        </p:nvSpPr>
        <p:spPr bwMode="auto">
          <a:xfrm flipH="1">
            <a:off x="5257800" y="4191000"/>
            <a:ext cx="2209800" cy="395288"/>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cxnSp>
        <p:nvCxnSpPr>
          <p:cNvPr id="42" name="Straight Arrow Connector 41"/>
          <p:cNvCxnSpPr/>
          <p:nvPr/>
        </p:nvCxnSpPr>
        <p:spPr bwMode="auto">
          <a:xfrm>
            <a:off x="5867400" y="5800725"/>
            <a:ext cx="990600" cy="433237"/>
          </a:xfrm>
          <a:prstGeom prst="straightConnector1">
            <a:avLst/>
          </a:prstGeom>
          <a:solidFill>
            <a:srgbClr val="0099CC"/>
          </a:solidFill>
          <a:ln w="9525" cap="flat" cmpd="sng" algn="ctr">
            <a:solidFill>
              <a:srgbClr val="FFFFFF"/>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Rectangle 42"/>
          <p:cNvSpPr/>
          <p:nvPr/>
        </p:nvSpPr>
        <p:spPr bwMode="auto">
          <a:xfrm>
            <a:off x="4843849" y="6220318"/>
            <a:ext cx="1524000" cy="404963"/>
          </a:xfrm>
          <a:prstGeom prst="rect">
            <a:avLst/>
          </a:prstGeom>
          <a:no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defRPr/>
            </a:pPr>
            <a:r>
              <a:rPr lang="en-US" sz="1200" kern="0" dirty="0">
                <a:solidFill>
                  <a:srgbClr val="FFFFFF"/>
                </a:solidFill>
                <a:latin typeface="Arial" panose="020B0604020202020204" pitchFamily="34" charset="0"/>
                <a:cs typeface="Arial" panose="020B0604020202020204" pitchFamily="34" charset="0"/>
              </a:rPr>
              <a:t>APPROVAL WITH MODIFICATION</a:t>
            </a:r>
            <a:endParaRPr lang="en-US" sz="1200" strike="sngStrike" kern="0" dirty="0">
              <a:solidFill>
                <a:srgbClr val="FFFFFF"/>
              </a:solidFill>
              <a:latin typeface="Arial" panose="020B0604020202020204" pitchFamily="34" charset="0"/>
              <a:cs typeface="Arial" panose="020B0604020202020204" pitchFamily="34" charset="0"/>
            </a:endParaRPr>
          </a:p>
        </p:txBody>
      </p:sp>
      <p:sp>
        <p:nvSpPr>
          <p:cNvPr id="2" name="TextBox 1"/>
          <p:cNvSpPr txBox="1"/>
          <p:nvPr/>
        </p:nvSpPr>
        <p:spPr>
          <a:xfrm>
            <a:off x="1041441" y="209407"/>
            <a:ext cx="1856081" cy="1200329"/>
          </a:xfrm>
          <a:prstGeom prst="rect">
            <a:avLst/>
          </a:prstGeom>
          <a:solidFill>
            <a:srgbClr val="FF0000"/>
          </a:solidFill>
          <a:ln>
            <a:solidFill>
              <a:schemeClr val="bg1"/>
            </a:solidFill>
          </a:ln>
        </p:spPr>
        <p:txBody>
          <a:bodyPr wrap="square" rtlCol="0">
            <a:spAutoFit/>
          </a:bodyPr>
          <a:lstStyle/>
          <a:p>
            <a:pPr algn="ctr"/>
            <a:r>
              <a:rPr lang="en-US" dirty="0">
                <a:solidFill>
                  <a:schemeClr val="bg1"/>
                </a:solidFill>
              </a:rPr>
              <a:t> </a:t>
            </a:r>
            <a:r>
              <a:rPr lang="en-US" dirty="0" smtClean="0">
                <a:solidFill>
                  <a:schemeClr val="bg1"/>
                </a:solidFill>
              </a:rPr>
              <a:t>Draft Application*</a:t>
            </a:r>
            <a:endParaRPr lang="en-US" dirty="0">
              <a:solidFill>
                <a:schemeClr val="bg1"/>
              </a:solidFill>
            </a:endParaRPr>
          </a:p>
          <a:p>
            <a:pPr algn="ctr"/>
            <a:r>
              <a:rPr lang="en-US" dirty="0" smtClean="0">
                <a:solidFill>
                  <a:schemeClr val="bg1"/>
                </a:solidFill>
              </a:rPr>
              <a:t>and</a:t>
            </a:r>
          </a:p>
          <a:p>
            <a:pPr algn="ctr"/>
            <a:r>
              <a:rPr lang="en-US" dirty="0" smtClean="0">
                <a:solidFill>
                  <a:schemeClr val="bg1"/>
                </a:solidFill>
              </a:rPr>
              <a:t>Scoping Session*</a:t>
            </a:r>
          </a:p>
        </p:txBody>
      </p:sp>
      <p:cxnSp>
        <p:nvCxnSpPr>
          <p:cNvPr id="56" name="Straight Arrow Connector 55"/>
          <p:cNvCxnSpPr/>
          <p:nvPr/>
        </p:nvCxnSpPr>
        <p:spPr>
          <a:xfrm>
            <a:off x="3012642" y="381000"/>
            <a:ext cx="721158"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766178" y="1425074"/>
            <a:ext cx="2449462" cy="461665"/>
          </a:xfrm>
          <a:prstGeom prst="rect">
            <a:avLst/>
          </a:prstGeom>
          <a:noFill/>
        </p:spPr>
        <p:txBody>
          <a:bodyPr wrap="square" rtlCol="0">
            <a:spAutoFit/>
          </a:bodyPr>
          <a:lstStyle/>
          <a:p>
            <a:pPr algn="ctr"/>
            <a:r>
              <a:rPr lang="en-US" sz="2400" dirty="0" smtClean="0">
                <a:solidFill>
                  <a:schemeClr val="bg1"/>
                </a:solidFill>
              </a:rPr>
              <a:t>*(New Process)</a:t>
            </a:r>
            <a:endParaRPr lang="en-US" sz="2400" dirty="0">
              <a:solidFill>
                <a:schemeClr val="bg1"/>
              </a:solidFill>
            </a:endParaRPr>
          </a:p>
        </p:txBody>
      </p:sp>
      <p:sp>
        <p:nvSpPr>
          <p:cNvPr id="58" name="Rounded Rectangle 57"/>
          <p:cNvSpPr/>
          <p:nvPr/>
        </p:nvSpPr>
        <p:spPr>
          <a:xfrm>
            <a:off x="9736428" y="260349"/>
            <a:ext cx="2148850" cy="1440287"/>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rPr>
              <a:t>Phase 1</a:t>
            </a:r>
            <a:r>
              <a:rPr lang="en-US" sz="2400" dirty="0">
                <a:solidFill>
                  <a:schemeClr val="bg1"/>
                </a:solidFill>
              </a:rPr>
              <a:t>:</a:t>
            </a:r>
            <a:endParaRPr lang="en-US" sz="2400" dirty="0" smtClean="0">
              <a:solidFill>
                <a:schemeClr val="bg1"/>
              </a:solidFill>
            </a:endParaRPr>
          </a:p>
          <a:p>
            <a:pPr algn="ctr"/>
            <a:r>
              <a:rPr lang="en-US" sz="2400" dirty="0" smtClean="0">
                <a:solidFill>
                  <a:schemeClr val="bg1"/>
                </a:solidFill>
              </a:rPr>
              <a:t>Application Development</a:t>
            </a:r>
          </a:p>
        </p:txBody>
      </p:sp>
      <p:sp>
        <p:nvSpPr>
          <p:cNvPr id="61" name="Right Arrow 60"/>
          <p:cNvSpPr/>
          <p:nvPr/>
        </p:nvSpPr>
        <p:spPr>
          <a:xfrm rot="10800000">
            <a:off x="9066726" y="727335"/>
            <a:ext cx="592428" cy="484632"/>
          </a:xfrm>
          <a:prstGeom prst="rightArrow">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ounded Rectangle 61"/>
          <p:cNvSpPr/>
          <p:nvPr/>
        </p:nvSpPr>
        <p:spPr>
          <a:xfrm>
            <a:off x="9736427" y="2383520"/>
            <a:ext cx="2113320" cy="1442778"/>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rPr>
              <a:t>Phase 2:</a:t>
            </a:r>
          </a:p>
          <a:p>
            <a:pPr algn="ctr"/>
            <a:r>
              <a:rPr lang="en-US" sz="2400" dirty="0" smtClean="0">
                <a:solidFill>
                  <a:schemeClr val="bg1"/>
                </a:solidFill>
              </a:rPr>
              <a:t>Application Review</a:t>
            </a:r>
            <a:endParaRPr lang="en-US" sz="2400" dirty="0">
              <a:solidFill>
                <a:schemeClr val="bg1"/>
              </a:solidFill>
            </a:endParaRPr>
          </a:p>
        </p:txBody>
      </p:sp>
      <p:sp>
        <p:nvSpPr>
          <p:cNvPr id="63" name="Right Arrow 62"/>
          <p:cNvSpPr/>
          <p:nvPr/>
        </p:nvSpPr>
        <p:spPr>
          <a:xfrm rot="10800000">
            <a:off x="9053847" y="2777331"/>
            <a:ext cx="592428" cy="484632"/>
          </a:xfrm>
          <a:prstGeom prst="rightArrow">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ounded Rectangle 63"/>
          <p:cNvSpPr/>
          <p:nvPr/>
        </p:nvSpPr>
        <p:spPr>
          <a:xfrm>
            <a:off x="9736427" y="4441824"/>
            <a:ext cx="2113319" cy="151744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rPr>
              <a:t>Phase 3:</a:t>
            </a:r>
          </a:p>
          <a:p>
            <a:pPr algn="ctr"/>
            <a:r>
              <a:rPr lang="en-US" sz="2400" dirty="0" smtClean="0">
                <a:solidFill>
                  <a:schemeClr val="bg1"/>
                </a:solidFill>
              </a:rPr>
              <a:t>Final Decision</a:t>
            </a:r>
            <a:endParaRPr lang="en-US" sz="2400" dirty="0">
              <a:solidFill>
                <a:schemeClr val="bg1"/>
              </a:solidFill>
            </a:endParaRPr>
          </a:p>
        </p:txBody>
      </p:sp>
      <p:sp>
        <p:nvSpPr>
          <p:cNvPr id="65" name="Right Arrow 64"/>
          <p:cNvSpPr/>
          <p:nvPr/>
        </p:nvSpPr>
        <p:spPr>
          <a:xfrm rot="10800000">
            <a:off x="9066726" y="4970114"/>
            <a:ext cx="592428" cy="484632"/>
          </a:xfrm>
          <a:prstGeom prst="rightArrow">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406590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solidFill>
                  <a:prstClr val="black"/>
                </a:solidFill>
                <a:latin typeface="Calibri" panose="020F0502020204030204"/>
                <a:ea typeface="+mn-ea"/>
                <a:cs typeface="+mn-cs"/>
              </a:rPr>
              <a:t>New Enhanced Notification Processes for Aquaculture Applications:</a:t>
            </a:r>
            <a:endParaRPr lang="en-US" u="sng" dirty="0"/>
          </a:p>
        </p:txBody>
      </p:sp>
      <p:sp>
        <p:nvSpPr>
          <p:cNvPr id="3" name="Content Placeholder 2"/>
          <p:cNvSpPr>
            <a:spLocks noGrp="1"/>
          </p:cNvSpPr>
          <p:nvPr>
            <p:ph idx="1"/>
          </p:nvPr>
        </p:nvSpPr>
        <p:spPr>
          <a:xfrm>
            <a:off x="838199" y="1825624"/>
            <a:ext cx="10900719" cy="4834668"/>
          </a:xfrm>
        </p:spPr>
        <p:txBody>
          <a:bodyPr>
            <a:normAutofit fontScale="92500"/>
          </a:bodyPr>
          <a:lstStyle/>
          <a:p>
            <a:r>
              <a:rPr lang="en-US" b="1" dirty="0" smtClean="0"/>
              <a:t>Aquaculture </a:t>
            </a:r>
            <a:r>
              <a:rPr lang="en-US" b="1" dirty="0" err="1" smtClean="0"/>
              <a:t>Listserve</a:t>
            </a:r>
            <a:r>
              <a:rPr lang="en-US" b="1" dirty="0" smtClean="0"/>
              <a:t> </a:t>
            </a:r>
            <a:r>
              <a:rPr lang="en-US" dirty="0" smtClean="0"/>
              <a:t>– a versatile tool for enhancing communication:</a:t>
            </a:r>
          </a:p>
          <a:p>
            <a:pPr lvl="1"/>
            <a:r>
              <a:rPr lang="en-US" sz="2800" dirty="0" smtClean="0"/>
              <a:t>Live since July 2021, over 200 subscribers;</a:t>
            </a:r>
          </a:p>
          <a:p>
            <a:pPr lvl="1"/>
            <a:r>
              <a:rPr lang="en-US" sz="2800" dirty="0" smtClean="0"/>
              <a:t>Provides notice at all three phases of the application </a:t>
            </a:r>
            <a:r>
              <a:rPr lang="en-US" sz="2800" dirty="0" smtClean="0"/>
              <a:t>cycle including </a:t>
            </a:r>
            <a:r>
              <a:rPr lang="en-US" sz="2800" dirty="0" smtClean="0"/>
              <a:t>PD meetings, 30 Day Public Notices, MFC/SAP meetings, and CRMC Public Hearings; </a:t>
            </a:r>
          </a:p>
          <a:p>
            <a:r>
              <a:rPr lang="en-US" b="1" dirty="0" smtClean="0"/>
              <a:t>Notification of coastal property owners</a:t>
            </a:r>
            <a:r>
              <a:rPr lang="en-US" dirty="0" smtClean="0"/>
              <a:t> – part of new expanded PD process:</a:t>
            </a:r>
          </a:p>
          <a:p>
            <a:pPr lvl="1"/>
            <a:r>
              <a:rPr lang="en-US" sz="2800" dirty="0"/>
              <a:t>Purpose </a:t>
            </a:r>
            <a:r>
              <a:rPr lang="en-US" sz="2800" dirty="0" smtClean="0"/>
              <a:t>of notification </a:t>
            </a:r>
            <a:r>
              <a:rPr lang="en-US" sz="2800" dirty="0"/>
              <a:t>is to help inform </a:t>
            </a:r>
            <a:r>
              <a:rPr lang="en-US" sz="2800" u="sng" dirty="0"/>
              <a:t>application </a:t>
            </a:r>
            <a:r>
              <a:rPr lang="en-US" sz="2800" u="sng" dirty="0" smtClean="0"/>
              <a:t>development</a:t>
            </a:r>
            <a:r>
              <a:rPr lang="en-US" sz="2800" dirty="0" smtClean="0"/>
              <a:t>; </a:t>
            </a:r>
            <a:endParaRPr lang="en-US" sz="2800" dirty="0"/>
          </a:p>
          <a:p>
            <a:pPr lvl="1"/>
            <a:r>
              <a:rPr lang="en-US" sz="2800" dirty="0" smtClean="0"/>
              <a:t>Coastal property owners within </a:t>
            </a:r>
            <a:r>
              <a:rPr lang="en-US" sz="2800" u="sng" dirty="0" smtClean="0"/>
              <a:t>500 feet </a:t>
            </a:r>
            <a:r>
              <a:rPr lang="en-US" sz="2800" dirty="0" smtClean="0"/>
              <a:t>of a proposal will receive notice from the applicant at earliest phase of application development; </a:t>
            </a:r>
          </a:p>
          <a:p>
            <a:pPr lvl="1"/>
            <a:r>
              <a:rPr lang="en-US" sz="2800" dirty="0" smtClean="0"/>
              <a:t>Coastal property owners will have an opportunity to learn about proposals and provide input through the </a:t>
            </a:r>
            <a:r>
              <a:rPr lang="en-US" sz="2800" u="sng" dirty="0" smtClean="0"/>
              <a:t>new scoping session</a:t>
            </a:r>
            <a:r>
              <a:rPr lang="en-US" sz="2800" dirty="0" smtClean="0"/>
              <a:t> requirement </a:t>
            </a:r>
            <a:r>
              <a:rPr lang="en-US" sz="2800" u="sng" dirty="0" smtClean="0"/>
              <a:t>before a PD</a:t>
            </a:r>
            <a:r>
              <a:rPr lang="en-US" sz="2800" dirty="0" smtClean="0"/>
              <a:t> meeting is held by CRMC with the town.</a:t>
            </a:r>
          </a:p>
          <a:p>
            <a:pPr lvl="1"/>
            <a:endParaRPr lang="en-US" dirty="0" smtClean="0"/>
          </a:p>
        </p:txBody>
      </p:sp>
    </p:spTree>
    <p:extLst>
      <p:ext uri="{BB962C8B-B14F-4D97-AF65-F5344CB8AC3E}">
        <p14:creationId xmlns:p14="http://schemas.microsoft.com/office/powerpoint/2010/main" val="22788860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12874"/>
            <a:ext cx="10515600" cy="1325563"/>
          </a:xfrm>
        </p:spPr>
        <p:txBody>
          <a:bodyPr/>
          <a:lstStyle/>
          <a:p>
            <a:r>
              <a:rPr lang="en-US" b="1" dirty="0" smtClean="0"/>
              <a:t>500 foot notification radius for </a:t>
            </a:r>
            <a:r>
              <a:rPr lang="en-US" b="1" dirty="0" smtClean="0"/>
              <a:t>coastal property </a:t>
            </a:r>
            <a:r>
              <a:rPr lang="en-US" b="1" dirty="0" smtClean="0"/>
              <a:t>owners – “Why 500 feet?”</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Consistent with other core aspects of the Rhode Island Coastal Resource Management Program (i.e., the Red Book) with regards to water type categories:</a:t>
            </a:r>
          </a:p>
          <a:p>
            <a:pPr lvl="1"/>
            <a:r>
              <a:rPr lang="en-US" sz="3000" dirty="0" smtClean="0">
                <a:solidFill>
                  <a:prstClr val="black"/>
                </a:solidFill>
              </a:rPr>
              <a:t>650-RICR-20-00-1.2.1(A): </a:t>
            </a:r>
            <a:r>
              <a:rPr lang="en-US" sz="3000" i="1" dirty="0" smtClean="0">
                <a:solidFill>
                  <a:prstClr val="black"/>
                </a:solidFill>
              </a:rPr>
              <a:t>“</a:t>
            </a:r>
            <a:r>
              <a:rPr lang="en-US" sz="3000" i="1" dirty="0" smtClean="0"/>
              <a:t>The </a:t>
            </a:r>
            <a:r>
              <a:rPr lang="en-US" sz="3000" i="1" dirty="0"/>
              <a:t>six categories of waters defined in this Program are directly linked to the characteristics of the shoreline, since the activities on the adjacent mainland are the primary determinant of the uses and qualities of any specific water site</a:t>
            </a:r>
            <a:r>
              <a:rPr lang="en-US" sz="3000" dirty="0" smtClean="0"/>
              <a:t>.” </a:t>
            </a:r>
          </a:p>
          <a:p>
            <a:pPr lvl="1"/>
            <a:r>
              <a:rPr lang="en-US" sz="3000" dirty="0" smtClean="0"/>
              <a:t>650-RICR-20-00-1.6(C): </a:t>
            </a:r>
            <a:r>
              <a:rPr lang="en-US" sz="3000" i="1" dirty="0" smtClean="0"/>
              <a:t>“[T]he </a:t>
            </a:r>
            <a:r>
              <a:rPr lang="en-US" sz="3000" i="1" dirty="0"/>
              <a:t>water type along any shoreline generally runs parallel to the shoreline and extends five hundred (500) feet seaward from the mean high water mark</a:t>
            </a:r>
            <a:r>
              <a:rPr lang="en-US" sz="3000" i="1" dirty="0" smtClean="0"/>
              <a:t>.” </a:t>
            </a:r>
            <a:endParaRPr lang="en-US" sz="3000" i="1" dirty="0" smtClean="0"/>
          </a:p>
          <a:p>
            <a:pPr marL="0" indent="0">
              <a:buNone/>
            </a:pPr>
            <a:endParaRPr lang="en-US" sz="3000" i="1" dirty="0"/>
          </a:p>
        </p:txBody>
      </p:sp>
    </p:spTree>
    <p:extLst>
      <p:ext uri="{BB962C8B-B14F-4D97-AF65-F5344CB8AC3E}">
        <p14:creationId xmlns:p14="http://schemas.microsoft.com/office/powerpoint/2010/main" val="2765606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363335" y="1374320"/>
            <a:ext cx="2876031" cy="3360311"/>
          </a:xfrm>
        </p:spPr>
        <p:txBody>
          <a:bodyPr>
            <a:normAutofit fontScale="90000"/>
          </a:bodyPr>
          <a:lstStyle/>
          <a:p>
            <a:r>
              <a:rPr lang="en-US" sz="2200" i="1" dirty="0">
                <a:solidFill>
                  <a:prstClr val="black"/>
                </a:solidFill>
                <a:latin typeface="Arial" panose="020B0604020202020204" pitchFamily="34" charset="0"/>
                <a:ea typeface="+mn-ea"/>
                <a:cs typeface="Arial" panose="020B0604020202020204" pitchFamily="34" charset="0"/>
              </a:rPr>
              <a:t>“[T]he water </a:t>
            </a:r>
            <a:r>
              <a:rPr lang="en-US" sz="2200" i="1" dirty="0" smtClean="0">
                <a:solidFill>
                  <a:prstClr val="black"/>
                </a:solidFill>
                <a:latin typeface="Arial" panose="020B0604020202020204" pitchFamily="34" charset="0"/>
                <a:ea typeface="+mn-ea"/>
                <a:cs typeface="Arial" panose="020B0604020202020204" pitchFamily="34" charset="0"/>
              </a:rPr>
              <a:t>type along </a:t>
            </a:r>
            <a:r>
              <a:rPr lang="en-US" sz="2200" i="1" dirty="0">
                <a:solidFill>
                  <a:prstClr val="black"/>
                </a:solidFill>
                <a:latin typeface="Arial" panose="020B0604020202020204" pitchFamily="34" charset="0"/>
                <a:ea typeface="+mn-ea"/>
                <a:cs typeface="Arial" panose="020B0604020202020204" pitchFamily="34" charset="0"/>
              </a:rPr>
              <a:t>any </a:t>
            </a:r>
            <a:r>
              <a:rPr lang="en-US" sz="2200" i="1" dirty="0" smtClean="0">
                <a:solidFill>
                  <a:prstClr val="black"/>
                </a:solidFill>
                <a:latin typeface="Arial" panose="020B0604020202020204" pitchFamily="34" charset="0"/>
                <a:ea typeface="+mn-ea"/>
                <a:cs typeface="Arial" panose="020B0604020202020204" pitchFamily="34" charset="0"/>
              </a:rPr>
              <a:t>shoreline </a:t>
            </a:r>
            <a:r>
              <a:rPr lang="en-US" sz="2200" i="1" dirty="0">
                <a:solidFill>
                  <a:prstClr val="black"/>
                </a:solidFill>
                <a:latin typeface="Arial" panose="020B0604020202020204" pitchFamily="34" charset="0"/>
                <a:ea typeface="+mn-ea"/>
                <a:cs typeface="Arial" panose="020B0604020202020204" pitchFamily="34" charset="0"/>
              </a:rPr>
              <a:t>generally runs parallel to the shoreline and extends five hundred (500) feet seaward from the mean high water mark</a:t>
            </a:r>
            <a:r>
              <a:rPr lang="en-US" sz="2200" i="1" dirty="0" smtClean="0">
                <a:solidFill>
                  <a:prstClr val="black"/>
                </a:solidFill>
                <a:latin typeface="Arial" panose="020B0604020202020204" pitchFamily="34" charset="0"/>
                <a:ea typeface="+mn-ea"/>
                <a:cs typeface="Arial" panose="020B0604020202020204" pitchFamily="34" charset="0"/>
              </a:rPr>
              <a:t>.”</a:t>
            </a:r>
            <a:r>
              <a:rPr lang="en-US" sz="2200" u="sng" dirty="0">
                <a:latin typeface="Arial" panose="020B0604020202020204" pitchFamily="34" charset="0"/>
                <a:cs typeface="Arial" panose="020B0604020202020204" pitchFamily="34" charset="0"/>
              </a:rPr>
              <a:t/>
            </a:r>
            <a:br>
              <a:rPr lang="en-US" sz="2200" u="sng" dirty="0">
                <a:latin typeface="Arial" panose="020B0604020202020204" pitchFamily="34" charset="0"/>
                <a:cs typeface="Arial" panose="020B0604020202020204" pitchFamily="34" charset="0"/>
              </a:rPr>
            </a:br>
            <a:r>
              <a:rPr lang="en-US" sz="2000" b="1" dirty="0" smtClean="0">
                <a:solidFill>
                  <a:prstClr val="black"/>
                </a:solidFill>
                <a:latin typeface="Arial" panose="020B0604020202020204" pitchFamily="34" charset="0"/>
                <a:ea typeface="+mn-ea"/>
                <a:cs typeface="Arial" panose="020B0604020202020204" pitchFamily="34" charset="0"/>
              </a:rPr>
              <a:t>650-RICR-20-00-1.6(C</a:t>
            </a:r>
            <a:r>
              <a:rPr lang="en-US" sz="2000" b="1" dirty="0">
                <a:solidFill>
                  <a:prstClr val="black"/>
                </a:solidFill>
                <a:latin typeface="Arial" panose="020B0604020202020204" pitchFamily="34" charset="0"/>
                <a:ea typeface="+mn-ea"/>
                <a:cs typeface="Arial" panose="020B0604020202020204" pitchFamily="34" charset="0"/>
              </a:rPr>
              <a:t>) </a:t>
            </a:r>
            <a:r>
              <a:rPr lang="en-US" sz="2000" b="1" dirty="0" smtClean="0">
                <a:solidFill>
                  <a:prstClr val="black"/>
                </a:solidFill>
                <a:latin typeface="Arial" panose="020B0604020202020204" pitchFamily="34" charset="0"/>
                <a:ea typeface="+mn-ea"/>
                <a:cs typeface="Arial" panose="020B0604020202020204" pitchFamily="34" charset="0"/>
              </a:rPr>
              <a:t/>
            </a:r>
            <a:br>
              <a:rPr lang="en-US" sz="2000" b="1" dirty="0" smtClean="0">
                <a:solidFill>
                  <a:prstClr val="black"/>
                </a:solidFill>
                <a:latin typeface="Arial" panose="020B0604020202020204" pitchFamily="34" charset="0"/>
                <a:ea typeface="+mn-ea"/>
                <a:cs typeface="Arial" panose="020B0604020202020204" pitchFamily="34" charset="0"/>
              </a:rPr>
            </a:br>
            <a:r>
              <a:rPr lang="en-US" sz="2000" b="1" dirty="0">
                <a:solidFill>
                  <a:prstClr val="black"/>
                </a:solidFill>
                <a:latin typeface="Arial" panose="020B0604020202020204" pitchFamily="34" charset="0"/>
                <a:ea typeface="+mn-ea"/>
                <a:cs typeface="Arial" panose="020B0604020202020204" pitchFamily="34" charset="0"/>
              </a:rPr>
              <a:t/>
            </a:r>
            <a:br>
              <a:rPr lang="en-US" sz="2000" b="1" dirty="0">
                <a:solidFill>
                  <a:prstClr val="black"/>
                </a:solidFill>
                <a:latin typeface="Arial" panose="020B0604020202020204" pitchFamily="34" charset="0"/>
                <a:ea typeface="+mn-ea"/>
                <a:cs typeface="Arial" panose="020B0604020202020204" pitchFamily="34" charset="0"/>
              </a:rPr>
            </a:br>
            <a:endParaRPr lang="en-US" sz="2000" b="1" i="1" dirty="0">
              <a:latin typeface="Arial" panose="020B0604020202020204" pitchFamily="34" charset="0"/>
              <a:cs typeface="Arial" panose="020B0604020202020204" pitchFamily="34" charset="0"/>
            </a:endParaRPr>
          </a:p>
        </p:txBody>
      </p:sp>
      <p:pic>
        <p:nvPicPr>
          <p:cNvPr id="4" name="Content Placeholder 3"/>
          <p:cNvPicPr>
            <a:picLocks noGrp="1" noChangeAspect="1"/>
          </p:cNvPicPr>
          <p:nvPr>
            <p:ph idx="1"/>
          </p:nvPr>
        </p:nvPicPr>
        <p:blipFill>
          <a:blip r:embed="rId4"/>
          <a:stretch>
            <a:fillRect/>
          </a:stretch>
        </p:blipFill>
        <p:spPr>
          <a:xfrm>
            <a:off x="40341" y="142290"/>
            <a:ext cx="9275628" cy="6558189"/>
          </a:xfrm>
          <a:prstGeom prst="rect">
            <a:avLst/>
          </a:prstGeom>
        </p:spPr>
      </p:pic>
      <p:sp>
        <p:nvSpPr>
          <p:cNvPr id="5" name="Rounded Rectangle 4"/>
          <p:cNvSpPr/>
          <p:nvPr/>
        </p:nvSpPr>
        <p:spPr>
          <a:xfrm>
            <a:off x="9363335" y="840259"/>
            <a:ext cx="2781295" cy="425579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9806444" y="1174265"/>
            <a:ext cx="1895071" cy="400110"/>
          </a:xfrm>
          <a:prstGeom prst="rect">
            <a:avLst/>
          </a:prstGeom>
          <a:noFill/>
        </p:spPr>
        <p:txBody>
          <a:bodyPr wrap="none" rtlCol="0">
            <a:spAutoFit/>
          </a:bodyPr>
          <a:lstStyle/>
          <a:p>
            <a:r>
              <a:rPr lang="en-US" sz="2000" u="sng" dirty="0" smtClean="0">
                <a:latin typeface="Arial" panose="020B0604020202020204" pitchFamily="34" charset="0"/>
                <a:cs typeface="Arial" panose="020B0604020202020204" pitchFamily="34" charset="0"/>
              </a:rPr>
              <a:t>The Red Book </a:t>
            </a:r>
            <a:endParaRPr lang="en-US" sz="20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7007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57" name="Rounded Rectangle 56"/>
          <p:cNvSpPr/>
          <p:nvPr/>
        </p:nvSpPr>
        <p:spPr>
          <a:xfrm>
            <a:off x="9425605" y="3972323"/>
            <a:ext cx="2606009" cy="16416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ounded Rectangle 44"/>
          <p:cNvSpPr/>
          <p:nvPr/>
        </p:nvSpPr>
        <p:spPr>
          <a:xfrm>
            <a:off x="9428183" y="2261711"/>
            <a:ext cx="2617809" cy="157257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pPr>
              <a:defRPr/>
            </a:pPr>
            <a:fld id="{406B8DD6-67D8-4AC7-A23F-5647EF814C1C}" type="slidenum">
              <a:rPr lang="en-US" altLang="en-US" smtClean="0">
                <a:solidFill>
                  <a:prstClr val="black">
                    <a:tint val="75000"/>
                  </a:prstClr>
                </a:solidFill>
              </a:rPr>
              <a:pPr>
                <a:defRPr/>
              </a:pPr>
              <a:t>6</a:t>
            </a:fld>
            <a:endParaRPr lang="en-US" altLang="en-US">
              <a:solidFill>
                <a:prstClr val="black">
                  <a:tint val="75000"/>
                </a:prstClr>
              </a:solidFill>
            </a:endParaRPr>
          </a:p>
        </p:txBody>
      </p:sp>
      <p:sp>
        <p:nvSpPr>
          <p:cNvPr id="5" name="Text Box 2"/>
          <p:cNvSpPr txBox="1">
            <a:spLocks noChangeArrowheads="1"/>
          </p:cNvSpPr>
          <p:nvPr/>
        </p:nvSpPr>
        <p:spPr bwMode="auto">
          <a:xfrm>
            <a:off x="3886199" y="152400"/>
            <a:ext cx="1523998" cy="461665"/>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fontAlgn="base">
              <a:spcBef>
                <a:spcPct val="50000"/>
              </a:spcBef>
              <a:spcAft>
                <a:spcPct val="0"/>
              </a:spcAft>
              <a:buClrTx/>
              <a:buSzTx/>
              <a:buFontTx/>
              <a:buNone/>
              <a:defRPr/>
            </a:pPr>
            <a:r>
              <a:rPr lang="en-US" altLang="en-US" sz="1200" kern="0" dirty="0">
                <a:solidFill>
                  <a:srgbClr val="FFFFFF"/>
                </a:solidFill>
                <a:latin typeface="Arial" panose="020B0604020202020204" pitchFamily="34" charset="0"/>
              </a:rPr>
              <a:t>Preliminary </a:t>
            </a:r>
            <a:r>
              <a:rPr lang="en-US" altLang="en-US" sz="1200" kern="0" dirty="0" smtClean="0">
                <a:solidFill>
                  <a:srgbClr val="FFFFFF"/>
                </a:solidFill>
                <a:latin typeface="Arial" panose="020B0604020202020204" pitchFamily="34" charset="0"/>
              </a:rPr>
              <a:t>Determination (PD)</a:t>
            </a:r>
            <a:endParaRPr lang="en-US" altLang="en-US" sz="1200" kern="0" dirty="0">
              <a:solidFill>
                <a:srgbClr val="FFFFFF"/>
              </a:solidFill>
              <a:latin typeface="Arial" panose="020B0604020202020204" pitchFamily="34" charset="0"/>
            </a:endParaRPr>
          </a:p>
        </p:txBody>
      </p:sp>
      <p:sp>
        <p:nvSpPr>
          <p:cNvPr id="6" name="Text Box 3"/>
          <p:cNvSpPr txBox="1">
            <a:spLocks noChangeArrowheads="1"/>
          </p:cNvSpPr>
          <p:nvPr/>
        </p:nvSpPr>
        <p:spPr bwMode="auto">
          <a:xfrm>
            <a:off x="3200400" y="1676400"/>
            <a:ext cx="2514600" cy="284163"/>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fontAlgn="base">
              <a:spcBef>
                <a:spcPct val="50000"/>
              </a:spcBef>
              <a:spcAft>
                <a:spcPct val="0"/>
              </a:spcAft>
              <a:buClrTx/>
              <a:buSzTx/>
              <a:buFontTx/>
              <a:buNone/>
              <a:defRPr/>
            </a:pPr>
            <a:r>
              <a:rPr lang="en-US" altLang="en-US" sz="1200" kern="0">
                <a:solidFill>
                  <a:srgbClr val="FFFFFF"/>
                </a:solidFill>
                <a:latin typeface="Arial" panose="020B0604020202020204" pitchFamily="34" charset="0"/>
              </a:rPr>
              <a:t>Full Aquaculture Application </a:t>
            </a:r>
          </a:p>
        </p:txBody>
      </p:sp>
      <p:sp>
        <p:nvSpPr>
          <p:cNvPr id="7" name="Text Box 4"/>
          <p:cNvSpPr txBox="1">
            <a:spLocks noChangeArrowheads="1"/>
          </p:cNvSpPr>
          <p:nvPr/>
        </p:nvSpPr>
        <p:spPr bwMode="auto">
          <a:xfrm>
            <a:off x="3733800" y="914400"/>
            <a:ext cx="1524000" cy="466725"/>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fontAlgn="base">
              <a:spcBef>
                <a:spcPct val="50000"/>
              </a:spcBef>
              <a:spcAft>
                <a:spcPct val="0"/>
              </a:spcAft>
              <a:buClrTx/>
              <a:buSzTx/>
              <a:buFontTx/>
              <a:buNone/>
              <a:defRPr/>
            </a:pPr>
            <a:r>
              <a:rPr lang="en-US" altLang="en-US" sz="1200" kern="0">
                <a:solidFill>
                  <a:srgbClr val="FFFFFF"/>
                </a:solidFill>
                <a:latin typeface="Arial" panose="020B0604020202020204" pitchFamily="34" charset="0"/>
              </a:rPr>
              <a:t>Recommendations to applicant</a:t>
            </a:r>
          </a:p>
        </p:txBody>
      </p:sp>
      <p:sp>
        <p:nvSpPr>
          <p:cNvPr id="8" name="Text Box 5"/>
          <p:cNvSpPr txBox="1">
            <a:spLocks noChangeArrowheads="1"/>
          </p:cNvSpPr>
          <p:nvPr/>
        </p:nvSpPr>
        <p:spPr bwMode="auto">
          <a:xfrm>
            <a:off x="2286000" y="2286000"/>
            <a:ext cx="1524000" cy="1196975"/>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fontAlgn="base">
              <a:spcBef>
                <a:spcPct val="0"/>
              </a:spcBef>
              <a:spcAft>
                <a:spcPct val="0"/>
              </a:spcAft>
              <a:buClrTx/>
              <a:buSzTx/>
              <a:buFontTx/>
              <a:buNone/>
              <a:defRPr/>
            </a:pPr>
            <a:r>
              <a:rPr lang="en-US" altLang="en-US" sz="1200" kern="0" dirty="0">
                <a:solidFill>
                  <a:srgbClr val="FFFFFF"/>
                </a:solidFill>
                <a:latin typeface="Arial" panose="020B0604020202020204" pitchFamily="34" charset="0"/>
              </a:rPr>
              <a:t>Director; </a:t>
            </a:r>
            <a:r>
              <a:rPr lang="en-US" altLang="en-US" sz="1200" kern="0" dirty="0" err="1">
                <a:solidFill>
                  <a:srgbClr val="FFFFFF"/>
                </a:solidFill>
                <a:latin typeface="Arial" panose="020B0604020202020204" pitchFamily="34" charset="0"/>
              </a:rPr>
              <a:t>Dept</a:t>
            </a:r>
            <a:r>
              <a:rPr lang="en-US" altLang="en-US" sz="1200" kern="0" dirty="0">
                <a:solidFill>
                  <a:srgbClr val="FFFFFF"/>
                </a:solidFill>
                <a:latin typeface="Arial" panose="020B0604020202020204" pitchFamily="34" charset="0"/>
              </a:rPr>
              <a:t> of Environmental Management; Fish and Wildlife; Water Resources; Enforcement</a:t>
            </a:r>
          </a:p>
        </p:txBody>
      </p:sp>
      <p:sp>
        <p:nvSpPr>
          <p:cNvPr id="9" name="Text Box 6"/>
          <p:cNvSpPr txBox="1">
            <a:spLocks noChangeArrowheads="1"/>
          </p:cNvSpPr>
          <p:nvPr/>
        </p:nvSpPr>
        <p:spPr bwMode="auto">
          <a:xfrm>
            <a:off x="1219200" y="2438400"/>
            <a:ext cx="838200" cy="649288"/>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fontAlgn="base">
              <a:spcBef>
                <a:spcPct val="50000"/>
              </a:spcBef>
              <a:spcAft>
                <a:spcPct val="0"/>
              </a:spcAft>
              <a:buClrTx/>
              <a:buSzTx/>
              <a:buFontTx/>
              <a:buNone/>
              <a:defRPr/>
            </a:pPr>
            <a:r>
              <a:rPr lang="en-US" altLang="en-US" sz="1200" kern="0">
                <a:solidFill>
                  <a:srgbClr val="FFFFFF"/>
                </a:solidFill>
                <a:latin typeface="Arial" panose="020B0604020202020204" pitchFamily="34" charset="0"/>
              </a:rPr>
              <a:t>30 Day Public Notice</a:t>
            </a:r>
          </a:p>
        </p:txBody>
      </p:sp>
      <p:sp>
        <p:nvSpPr>
          <p:cNvPr id="10" name="Text Box 7"/>
          <p:cNvSpPr txBox="1">
            <a:spLocks noChangeArrowheads="1"/>
          </p:cNvSpPr>
          <p:nvPr/>
        </p:nvSpPr>
        <p:spPr bwMode="auto">
          <a:xfrm>
            <a:off x="7086600" y="2590800"/>
            <a:ext cx="1219200" cy="466725"/>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fontAlgn="base">
              <a:spcBef>
                <a:spcPct val="50000"/>
              </a:spcBef>
              <a:spcAft>
                <a:spcPct val="0"/>
              </a:spcAft>
              <a:buClrTx/>
              <a:buSzTx/>
              <a:buFontTx/>
              <a:buNone/>
              <a:defRPr/>
            </a:pPr>
            <a:r>
              <a:rPr lang="en-US" altLang="en-US" sz="1200" kern="0">
                <a:solidFill>
                  <a:srgbClr val="FFFFFF"/>
                </a:solidFill>
                <a:latin typeface="Arial" panose="020B0604020202020204" pitchFamily="34" charset="0"/>
              </a:rPr>
              <a:t>Shellfish Advisory Panel</a:t>
            </a:r>
          </a:p>
        </p:txBody>
      </p:sp>
      <p:sp>
        <p:nvSpPr>
          <p:cNvPr id="11" name="Text Box 8"/>
          <p:cNvSpPr txBox="1">
            <a:spLocks noChangeArrowheads="1"/>
          </p:cNvSpPr>
          <p:nvPr/>
        </p:nvSpPr>
        <p:spPr bwMode="auto">
          <a:xfrm>
            <a:off x="5638800" y="2362200"/>
            <a:ext cx="1219200" cy="830263"/>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fontAlgn="base">
              <a:spcBef>
                <a:spcPct val="50000"/>
              </a:spcBef>
              <a:spcAft>
                <a:spcPct val="0"/>
              </a:spcAft>
              <a:buClrTx/>
              <a:buSzTx/>
              <a:buFontTx/>
              <a:buNone/>
              <a:defRPr/>
            </a:pPr>
            <a:r>
              <a:rPr lang="en-US" altLang="en-US" sz="1200" kern="0">
                <a:solidFill>
                  <a:srgbClr val="FFFFFF"/>
                </a:solidFill>
                <a:latin typeface="Arial" panose="020B0604020202020204" pitchFamily="34" charset="0"/>
              </a:rPr>
              <a:t>RI Historical Preservation and Heritage Commission</a:t>
            </a:r>
          </a:p>
        </p:txBody>
      </p:sp>
      <p:sp>
        <p:nvSpPr>
          <p:cNvPr id="12" name="Text Box 9"/>
          <p:cNvSpPr txBox="1">
            <a:spLocks noChangeArrowheads="1"/>
          </p:cNvSpPr>
          <p:nvPr/>
        </p:nvSpPr>
        <p:spPr bwMode="auto">
          <a:xfrm>
            <a:off x="4114800" y="2438400"/>
            <a:ext cx="1219200" cy="831850"/>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fontAlgn="base">
              <a:spcBef>
                <a:spcPct val="0"/>
              </a:spcBef>
              <a:spcAft>
                <a:spcPct val="0"/>
              </a:spcAft>
              <a:buClrTx/>
              <a:buSzTx/>
              <a:buFontTx/>
              <a:buNone/>
              <a:defRPr/>
            </a:pPr>
            <a:r>
              <a:rPr lang="en-US" altLang="en-US" sz="1200" kern="0">
                <a:solidFill>
                  <a:srgbClr val="FFFFFF"/>
                </a:solidFill>
                <a:latin typeface="Arial" panose="020B0604020202020204" pitchFamily="34" charset="0"/>
              </a:rPr>
              <a:t>Army Corps of Engineers; General Permitting</a:t>
            </a:r>
          </a:p>
        </p:txBody>
      </p:sp>
      <p:sp>
        <p:nvSpPr>
          <p:cNvPr id="13" name="Text Box 10"/>
          <p:cNvSpPr txBox="1">
            <a:spLocks noChangeArrowheads="1"/>
          </p:cNvSpPr>
          <p:nvPr/>
        </p:nvSpPr>
        <p:spPr bwMode="auto">
          <a:xfrm>
            <a:off x="7467600" y="3581400"/>
            <a:ext cx="1219200" cy="649288"/>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fontAlgn="base">
              <a:spcBef>
                <a:spcPct val="50000"/>
              </a:spcBef>
              <a:spcAft>
                <a:spcPct val="0"/>
              </a:spcAft>
              <a:buClrTx/>
              <a:buSzTx/>
              <a:buFontTx/>
              <a:buNone/>
              <a:defRPr/>
            </a:pPr>
            <a:r>
              <a:rPr lang="en-US" altLang="en-US" sz="1200" kern="0">
                <a:solidFill>
                  <a:srgbClr val="FFFFFF"/>
                </a:solidFill>
                <a:latin typeface="Arial" panose="020B0604020202020204" pitchFamily="34" charset="0"/>
              </a:rPr>
              <a:t>RI Marine Fisheries Council</a:t>
            </a:r>
          </a:p>
        </p:txBody>
      </p:sp>
      <p:sp>
        <p:nvSpPr>
          <p:cNvPr id="14" name="Text Box 11"/>
          <p:cNvSpPr txBox="1">
            <a:spLocks noChangeArrowheads="1"/>
          </p:cNvSpPr>
          <p:nvPr/>
        </p:nvSpPr>
        <p:spPr bwMode="auto">
          <a:xfrm>
            <a:off x="4038600" y="4419600"/>
            <a:ext cx="1219200" cy="284163"/>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fontAlgn="base">
              <a:spcBef>
                <a:spcPct val="50000"/>
              </a:spcBef>
              <a:spcAft>
                <a:spcPct val="0"/>
              </a:spcAft>
              <a:buClrTx/>
              <a:buSzTx/>
              <a:buFontTx/>
              <a:buNone/>
              <a:defRPr/>
            </a:pPr>
            <a:r>
              <a:rPr lang="en-US" altLang="en-US" sz="1200" kern="0">
                <a:solidFill>
                  <a:srgbClr val="FFFFFF"/>
                </a:solidFill>
                <a:latin typeface="Arial" panose="020B0604020202020204" pitchFamily="34" charset="0"/>
              </a:rPr>
              <a:t>CRMC</a:t>
            </a:r>
          </a:p>
        </p:txBody>
      </p:sp>
      <p:sp>
        <p:nvSpPr>
          <p:cNvPr id="15" name="Line 12"/>
          <p:cNvSpPr>
            <a:spLocks noChangeShapeType="1"/>
          </p:cNvSpPr>
          <p:nvPr/>
        </p:nvSpPr>
        <p:spPr bwMode="auto">
          <a:xfrm>
            <a:off x="4495800" y="609600"/>
            <a:ext cx="0" cy="304800"/>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16" name="Line 13"/>
          <p:cNvSpPr>
            <a:spLocks noChangeShapeType="1"/>
          </p:cNvSpPr>
          <p:nvPr/>
        </p:nvSpPr>
        <p:spPr bwMode="auto">
          <a:xfrm>
            <a:off x="4495800" y="1371600"/>
            <a:ext cx="0" cy="304800"/>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17" name="Text Box 14"/>
          <p:cNvSpPr txBox="1">
            <a:spLocks noChangeArrowheads="1"/>
          </p:cNvSpPr>
          <p:nvPr/>
        </p:nvSpPr>
        <p:spPr bwMode="auto">
          <a:xfrm>
            <a:off x="4648200" y="5334000"/>
            <a:ext cx="1219200" cy="466725"/>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fontAlgn="base">
              <a:spcBef>
                <a:spcPct val="50000"/>
              </a:spcBef>
              <a:spcAft>
                <a:spcPct val="0"/>
              </a:spcAft>
              <a:buClrTx/>
              <a:buSzTx/>
              <a:buFontTx/>
              <a:buNone/>
              <a:defRPr/>
            </a:pPr>
            <a:r>
              <a:rPr lang="en-US" altLang="en-US" sz="1200" kern="0">
                <a:solidFill>
                  <a:srgbClr val="FFFFFF"/>
                </a:solidFill>
                <a:latin typeface="Arial" panose="020B0604020202020204" pitchFamily="34" charset="0"/>
              </a:rPr>
              <a:t>CRMC Public Hearing</a:t>
            </a:r>
          </a:p>
        </p:txBody>
      </p:sp>
      <p:sp>
        <p:nvSpPr>
          <p:cNvPr id="18" name="Text Box 15"/>
          <p:cNvSpPr txBox="1">
            <a:spLocks noChangeArrowheads="1"/>
          </p:cNvSpPr>
          <p:nvPr/>
        </p:nvSpPr>
        <p:spPr bwMode="auto">
          <a:xfrm>
            <a:off x="6903308" y="6248400"/>
            <a:ext cx="1066800" cy="284163"/>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fontAlgn="base">
              <a:spcBef>
                <a:spcPct val="50000"/>
              </a:spcBef>
              <a:spcAft>
                <a:spcPct val="0"/>
              </a:spcAft>
              <a:buClrTx/>
              <a:buSzTx/>
              <a:buFontTx/>
              <a:buNone/>
              <a:defRPr/>
            </a:pPr>
            <a:r>
              <a:rPr lang="en-US" altLang="en-US" sz="1200" kern="0" dirty="0">
                <a:solidFill>
                  <a:srgbClr val="FFFFFF"/>
                </a:solidFill>
                <a:latin typeface="Arial" panose="020B0604020202020204" pitchFamily="34" charset="0"/>
              </a:rPr>
              <a:t>DENIAL</a:t>
            </a:r>
          </a:p>
        </p:txBody>
      </p:sp>
      <p:sp>
        <p:nvSpPr>
          <p:cNvPr id="19" name="Text Box 16"/>
          <p:cNvSpPr txBox="1">
            <a:spLocks noChangeArrowheads="1"/>
          </p:cNvSpPr>
          <p:nvPr/>
        </p:nvSpPr>
        <p:spPr bwMode="auto">
          <a:xfrm>
            <a:off x="3048000" y="6248400"/>
            <a:ext cx="1219200" cy="284163"/>
          </a:xfrm>
          <a:prstGeom prst="rect">
            <a:avLst/>
          </a:prstGeom>
          <a:noFill/>
          <a:ln w="9525">
            <a:solidFill>
              <a:srgbClr val="FFFF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algn="ctr" fontAlgn="base">
              <a:spcBef>
                <a:spcPct val="50000"/>
              </a:spcBef>
              <a:spcAft>
                <a:spcPct val="0"/>
              </a:spcAft>
              <a:buClrTx/>
              <a:buSzTx/>
              <a:buFontTx/>
              <a:buNone/>
              <a:defRPr/>
            </a:pPr>
            <a:r>
              <a:rPr lang="en-US" altLang="en-US" sz="1200" kern="0" dirty="0">
                <a:solidFill>
                  <a:srgbClr val="FFFFFF"/>
                </a:solidFill>
                <a:latin typeface="Arial" panose="020B0604020202020204" pitchFamily="34" charset="0"/>
              </a:rPr>
              <a:t>APPROVAL</a:t>
            </a:r>
          </a:p>
        </p:txBody>
      </p:sp>
      <p:sp>
        <p:nvSpPr>
          <p:cNvPr id="20" name="Text Box 17"/>
          <p:cNvSpPr txBox="1">
            <a:spLocks noChangeArrowheads="1"/>
          </p:cNvSpPr>
          <p:nvPr/>
        </p:nvSpPr>
        <p:spPr bwMode="auto">
          <a:xfrm>
            <a:off x="6934200" y="3048000"/>
            <a:ext cx="914400" cy="4572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fontAlgn="base">
              <a:spcBef>
                <a:spcPct val="50000"/>
              </a:spcBef>
              <a:spcAft>
                <a:spcPct val="0"/>
              </a:spcAft>
              <a:buClrTx/>
              <a:buSzTx/>
              <a:buFontTx/>
              <a:buNone/>
            </a:pPr>
            <a:r>
              <a:rPr lang="en-US" altLang="en-US" sz="1200">
                <a:solidFill>
                  <a:srgbClr val="FFFFFF"/>
                </a:solidFill>
                <a:latin typeface="Arial" panose="020B0604020202020204" pitchFamily="34" charset="0"/>
              </a:rPr>
              <a:t>No Objections</a:t>
            </a:r>
          </a:p>
        </p:txBody>
      </p:sp>
      <p:sp>
        <p:nvSpPr>
          <p:cNvPr id="21" name="Text Box 18"/>
          <p:cNvSpPr txBox="1">
            <a:spLocks noChangeArrowheads="1"/>
          </p:cNvSpPr>
          <p:nvPr/>
        </p:nvSpPr>
        <p:spPr bwMode="auto">
          <a:xfrm>
            <a:off x="7924800" y="3048000"/>
            <a:ext cx="1219200" cy="274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fontAlgn="base">
              <a:spcBef>
                <a:spcPct val="50000"/>
              </a:spcBef>
              <a:spcAft>
                <a:spcPct val="0"/>
              </a:spcAft>
              <a:buClrTx/>
              <a:buSzTx/>
              <a:buFontTx/>
              <a:buNone/>
            </a:pPr>
            <a:r>
              <a:rPr lang="en-US" altLang="en-US" sz="1200">
                <a:solidFill>
                  <a:srgbClr val="FFFFFF"/>
                </a:solidFill>
                <a:latin typeface="Arial" panose="020B0604020202020204" pitchFamily="34" charset="0"/>
              </a:rPr>
              <a:t>Objections</a:t>
            </a:r>
          </a:p>
        </p:txBody>
      </p:sp>
      <p:sp>
        <p:nvSpPr>
          <p:cNvPr id="22" name="Line 19"/>
          <p:cNvSpPr>
            <a:spLocks noChangeShapeType="1"/>
          </p:cNvSpPr>
          <p:nvPr/>
        </p:nvSpPr>
        <p:spPr bwMode="auto">
          <a:xfrm flipH="1">
            <a:off x="1828800" y="1828800"/>
            <a:ext cx="1371600" cy="609600"/>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23" name="Line 20"/>
          <p:cNvSpPr>
            <a:spLocks noChangeShapeType="1"/>
          </p:cNvSpPr>
          <p:nvPr/>
        </p:nvSpPr>
        <p:spPr bwMode="auto">
          <a:xfrm flipH="1">
            <a:off x="3200400" y="1981200"/>
            <a:ext cx="304800" cy="304800"/>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24" name="Line 21"/>
          <p:cNvSpPr>
            <a:spLocks noChangeShapeType="1"/>
          </p:cNvSpPr>
          <p:nvPr/>
        </p:nvSpPr>
        <p:spPr bwMode="auto">
          <a:xfrm>
            <a:off x="4572000" y="1981200"/>
            <a:ext cx="0" cy="457200"/>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25" name="Line 22"/>
          <p:cNvSpPr>
            <a:spLocks noChangeShapeType="1"/>
          </p:cNvSpPr>
          <p:nvPr/>
        </p:nvSpPr>
        <p:spPr bwMode="auto">
          <a:xfrm>
            <a:off x="5486400" y="1981200"/>
            <a:ext cx="381000" cy="381000"/>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26" name="Line 23"/>
          <p:cNvSpPr>
            <a:spLocks noChangeShapeType="1"/>
          </p:cNvSpPr>
          <p:nvPr/>
        </p:nvSpPr>
        <p:spPr bwMode="auto">
          <a:xfrm>
            <a:off x="5715000" y="1752600"/>
            <a:ext cx="1752600" cy="838200"/>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27" name="Text Box 24"/>
          <p:cNvSpPr txBox="1">
            <a:spLocks noChangeArrowheads="1"/>
          </p:cNvSpPr>
          <p:nvPr/>
        </p:nvSpPr>
        <p:spPr bwMode="auto">
          <a:xfrm>
            <a:off x="5072449" y="4858586"/>
            <a:ext cx="1066800" cy="2746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fontAlgn="base">
              <a:spcBef>
                <a:spcPct val="50000"/>
              </a:spcBef>
              <a:spcAft>
                <a:spcPct val="0"/>
              </a:spcAft>
              <a:buClrTx/>
              <a:buSzTx/>
              <a:buFontTx/>
              <a:buNone/>
            </a:pPr>
            <a:r>
              <a:rPr lang="en-US" altLang="en-US" sz="1200">
                <a:solidFill>
                  <a:srgbClr val="FFFFFF"/>
                </a:solidFill>
                <a:latin typeface="Arial" panose="020B0604020202020204" pitchFamily="34" charset="0"/>
              </a:rPr>
              <a:t>Objections</a:t>
            </a:r>
          </a:p>
        </p:txBody>
      </p:sp>
      <p:sp>
        <p:nvSpPr>
          <p:cNvPr id="28" name="Text Box 25"/>
          <p:cNvSpPr txBox="1">
            <a:spLocks noChangeArrowheads="1"/>
          </p:cNvSpPr>
          <p:nvPr/>
        </p:nvSpPr>
        <p:spPr bwMode="auto">
          <a:xfrm>
            <a:off x="2971800" y="4800600"/>
            <a:ext cx="1905000" cy="4619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fontAlgn="base">
              <a:spcBef>
                <a:spcPct val="50000"/>
              </a:spcBef>
              <a:spcAft>
                <a:spcPct val="0"/>
              </a:spcAft>
              <a:buClrTx/>
              <a:buSzTx/>
              <a:buFontTx/>
              <a:buNone/>
            </a:pPr>
            <a:r>
              <a:rPr lang="en-US" altLang="en-US" sz="1200">
                <a:solidFill>
                  <a:srgbClr val="FFFFFF"/>
                </a:solidFill>
                <a:latin typeface="Arial" panose="020B0604020202020204" pitchFamily="34" charset="0"/>
              </a:rPr>
              <a:t>No Objections </a:t>
            </a:r>
            <a:r>
              <a:rPr lang="en-US" altLang="en-US" sz="1200" u="sng">
                <a:solidFill>
                  <a:srgbClr val="FFFFFF"/>
                </a:solidFill>
                <a:latin typeface="Arial" panose="020B0604020202020204" pitchFamily="34" charset="0"/>
              </a:rPr>
              <a:t>and</a:t>
            </a:r>
            <a:r>
              <a:rPr lang="en-US" altLang="en-US" sz="1200">
                <a:solidFill>
                  <a:srgbClr val="FFFFFF"/>
                </a:solidFill>
                <a:latin typeface="Arial" panose="020B0604020202020204" pitchFamily="34" charset="0"/>
              </a:rPr>
              <a:t> meets § 1.1.6(D)(5) criteria</a:t>
            </a:r>
          </a:p>
        </p:txBody>
      </p:sp>
      <p:sp>
        <p:nvSpPr>
          <p:cNvPr id="29" name="Line 26"/>
          <p:cNvSpPr>
            <a:spLocks noChangeShapeType="1"/>
          </p:cNvSpPr>
          <p:nvPr/>
        </p:nvSpPr>
        <p:spPr bwMode="auto">
          <a:xfrm flipH="1">
            <a:off x="3810000" y="5338763"/>
            <a:ext cx="0" cy="833437"/>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30" name="Line 27"/>
          <p:cNvSpPr>
            <a:spLocks noChangeShapeType="1"/>
          </p:cNvSpPr>
          <p:nvPr/>
        </p:nvSpPr>
        <p:spPr bwMode="auto">
          <a:xfrm>
            <a:off x="5334000" y="5105400"/>
            <a:ext cx="38100" cy="207963"/>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31" name="Line 28"/>
          <p:cNvSpPr>
            <a:spLocks noChangeShapeType="1"/>
          </p:cNvSpPr>
          <p:nvPr/>
        </p:nvSpPr>
        <p:spPr bwMode="auto">
          <a:xfrm flipH="1">
            <a:off x="4267200" y="5821363"/>
            <a:ext cx="381000" cy="350837"/>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32" name="Line 29"/>
          <p:cNvSpPr>
            <a:spLocks noChangeShapeType="1"/>
          </p:cNvSpPr>
          <p:nvPr/>
        </p:nvSpPr>
        <p:spPr bwMode="auto">
          <a:xfrm flipH="1">
            <a:off x="5486399" y="5791200"/>
            <a:ext cx="1" cy="381000"/>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33" name="Text Box 30"/>
          <p:cNvSpPr txBox="1">
            <a:spLocks noChangeArrowheads="1"/>
          </p:cNvSpPr>
          <p:nvPr/>
        </p:nvSpPr>
        <p:spPr bwMode="auto">
          <a:xfrm>
            <a:off x="6324600" y="152400"/>
            <a:ext cx="21336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defRPr>
            </a:lvl9pPr>
          </a:lstStyle>
          <a:p>
            <a:pPr fontAlgn="base">
              <a:spcBef>
                <a:spcPct val="50000"/>
              </a:spcBef>
              <a:spcAft>
                <a:spcPct val="0"/>
              </a:spcAft>
              <a:buClrTx/>
              <a:buSzTx/>
              <a:buFontTx/>
              <a:buNone/>
            </a:pPr>
            <a:r>
              <a:rPr lang="en-US" altLang="en-US" sz="1200">
                <a:solidFill>
                  <a:srgbClr val="FFFFFF"/>
                </a:solidFill>
                <a:latin typeface="Arial" panose="020B0604020202020204" pitchFamily="34" charset="0"/>
              </a:rPr>
              <a:t>Initial review with town, US Coast Guard, Dept of Environmental Management, Army Corps of Engineers, non-governmental agencies, fishing industry</a:t>
            </a:r>
          </a:p>
        </p:txBody>
      </p:sp>
      <p:sp>
        <p:nvSpPr>
          <p:cNvPr id="34" name="Line 31"/>
          <p:cNvSpPr>
            <a:spLocks noChangeShapeType="1"/>
          </p:cNvSpPr>
          <p:nvPr/>
        </p:nvSpPr>
        <p:spPr bwMode="auto">
          <a:xfrm flipV="1">
            <a:off x="5486398" y="380999"/>
            <a:ext cx="762001" cy="17463"/>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35" name="Line 32"/>
          <p:cNvSpPr>
            <a:spLocks noChangeShapeType="1"/>
          </p:cNvSpPr>
          <p:nvPr/>
        </p:nvSpPr>
        <p:spPr bwMode="auto">
          <a:xfrm>
            <a:off x="1562100" y="3143250"/>
            <a:ext cx="2324100" cy="1414463"/>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36" name="Line 33"/>
          <p:cNvSpPr>
            <a:spLocks noChangeShapeType="1"/>
          </p:cNvSpPr>
          <p:nvPr/>
        </p:nvSpPr>
        <p:spPr bwMode="auto">
          <a:xfrm>
            <a:off x="3200400" y="3484563"/>
            <a:ext cx="914400" cy="935037"/>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37" name="Line 34"/>
          <p:cNvSpPr>
            <a:spLocks noChangeShapeType="1"/>
          </p:cNvSpPr>
          <p:nvPr/>
        </p:nvSpPr>
        <p:spPr bwMode="auto">
          <a:xfrm>
            <a:off x="4648200" y="3322637"/>
            <a:ext cx="0" cy="1119187"/>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38" name="Line 35"/>
          <p:cNvSpPr>
            <a:spLocks noChangeShapeType="1"/>
          </p:cNvSpPr>
          <p:nvPr/>
        </p:nvSpPr>
        <p:spPr bwMode="auto">
          <a:xfrm flipH="1">
            <a:off x="5029200" y="3238500"/>
            <a:ext cx="1066800" cy="1181100"/>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39" name="Line 36"/>
          <p:cNvSpPr>
            <a:spLocks noChangeShapeType="1"/>
          </p:cNvSpPr>
          <p:nvPr/>
        </p:nvSpPr>
        <p:spPr bwMode="auto">
          <a:xfrm flipH="1">
            <a:off x="5257800" y="3429000"/>
            <a:ext cx="1752600" cy="1066800"/>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40" name="Line 37"/>
          <p:cNvSpPr>
            <a:spLocks noChangeShapeType="1"/>
          </p:cNvSpPr>
          <p:nvPr/>
        </p:nvSpPr>
        <p:spPr bwMode="auto">
          <a:xfrm>
            <a:off x="8382000" y="3276600"/>
            <a:ext cx="0" cy="304800"/>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sp>
        <p:nvSpPr>
          <p:cNvPr id="41" name="Line 38"/>
          <p:cNvSpPr>
            <a:spLocks noChangeShapeType="1"/>
          </p:cNvSpPr>
          <p:nvPr/>
        </p:nvSpPr>
        <p:spPr bwMode="auto">
          <a:xfrm flipH="1">
            <a:off x="5257800" y="4191000"/>
            <a:ext cx="2209800" cy="395288"/>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defRPr/>
            </a:pPr>
            <a:endParaRPr lang="en-US" kern="0">
              <a:solidFill>
                <a:srgbClr val="FFFFFF"/>
              </a:solidFill>
              <a:latin typeface="Garamond" panose="02020404030301010803" pitchFamily="18" charset="0"/>
            </a:endParaRPr>
          </a:p>
        </p:txBody>
      </p:sp>
      <p:cxnSp>
        <p:nvCxnSpPr>
          <p:cNvPr id="42" name="Straight Arrow Connector 41"/>
          <p:cNvCxnSpPr/>
          <p:nvPr/>
        </p:nvCxnSpPr>
        <p:spPr bwMode="auto">
          <a:xfrm>
            <a:off x="5867400" y="5800725"/>
            <a:ext cx="990600" cy="433237"/>
          </a:xfrm>
          <a:prstGeom prst="straightConnector1">
            <a:avLst/>
          </a:prstGeom>
          <a:solidFill>
            <a:srgbClr val="0099CC"/>
          </a:solidFill>
          <a:ln w="9525" cap="flat" cmpd="sng" algn="ctr">
            <a:solidFill>
              <a:srgbClr val="FFFFFF"/>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Rectangle 42"/>
          <p:cNvSpPr/>
          <p:nvPr/>
        </p:nvSpPr>
        <p:spPr bwMode="auto">
          <a:xfrm>
            <a:off x="4843849" y="6220318"/>
            <a:ext cx="1524000" cy="404963"/>
          </a:xfrm>
          <a:prstGeom prst="rect">
            <a:avLst/>
          </a:prstGeom>
          <a:no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defRPr/>
            </a:pPr>
            <a:r>
              <a:rPr lang="en-US" sz="1200" kern="0" dirty="0">
                <a:solidFill>
                  <a:srgbClr val="FFFFFF"/>
                </a:solidFill>
                <a:latin typeface="Arial" panose="020B0604020202020204" pitchFamily="34" charset="0"/>
                <a:cs typeface="Arial" panose="020B0604020202020204" pitchFamily="34" charset="0"/>
              </a:rPr>
              <a:t>APPROVAL WITH MODIFICATION</a:t>
            </a:r>
            <a:endParaRPr lang="en-US" sz="1200" strike="sngStrike" kern="0" dirty="0">
              <a:solidFill>
                <a:srgbClr val="FFFFFF"/>
              </a:solidFill>
              <a:latin typeface="Arial" panose="020B0604020202020204" pitchFamily="34" charset="0"/>
              <a:cs typeface="Arial" panose="020B0604020202020204" pitchFamily="34" charset="0"/>
            </a:endParaRPr>
          </a:p>
        </p:txBody>
      </p:sp>
      <p:sp>
        <p:nvSpPr>
          <p:cNvPr id="44" name="5-Point Star 43"/>
          <p:cNvSpPr/>
          <p:nvPr/>
        </p:nvSpPr>
        <p:spPr>
          <a:xfrm>
            <a:off x="3414784" y="138112"/>
            <a:ext cx="471416" cy="436563"/>
          </a:xfrm>
          <a:prstGeom prst="star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46" name="5-Point Star 45"/>
          <p:cNvSpPr/>
          <p:nvPr/>
        </p:nvSpPr>
        <p:spPr>
          <a:xfrm>
            <a:off x="739746" y="2496718"/>
            <a:ext cx="471416" cy="436563"/>
          </a:xfrm>
          <a:prstGeom prst="star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47" name="5-Point Star 46"/>
          <p:cNvSpPr/>
          <p:nvPr/>
        </p:nvSpPr>
        <p:spPr>
          <a:xfrm>
            <a:off x="6420159" y="5328264"/>
            <a:ext cx="471416" cy="436563"/>
          </a:xfrm>
          <a:prstGeom prst="star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48" name="5-Point Star 47"/>
          <p:cNvSpPr/>
          <p:nvPr/>
        </p:nvSpPr>
        <p:spPr>
          <a:xfrm>
            <a:off x="9477585" y="4029888"/>
            <a:ext cx="302889" cy="274637"/>
          </a:xfrm>
          <a:prstGeom prst="star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49" name="TextBox 48"/>
          <p:cNvSpPr txBox="1"/>
          <p:nvPr/>
        </p:nvSpPr>
        <p:spPr>
          <a:xfrm>
            <a:off x="9718604" y="4001155"/>
            <a:ext cx="2313010" cy="1754326"/>
          </a:xfrm>
          <a:prstGeom prst="rect">
            <a:avLst/>
          </a:prstGeom>
          <a:noFill/>
        </p:spPr>
        <p:txBody>
          <a:bodyPr wrap="square" rtlCol="0">
            <a:spAutoFit/>
          </a:bodyPr>
          <a:lstStyle/>
          <a:p>
            <a:pPr defTabSz="457200"/>
            <a:r>
              <a:rPr lang="en-US" dirty="0">
                <a:solidFill>
                  <a:prstClr val="white"/>
                </a:solidFill>
              </a:rPr>
              <a:t>All events marked with star include notification through the new CRMC Aquaculture </a:t>
            </a:r>
            <a:r>
              <a:rPr lang="en-US" dirty="0" err="1" smtClean="0">
                <a:solidFill>
                  <a:prstClr val="white"/>
                </a:solidFill>
              </a:rPr>
              <a:t>Listserve</a:t>
            </a:r>
            <a:r>
              <a:rPr lang="en-US" dirty="0" smtClean="0">
                <a:solidFill>
                  <a:prstClr val="white"/>
                </a:solidFill>
              </a:rPr>
              <a:t>.</a:t>
            </a:r>
            <a:endParaRPr lang="en-US" dirty="0">
              <a:solidFill>
                <a:prstClr val="white"/>
              </a:solidFill>
            </a:endParaRPr>
          </a:p>
          <a:p>
            <a:pPr defTabSz="457200"/>
            <a:endParaRPr lang="en-US" dirty="0">
              <a:solidFill>
                <a:prstClr val="black"/>
              </a:solidFill>
            </a:endParaRPr>
          </a:p>
        </p:txBody>
      </p:sp>
      <p:sp>
        <p:nvSpPr>
          <p:cNvPr id="50" name="5-Point Star 46">
            <a:extLst>
              <a:ext uri="{FF2B5EF4-FFF2-40B4-BE49-F238E27FC236}">
                <a16:creationId xmlns:a16="http://schemas.microsoft.com/office/drawing/2014/main" xmlns="" id="{4EA84542-20F1-497A-B956-8B66594964A7}"/>
              </a:ext>
            </a:extLst>
          </p:cNvPr>
          <p:cNvSpPr/>
          <p:nvPr/>
        </p:nvSpPr>
        <p:spPr>
          <a:xfrm>
            <a:off x="8305800" y="2180430"/>
            <a:ext cx="471416" cy="436563"/>
          </a:xfrm>
          <a:prstGeom prst="star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51" name="5-Point Star 46">
            <a:extLst>
              <a:ext uri="{FF2B5EF4-FFF2-40B4-BE49-F238E27FC236}">
                <a16:creationId xmlns:a16="http://schemas.microsoft.com/office/drawing/2014/main" xmlns="" id="{00C7FAD1-50EB-40EA-9E14-0A2EBE7077AF}"/>
              </a:ext>
            </a:extLst>
          </p:cNvPr>
          <p:cNvSpPr/>
          <p:nvPr/>
        </p:nvSpPr>
        <p:spPr>
          <a:xfrm>
            <a:off x="8835871" y="3445667"/>
            <a:ext cx="471416" cy="436563"/>
          </a:xfrm>
          <a:prstGeom prst="star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52" name="Isosceles Triangle 51"/>
          <p:cNvSpPr/>
          <p:nvPr/>
        </p:nvSpPr>
        <p:spPr>
          <a:xfrm>
            <a:off x="5950608" y="5364205"/>
            <a:ext cx="412092" cy="391276"/>
          </a:xfrm>
          <a:prstGeom prst="triangl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53" name="Isosceles Triangle 52"/>
          <p:cNvSpPr/>
          <p:nvPr/>
        </p:nvSpPr>
        <p:spPr>
          <a:xfrm>
            <a:off x="3002692" y="160755"/>
            <a:ext cx="412092" cy="391276"/>
          </a:xfrm>
          <a:prstGeom prst="triangl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54" name="Isosceles Triangle 53"/>
          <p:cNvSpPr/>
          <p:nvPr/>
        </p:nvSpPr>
        <p:spPr>
          <a:xfrm>
            <a:off x="341870" y="2545652"/>
            <a:ext cx="412092" cy="391276"/>
          </a:xfrm>
          <a:prstGeom prst="triangl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3" name="TextBox 2"/>
          <p:cNvSpPr txBox="1"/>
          <p:nvPr/>
        </p:nvSpPr>
        <p:spPr>
          <a:xfrm>
            <a:off x="9744754" y="2329804"/>
            <a:ext cx="2313010" cy="1477328"/>
          </a:xfrm>
          <a:prstGeom prst="rect">
            <a:avLst/>
          </a:prstGeom>
          <a:noFill/>
        </p:spPr>
        <p:txBody>
          <a:bodyPr wrap="square" rtlCol="0">
            <a:spAutoFit/>
          </a:bodyPr>
          <a:lstStyle/>
          <a:p>
            <a:pPr defTabSz="457200"/>
            <a:r>
              <a:rPr lang="en-US" dirty="0">
                <a:solidFill>
                  <a:prstClr val="white"/>
                </a:solidFill>
              </a:rPr>
              <a:t>All events marked with triangle include notification </a:t>
            </a:r>
            <a:r>
              <a:rPr lang="en-US" dirty="0" smtClean="0">
                <a:solidFill>
                  <a:prstClr val="white"/>
                </a:solidFill>
              </a:rPr>
              <a:t>to property owners </a:t>
            </a:r>
            <a:r>
              <a:rPr lang="en-US" dirty="0">
                <a:solidFill>
                  <a:prstClr val="white"/>
                </a:solidFill>
              </a:rPr>
              <a:t>listed on </a:t>
            </a:r>
            <a:r>
              <a:rPr lang="en-US" dirty="0" smtClean="0">
                <a:solidFill>
                  <a:prstClr val="white"/>
                </a:solidFill>
              </a:rPr>
              <a:t>application.</a:t>
            </a:r>
            <a:endParaRPr lang="en-US" dirty="0">
              <a:solidFill>
                <a:prstClr val="white"/>
              </a:solidFill>
            </a:endParaRPr>
          </a:p>
        </p:txBody>
      </p:sp>
      <p:sp>
        <p:nvSpPr>
          <p:cNvPr id="55" name="Isosceles Triangle 54"/>
          <p:cNvSpPr/>
          <p:nvPr/>
        </p:nvSpPr>
        <p:spPr>
          <a:xfrm>
            <a:off x="9520783" y="2319184"/>
            <a:ext cx="234856" cy="238465"/>
          </a:xfrm>
          <a:prstGeom prst="triangl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cxnSp>
        <p:nvCxnSpPr>
          <p:cNvPr id="56" name="Straight Arrow Connector 55"/>
          <p:cNvCxnSpPr/>
          <p:nvPr/>
        </p:nvCxnSpPr>
        <p:spPr>
          <a:xfrm>
            <a:off x="2560734" y="459367"/>
            <a:ext cx="412500" cy="4132"/>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59" name="Isosceles Triangle 58"/>
          <p:cNvSpPr/>
          <p:nvPr/>
        </p:nvSpPr>
        <p:spPr>
          <a:xfrm>
            <a:off x="182312" y="600670"/>
            <a:ext cx="412092" cy="391276"/>
          </a:xfrm>
          <a:prstGeom prst="triangl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60" name="5-Point Star 59"/>
          <p:cNvSpPr/>
          <p:nvPr/>
        </p:nvSpPr>
        <p:spPr>
          <a:xfrm>
            <a:off x="198582" y="87332"/>
            <a:ext cx="471416" cy="436563"/>
          </a:xfrm>
          <a:prstGeom prst="star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58" name="TextBox 57"/>
          <p:cNvSpPr txBox="1"/>
          <p:nvPr/>
        </p:nvSpPr>
        <p:spPr>
          <a:xfrm>
            <a:off x="708098" y="139005"/>
            <a:ext cx="1856081" cy="923330"/>
          </a:xfrm>
          <a:prstGeom prst="rect">
            <a:avLst/>
          </a:prstGeom>
          <a:solidFill>
            <a:srgbClr val="FF0000"/>
          </a:solidFill>
          <a:ln>
            <a:solidFill>
              <a:schemeClr val="bg1"/>
            </a:solidFill>
          </a:ln>
        </p:spPr>
        <p:txBody>
          <a:bodyPr wrap="square" rtlCol="0">
            <a:spAutoFit/>
          </a:bodyPr>
          <a:lstStyle/>
          <a:p>
            <a:pPr algn="ctr"/>
            <a:r>
              <a:rPr lang="en-US" dirty="0">
                <a:solidFill>
                  <a:schemeClr val="bg1"/>
                </a:solidFill>
              </a:rPr>
              <a:t> </a:t>
            </a:r>
            <a:r>
              <a:rPr lang="en-US" dirty="0" smtClean="0">
                <a:solidFill>
                  <a:schemeClr val="bg1"/>
                </a:solidFill>
              </a:rPr>
              <a:t>Draft Application</a:t>
            </a:r>
            <a:endParaRPr lang="en-US" dirty="0">
              <a:solidFill>
                <a:schemeClr val="bg1"/>
              </a:solidFill>
            </a:endParaRPr>
          </a:p>
          <a:p>
            <a:pPr algn="ctr"/>
            <a:r>
              <a:rPr lang="en-US" dirty="0" smtClean="0">
                <a:solidFill>
                  <a:schemeClr val="bg1"/>
                </a:solidFill>
              </a:rPr>
              <a:t>and</a:t>
            </a:r>
          </a:p>
          <a:p>
            <a:pPr algn="ctr"/>
            <a:r>
              <a:rPr lang="en-US" dirty="0" smtClean="0">
                <a:solidFill>
                  <a:schemeClr val="bg1"/>
                </a:solidFill>
              </a:rPr>
              <a:t>Scoping Session</a:t>
            </a:r>
          </a:p>
        </p:txBody>
      </p:sp>
      <p:sp>
        <p:nvSpPr>
          <p:cNvPr id="2" name="Rounded Rectangle 1"/>
          <p:cNvSpPr/>
          <p:nvPr/>
        </p:nvSpPr>
        <p:spPr>
          <a:xfrm>
            <a:off x="8807696" y="173809"/>
            <a:ext cx="3238296" cy="19028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Aquaculture Application Process with Proposed New Notification Requirements</a:t>
            </a:r>
            <a:endParaRPr lang="en-US" sz="2400" dirty="0"/>
          </a:p>
        </p:txBody>
      </p:sp>
    </p:spTree>
    <p:extLst>
      <p:ext uri="{BB962C8B-B14F-4D97-AF65-F5344CB8AC3E}">
        <p14:creationId xmlns:p14="http://schemas.microsoft.com/office/powerpoint/2010/main" val="11137431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193485" y="3257579"/>
            <a:ext cx="2908061" cy="1613204"/>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0" y="23883"/>
            <a:ext cx="12191997" cy="6858000"/>
          </a:xfrm>
          <a:prstGeom prst="rect">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p:txBody>
      </p:sp>
      <p:sp>
        <p:nvSpPr>
          <p:cNvPr id="3" name="Rectangle 2"/>
          <p:cNvSpPr/>
          <p:nvPr/>
        </p:nvSpPr>
        <p:spPr>
          <a:xfrm>
            <a:off x="4318444" y="613867"/>
            <a:ext cx="1890582" cy="1161534"/>
          </a:xfrm>
          <a:prstGeom prst="rect">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Draft Application</a:t>
            </a:r>
          </a:p>
          <a:p>
            <a:pPr algn="ctr"/>
            <a:r>
              <a:rPr lang="en-US" dirty="0" smtClean="0"/>
              <a:t>Accepted by CRMC</a:t>
            </a:r>
            <a:endParaRPr lang="en-US" dirty="0"/>
          </a:p>
        </p:txBody>
      </p:sp>
      <p:cxnSp>
        <p:nvCxnSpPr>
          <p:cNvPr id="5" name="Straight Arrow Connector 4"/>
          <p:cNvCxnSpPr/>
          <p:nvPr/>
        </p:nvCxnSpPr>
        <p:spPr>
          <a:xfrm>
            <a:off x="5330660" y="1846547"/>
            <a:ext cx="0" cy="675303"/>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318443" y="2590665"/>
            <a:ext cx="1890583" cy="646331"/>
          </a:xfrm>
          <a:prstGeom prst="rect">
            <a:avLst/>
          </a:prstGeom>
          <a:noFill/>
          <a:ln>
            <a:solidFill>
              <a:schemeClr val="bg1"/>
            </a:solidFill>
          </a:ln>
        </p:spPr>
        <p:txBody>
          <a:bodyPr wrap="square" rtlCol="0">
            <a:spAutoFit/>
          </a:bodyPr>
          <a:lstStyle/>
          <a:p>
            <a:pPr algn="ctr"/>
            <a:r>
              <a:rPr lang="en-US" dirty="0" smtClean="0">
                <a:solidFill>
                  <a:schemeClr val="bg1"/>
                </a:solidFill>
              </a:rPr>
              <a:t>Scoping Session held by applicant</a:t>
            </a:r>
          </a:p>
        </p:txBody>
      </p:sp>
      <p:sp>
        <p:nvSpPr>
          <p:cNvPr id="7" name="TextBox 6"/>
          <p:cNvSpPr txBox="1"/>
          <p:nvPr/>
        </p:nvSpPr>
        <p:spPr>
          <a:xfrm>
            <a:off x="4367749" y="4522709"/>
            <a:ext cx="1841277" cy="923330"/>
          </a:xfrm>
          <a:prstGeom prst="rect">
            <a:avLst/>
          </a:prstGeom>
          <a:noFill/>
          <a:ln>
            <a:solidFill>
              <a:schemeClr val="bg1"/>
            </a:solidFill>
          </a:ln>
        </p:spPr>
        <p:txBody>
          <a:bodyPr wrap="square" rtlCol="0">
            <a:spAutoFit/>
          </a:bodyPr>
          <a:lstStyle/>
          <a:p>
            <a:pPr algn="ctr"/>
            <a:r>
              <a:rPr lang="en-US" dirty="0" smtClean="0">
                <a:solidFill>
                  <a:schemeClr val="bg1"/>
                </a:solidFill>
              </a:rPr>
              <a:t>Preliminary</a:t>
            </a:r>
            <a:r>
              <a:rPr lang="en-US" dirty="0" smtClean="0"/>
              <a:t> </a:t>
            </a:r>
            <a:r>
              <a:rPr lang="en-US" dirty="0" smtClean="0">
                <a:solidFill>
                  <a:schemeClr val="bg1"/>
                </a:solidFill>
              </a:rPr>
              <a:t>Determination (PD) Meeting</a:t>
            </a:r>
            <a:endParaRPr lang="en-US" dirty="0">
              <a:solidFill>
                <a:schemeClr val="bg1"/>
              </a:solidFill>
            </a:endParaRPr>
          </a:p>
        </p:txBody>
      </p:sp>
      <p:cxnSp>
        <p:nvCxnSpPr>
          <p:cNvPr id="11" name="Straight Arrow Connector 10"/>
          <p:cNvCxnSpPr/>
          <p:nvPr/>
        </p:nvCxnSpPr>
        <p:spPr>
          <a:xfrm>
            <a:off x="5316248" y="3334927"/>
            <a:ext cx="0" cy="111522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93485" y="579922"/>
            <a:ext cx="3132391" cy="2677656"/>
          </a:xfrm>
          <a:prstGeom prst="rect">
            <a:avLst/>
          </a:prstGeom>
          <a:noFill/>
        </p:spPr>
        <p:txBody>
          <a:bodyPr wrap="square" rtlCol="0">
            <a:spAutoFit/>
          </a:bodyPr>
          <a:lstStyle/>
          <a:p>
            <a:pPr algn="ctr"/>
            <a:r>
              <a:rPr lang="en-US" sz="2800" b="1" dirty="0" smtClean="0">
                <a:solidFill>
                  <a:schemeClr val="bg1"/>
                </a:solidFill>
              </a:rPr>
              <a:t>New Application Development Process before PD with </a:t>
            </a:r>
            <a:r>
              <a:rPr lang="en-US" sz="2800" b="1" dirty="0">
                <a:solidFill>
                  <a:schemeClr val="bg1"/>
                </a:solidFill>
              </a:rPr>
              <a:t>S</a:t>
            </a:r>
            <a:r>
              <a:rPr lang="en-US" sz="2800" b="1" dirty="0" smtClean="0">
                <a:solidFill>
                  <a:schemeClr val="bg1"/>
                </a:solidFill>
              </a:rPr>
              <a:t>coping </a:t>
            </a:r>
            <a:r>
              <a:rPr lang="en-US" sz="2800" b="1" dirty="0">
                <a:solidFill>
                  <a:schemeClr val="bg1"/>
                </a:solidFill>
              </a:rPr>
              <a:t>S</a:t>
            </a:r>
            <a:r>
              <a:rPr lang="en-US" sz="2800" b="1" dirty="0" smtClean="0">
                <a:solidFill>
                  <a:schemeClr val="bg1"/>
                </a:solidFill>
              </a:rPr>
              <a:t>ession and Riparian Notice</a:t>
            </a:r>
            <a:endParaRPr lang="en-US" sz="2800" b="1" dirty="0">
              <a:solidFill>
                <a:schemeClr val="bg1"/>
              </a:solidFill>
            </a:endParaRPr>
          </a:p>
        </p:txBody>
      </p:sp>
      <p:sp>
        <p:nvSpPr>
          <p:cNvPr id="17" name="5-Point Star 46">
            <a:extLst>
              <a:ext uri="{FF2B5EF4-FFF2-40B4-BE49-F238E27FC236}">
                <a16:creationId xmlns:a16="http://schemas.microsoft.com/office/drawing/2014/main" xmlns="" id="{4EA84542-20F1-497A-B956-8B66594964A7}"/>
              </a:ext>
            </a:extLst>
          </p:cNvPr>
          <p:cNvSpPr/>
          <p:nvPr/>
        </p:nvSpPr>
        <p:spPr>
          <a:xfrm>
            <a:off x="3669268" y="2310560"/>
            <a:ext cx="471416" cy="436563"/>
          </a:xfrm>
          <a:prstGeom prst="star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5-Point Star 46">
            <a:extLst>
              <a:ext uri="{FF2B5EF4-FFF2-40B4-BE49-F238E27FC236}">
                <a16:creationId xmlns:a16="http://schemas.microsoft.com/office/drawing/2014/main" xmlns="" id="{4EA84542-20F1-497A-B956-8B66594964A7}"/>
              </a:ext>
            </a:extLst>
          </p:cNvPr>
          <p:cNvSpPr/>
          <p:nvPr/>
        </p:nvSpPr>
        <p:spPr>
          <a:xfrm>
            <a:off x="3699714" y="4478481"/>
            <a:ext cx="471416" cy="436563"/>
          </a:xfrm>
          <a:prstGeom prst="star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712769" y="5186310"/>
            <a:ext cx="2510191" cy="1477328"/>
          </a:xfrm>
          <a:prstGeom prst="rect">
            <a:avLst/>
          </a:prstGeom>
          <a:noFill/>
        </p:spPr>
        <p:txBody>
          <a:bodyPr wrap="square" rtlCol="0">
            <a:spAutoFit/>
          </a:bodyPr>
          <a:lstStyle/>
          <a:p>
            <a:r>
              <a:rPr lang="en-US" dirty="0" smtClean="0">
                <a:solidFill>
                  <a:schemeClr val="bg1"/>
                </a:solidFill>
              </a:rPr>
              <a:t>All events marked with star include notification through the new CRMC Aquaculture </a:t>
            </a:r>
            <a:r>
              <a:rPr lang="en-US" dirty="0" err="1" smtClean="0">
                <a:solidFill>
                  <a:schemeClr val="bg1"/>
                </a:solidFill>
              </a:rPr>
              <a:t>Listserve</a:t>
            </a:r>
            <a:endParaRPr lang="en-US" dirty="0" smtClean="0">
              <a:solidFill>
                <a:schemeClr val="bg1"/>
              </a:solidFill>
            </a:endParaRPr>
          </a:p>
          <a:p>
            <a:endParaRPr lang="en-US" dirty="0"/>
          </a:p>
        </p:txBody>
      </p:sp>
      <p:sp>
        <p:nvSpPr>
          <p:cNvPr id="20" name="5-Point Star 46">
            <a:extLst>
              <a:ext uri="{FF2B5EF4-FFF2-40B4-BE49-F238E27FC236}">
                <a16:creationId xmlns:a16="http://schemas.microsoft.com/office/drawing/2014/main" xmlns="" id="{4EA84542-20F1-497A-B956-8B66594964A7}"/>
              </a:ext>
            </a:extLst>
          </p:cNvPr>
          <p:cNvSpPr/>
          <p:nvPr/>
        </p:nvSpPr>
        <p:spPr>
          <a:xfrm>
            <a:off x="267064" y="5026319"/>
            <a:ext cx="471416" cy="436563"/>
          </a:xfrm>
          <a:prstGeom prst="star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p:cNvSpPr/>
          <p:nvPr/>
        </p:nvSpPr>
        <p:spPr>
          <a:xfrm>
            <a:off x="3674490" y="2846237"/>
            <a:ext cx="412092" cy="391276"/>
          </a:xfrm>
          <a:prstGeom prst="triangl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22"/>
          <p:cNvSpPr/>
          <p:nvPr/>
        </p:nvSpPr>
        <p:spPr>
          <a:xfrm>
            <a:off x="3729376" y="5029536"/>
            <a:ext cx="412092" cy="391276"/>
          </a:xfrm>
          <a:prstGeom prst="triangl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714539" y="3393454"/>
            <a:ext cx="2508422" cy="1477328"/>
          </a:xfrm>
          <a:prstGeom prst="rect">
            <a:avLst/>
          </a:prstGeom>
          <a:noFill/>
        </p:spPr>
        <p:txBody>
          <a:bodyPr wrap="square" rtlCol="0">
            <a:spAutoFit/>
          </a:bodyPr>
          <a:lstStyle/>
          <a:p>
            <a:r>
              <a:rPr lang="en-US" dirty="0" smtClean="0">
                <a:solidFill>
                  <a:schemeClr val="bg1"/>
                </a:solidFill>
              </a:rPr>
              <a:t>All events marked with triangle include notification to property owners listed on application</a:t>
            </a:r>
          </a:p>
        </p:txBody>
      </p:sp>
      <p:sp>
        <p:nvSpPr>
          <p:cNvPr id="25" name="Isosceles Triangle 24"/>
          <p:cNvSpPr/>
          <p:nvPr/>
        </p:nvSpPr>
        <p:spPr>
          <a:xfrm>
            <a:off x="312941" y="3272051"/>
            <a:ext cx="412092" cy="391276"/>
          </a:xfrm>
          <a:prstGeom prst="triangl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5-Point Star 46">
            <a:extLst>
              <a:ext uri="{FF2B5EF4-FFF2-40B4-BE49-F238E27FC236}">
                <a16:creationId xmlns:a16="http://schemas.microsoft.com/office/drawing/2014/main" xmlns="" id="{4EA84542-20F1-497A-B956-8B66594964A7}"/>
              </a:ext>
            </a:extLst>
          </p:cNvPr>
          <p:cNvSpPr/>
          <p:nvPr/>
        </p:nvSpPr>
        <p:spPr>
          <a:xfrm>
            <a:off x="3676152" y="444843"/>
            <a:ext cx="471416" cy="436563"/>
          </a:xfrm>
          <a:prstGeom prst="star5">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7122017" y="2747123"/>
            <a:ext cx="1585177" cy="646331"/>
          </a:xfrm>
          <a:prstGeom prst="rect">
            <a:avLst/>
          </a:prstGeom>
          <a:noFill/>
          <a:ln>
            <a:solidFill>
              <a:schemeClr val="bg1"/>
            </a:solidFill>
          </a:ln>
        </p:spPr>
        <p:txBody>
          <a:bodyPr wrap="square" rtlCol="0">
            <a:spAutoFit/>
          </a:bodyPr>
          <a:lstStyle/>
          <a:p>
            <a:pPr algn="ctr"/>
            <a:r>
              <a:rPr lang="en-US" dirty="0" smtClean="0">
                <a:solidFill>
                  <a:schemeClr val="bg1"/>
                </a:solidFill>
              </a:rPr>
              <a:t>Revised application</a:t>
            </a:r>
            <a:endParaRPr lang="en-US" dirty="0">
              <a:solidFill>
                <a:schemeClr val="bg1"/>
              </a:solidFill>
            </a:endParaRPr>
          </a:p>
        </p:txBody>
      </p:sp>
      <p:cxnSp>
        <p:nvCxnSpPr>
          <p:cNvPr id="31" name="Straight Arrow Connector 30"/>
          <p:cNvCxnSpPr/>
          <p:nvPr/>
        </p:nvCxnSpPr>
        <p:spPr>
          <a:xfrm>
            <a:off x="6209026" y="2899954"/>
            <a:ext cx="858713" cy="667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H="1" flipV="1">
            <a:off x="6466601" y="1188720"/>
            <a:ext cx="1318862" cy="1488535"/>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a:off x="6466600" y="3452883"/>
            <a:ext cx="1209893" cy="1446678"/>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rot="2901443">
            <a:off x="6318468" y="1660817"/>
            <a:ext cx="2117966" cy="369332"/>
          </a:xfrm>
          <a:prstGeom prst="rect">
            <a:avLst/>
          </a:prstGeom>
          <a:noFill/>
        </p:spPr>
        <p:txBody>
          <a:bodyPr wrap="square" rtlCol="0">
            <a:spAutoFit/>
          </a:bodyPr>
          <a:lstStyle/>
          <a:p>
            <a:r>
              <a:rPr lang="en-US" dirty="0" smtClean="0">
                <a:solidFill>
                  <a:schemeClr val="bg1"/>
                </a:solidFill>
              </a:rPr>
              <a:t>(Different Location)</a:t>
            </a:r>
            <a:endParaRPr lang="en-US" dirty="0">
              <a:solidFill>
                <a:schemeClr val="bg1"/>
              </a:solidFill>
            </a:endParaRPr>
          </a:p>
        </p:txBody>
      </p:sp>
      <p:sp>
        <p:nvSpPr>
          <p:cNvPr id="10" name="Rounded Rectangle 9"/>
          <p:cNvSpPr/>
          <p:nvPr/>
        </p:nvSpPr>
        <p:spPr>
          <a:xfrm>
            <a:off x="3454664" y="193437"/>
            <a:ext cx="5555898" cy="5916706"/>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2"/>
          <a:stretch>
            <a:fillRect/>
          </a:stretch>
        </p:blipFill>
        <p:spPr>
          <a:xfrm>
            <a:off x="8498779" y="4111019"/>
            <a:ext cx="4746734" cy="2670039"/>
          </a:xfrm>
          <a:prstGeom prst="rect">
            <a:avLst/>
          </a:prstGeom>
          <a:effectLst>
            <a:innerShdw blurRad="114300">
              <a:prstClr val="black"/>
            </a:innerShdw>
          </a:effectLst>
        </p:spPr>
      </p:pic>
      <p:sp>
        <p:nvSpPr>
          <p:cNvPr id="12" name="Rounded Rectangle 11"/>
          <p:cNvSpPr/>
          <p:nvPr/>
        </p:nvSpPr>
        <p:spPr>
          <a:xfrm>
            <a:off x="8593432" y="4124957"/>
            <a:ext cx="3266874" cy="571805"/>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ounded Rectangle 32"/>
          <p:cNvSpPr/>
          <p:nvPr/>
        </p:nvSpPr>
        <p:spPr>
          <a:xfrm>
            <a:off x="9891940" y="743911"/>
            <a:ext cx="2148850" cy="1440287"/>
          </a:xfrm>
          <a:prstGeom prst="roundRect">
            <a:avLst/>
          </a:prstGeom>
          <a:solidFill>
            <a:schemeClr val="accent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rPr>
              <a:t>Phase 1</a:t>
            </a:r>
            <a:r>
              <a:rPr lang="en-US" sz="2400" dirty="0">
                <a:solidFill>
                  <a:schemeClr val="bg1"/>
                </a:solidFill>
              </a:rPr>
              <a:t>:</a:t>
            </a:r>
            <a:endParaRPr lang="en-US" sz="2400" dirty="0" smtClean="0">
              <a:solidFill>
                <a:schemeClr val="bg1"/>
              </a:solidFill>
            </a:endParaRPr>
          </a:p>
          <a:p>
            <a:pPr algn="ctr"/>
            <a:r>
              <a:rPr lang="en-US" sz="2400" dirty="0" smtClean="0">
                <a:solidFill>
                  <a:schemeClr val="bg1"/>
                </a:solidFill>
              </a:rPr>
              <a:t>Application Development</a:t>
            </a:r>
          </a:p>
        </p:txBody>
      </p:sp>
      <p:sp>
        <p:nvSpPr>
          <p:cNvPr id="30" name="Right Arrow 29"/>
          <p:cNvSpPr/>
          <p:nvPr/>
        </p:nvSpPr>
        <p:spPr>
          <a:xfrm rot="10800000">
            <a:off x="9103498" y="1223899"/>
            <a:ext cx="637235" cy="48031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Down Arrow 31"/>
          <p:cNvSpPr/>
          <p:nvPr/>
        </p:nvSpPr>
        <p:spPr>
          <a:xfrm rot="10800000">
            <a:off x="10728286" y="2310560"/>
            <a:ext cx="484632" cy="169146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193485" y="3257579"/>
            <a:ext cx="3029475" cy="1613204"/>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ounded Rectangle 33"/>
          <p:cNvSpPr/>
          <p:nvPr/>
        </p:nvSpPr>
        <p:spPr>
          <a:xfrm>
            <a:off x="189987" y="4932749"/>
            <a:ext cx="3029475" cy="1613204"/>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723718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p:nvPr/>
        </p:nvSpPr>
        <p:spPr>
          <a:xfrm>
            <a:off x="623839" y="1561687"/>
            <a:ext cx="9252601" cy="5262979"/>
          </a:xfrm>
          <a:prstGeom prst="rect">
            <a:avLst/>
          </a:prstGeom>
        </p:spPr>
        <p:txBody>
          <a:bodyPr wrap="square">
            <a:spAutoFit/>
          </a:bodyPr>
          <a:lstStyle/>
          <a:p>
            <a:pPr marL="285750" indent="-285750">
              <a:buFont typeface="Arial" panose="020B0604020202020204" pitchFamily="34" charset="0"/>
              <a:buChar char="•"/>
            </a:pPr>
            <a:r>
              <a:rPr lang="en-US" sz="2800" dirty="0" smtClean="0"/>
              <a:t>Before scheduling the scoping session, an applicant must submit a draft application to CRMC; </a:t>
            </a:r>
          </a:p>
          <a:p>
            <a:pPr marL="285750" indent="-285750">
              <a:buFont typeface="Arial" panose="020B0604020202020204" pitchFamily="34" charset="0"/>
              <a:buChar char="•"/>
            </a:pPr>
            <a:r>
              <a:rPr lang="en-US" sz="2800" dirty="0" smtClean="0"/>
              <a:t>Draft application must include (in addition to current requirements): </a:t>
            </a:r>
          </a:p>
          <a:p>
            <a:pPr marL="742950" lvl="1" indent="-285750">
              <a:buFont typeface="Arial" panose="020B0604020202020204" pitchFamily="34" charset="0"/>
              <a:buChar char="•"/>
            </a:pPr>
            <a:r>
              <a:rPr lang="en-US" sz="2800" dirty="0"/>
              <a:t>A</a:t>
            </a:r>
            <a:r>
              <a:rPr lang="en-US" sz="2800" dirty="0" smtClean="0"/>
              <a:t>n operational plan that describes any off lease activity associated with the proposed farm including a plan for access to the site and the landing of product for sale;</a:t>
            </a:r>
          </a:p>
          <a:p>
            <a:pPr marL="742950" lvl="1" indent="-285750">
              <a:buFont typeface="Arial" panose="020B0604020202020204" pitchFamily="34" charset="0"/>
              <a:buChar char="•"/>
            </a:pPr>
            <a:r>
              <a:rPr lang="en-US" sz="2800" dirty="0"/>
              <a:t>A</a:t>
            </a:r>
            <a:r>
              <a:rPr lang="en-US" sz="2800" dirty="0" smtClean="0"/>
              <a:t> list of any coastal property owners within 500 feet of the proposed site </a:t>
            </a:r>
            <a:endParaRPr lang="en-US" sz="2800" dirty="0"/>
          </a:p>
          <a:p>
            <a:pPr marL="285750" indent="-285750">
              <a:buFont typeface="Arial" panose="020B0604020202020204" pitchFamily="34" charset="0"/>
              <a:buChar char="•"/>
            </a:pPr>
            <a:r>
              <a:rPr lang="en-US" sz="2800" dirty="0" smtClean="0"/>
              <a:t>Town may have to assist applicant in identifying coastal property owners and should certify contact </a:t>
            </a:r>
            <a:r>
              <a:rPr lang="en-US" sz="2800" dirty="0" smtClean="0"/>
              <a:t>list info </a:t>
            </a:r>
            <a:r>
              <a:rPr lang="en-US" sz="2800" dirty="0" smtClean="0"/>
              <a:t>is </a:t>
            </a:r>
            <a:r>
              <a:rPr lang="en-US" sz="2800" dirty="0" smtClean="0"/>
              <a:t>accurate similar to land based zoning requirements.</a:t>
            </a:r>
            <a:endParaRPr lang="en-US" sz="2800" dirty="0" smtClean="0"/>
          </a:p>
        </p:txBody>
      </p:sp>
      <p:sp>
        <p:nvSpPr>
          <p:cNvPr id="5" name="Title 4"/>
          <p:cNvSpPr>
            <a:spLocks noGrp="1"/>
          </p:cNvSpPr>
          <p:nvPr>
            <p:ph type="title"/>
          </p:nvPr>
        </p:nvSpPr>
        <p:spPr>
          <a:xfrm>
            <a:off x="851647" y="244101"/>
            <a:ext cx="10515600" cy="1325563"/>
          </a:xfrm>
        </p:spPr>
        <p:txBody>
          <a:bodyPr>
            <a:normAutofit/>
          </a:bodyPr>
          <a:lstStyle/>
          <a:p>
            <a:r>
              <a:rPr lang="en-US" dirty="0">
                <a:solidFill>
                  <a:prstClr val="black"/>
                </a:solidFill>
              </a:rPr>
              <a:t>Expanded </a:t>
            </a:r>
            <a:r>
              <a:rPr lang="en-US" dirty="0" smtClean="0">
                <a:solidFill>
                  <a:prstClr val="black"/>
                </a:solidFill>
              </a:rPr>
              <a:t>Application Development Process;</a:t>
            </a:r>
            <a:r>
              <a:rPr lang="en-US" dirty="0" smtClean="0"/>
              <a:t/>
            </a:r>
            <a:br>
              <a:rPr lang="en-US" dirty="0" smtClean="0"/>
            </a:br>
            <a:r>
              <a:rPr lang="en-US" b="1" u="sng" dirty="0" smtClean="0"/>
              <a:t>Step 1: Draft Application</a:t>
            </a:r>
            <a:endParaRPr lang="en-US" b="1" u="sng" dirty="0"/>
          </a:p>
        </p:txBody>
      </p:sp>
      <p:sp>
        <p:nvSpPr>
          <p:cNvPr id="9" name="Rounded Rectangle 8"/>
          <p:cNvSpPr/>
          <p:nvPr/>
        </p:nvSpPr>
        <p:spPr>
          <a:xfrm>
            <a:off x="9876440" y="1841863"/>
            <a:ext cx="2197994" cy="3944983"/>
          </a:xfrm>
          <a:prstGeom prst="roundRect">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DRAFT APP</a:t>
            </a:r>
          </a:p>
          <a:p>
            <a:pPr algn="ctr"/>
            <a:endParaRPr lang="en-US" dirty="0" smtClean="0"/>
          </a:p>
          <a:p>
            <a:pPr algn="ctr"/>
            <a:endParaRPr lang="en-US" dirty="0" smtClean="0"/>
          </a:p>
          <a:p>
            <a:pPr algn="ctr"/>
            <a:endParaRPr lang="en-US" dirty="0"/>
          </a:p>
          <a:p>
            <a:pPr algn="ctr"/>
            <a:r>
              <a:rPr lang="en-US" u="sng" dirty="0" smtClean="0"/>
              <a:t>SCOPING</a:t>
            </a:r>
          </a:p>
          <a:p>
            <a:pPr algn="ctr"/>
            <a:endParaRPr lang="en-US" dirty="0"/>
          </a:p>
          <a:p>
            <a:pPr algn="ctr"/>
            <a:endParaRPr lang="en-US" dirty="0" smtClean="0"/>
          </a:p>
          <a:p>
            <a:pPr algn="ctr"/>
            <a:endParaRPr lang="en-US" dirty="0"/>
          </a:p>
          <a:p>
            <a:pPr algn="ctr"/>
            <a:r>
              <a:rPr lang="en-US" u="sng" dirty="0" smtClean="0"/>
              <a:t>PRELIMINARY</a:t>
            </a:r>
          </a:p>
          <a:p>
            <a:pPr algn="ctr"/>
            <a:r>
              <a:rPr lang="en-US" u="sng" dirty="0" smtClean="0"/>
              <a:t>DETERMINATION</a:t>
            </a:r>
            <a:endParaRPr lang="en-US" u="sng" dirty="0"/>
          </a:p>
        </p:txBody>
      </p:sp>
      <p:sp>
        <p:nvSpPr>
          <p:cNvPr id="12" name="Down Arrow 11"/>
          <p:cNvSpPr/>
          <p:nvPr/>
        </p:nvSpPr>
        <p:spPr>
          <a:xfrm>
            <a:off x="10766431" y="2952205"/>
            <a:ext cx="391810" cy="43107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own Arrow 12"/>
          <p:cNvSpPr/>
          <p:nvPr/>
        </p:nvSpPr>
        <p:spPr>
          <a:xfrm>
            <a:off x="10766431" y="4193177"/>
            <a:ext cx="391810" cy="43107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9994006" y="2338251"/>
            <a:ext cx="1893194" cy="48332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237467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Expanded Application Development Process;  </a:t>
            </a:r>
            <a:br>
              <a:rPr lang="en-US" dirty="0" smtClean="0"/>
            </a:br>
            <a:r>
              <a:rPr lang="en-US" b="1" u="sng" dirty="0" smtClean="0"/>
              <a:t>Step 1: Draft Application (cont’d)</a:t>
            </a:r>
            <a:endParaRPr lang="en-US" b="1" u="sng" dirty="0"/>
          </a:p>
        </p:txBody>
      </p:sp>
      <p:sp>
        <p:nvSpPr>
          <p:cNvPr id="3" name="Content Placeholder 2"/>
          <p:cNvSpPr>
            <a:spLocks noGrp="1"/>
          </p:cNvSpPr>
          <p:nvPr>
            <p:ph idx="1"/>
          </p:nvPr>
        </p:nvSpPr>
        <p:spPr>
          <a:xfrm>
            <a:off x="838200" y="1825625"/>
            <a:ext cx="10515600" cy="4431484"/>
          </a:xfrm>
        </p:spPr>
        <p:txBody>
          <a:bodyPr>
            <a:normAutofit fontScale="92500" lnSpcReduction="10000"/>
          </a:bodyPr>
          <a:lstStyle/>
          <a:p>
            <a:pPr marL="285750" indent="-285750"/>
            <a:r>
              <a:rPr lang="en-US" dirty="0" smtClean="0"/>
              <a:t>When CMRC accepts a draft application as complete, CRMC will notify the closest town(s), the </a:t>
            </a:r>
            <a:r>
              <a:rPr lang="en-US" dirty="0" err="1" smtClean="0"/>
              <a:t>Listserve</a:t>
            </a:r>
            <a:r>
              <a:rPr lang="en-US" dirty="0" smtClean="0"/>
              <a:t>, and instruct the applicant to being scheduling the scoping session in the town(s) closest to the application;</a:t>
            </a:r>
          </a:p>
          <a:p>
            <a:pPr marL="285750" indent="-285750"/>
            <a:r>
              <a:rPr lang="en-US" dirty="0"/>
              <a:t>Once scoping session is scheduled, the applicant must send notice of the scoping session to the </a:t>
            </a:r>
            <a:r>
              <a:rPr lang="en-US" dirty="0" smtClean="0"/>
              <a:t>property owners </a:t>
            </a:r>
            <a:r>
              <a:rPr lang="en-US" dirty="0"/>
              <a:t>listed on the draft application accepted by </a:t>
            </a:r>
            <a:r>
              <a:rPr lang="en-US" dirty="0" smtClean="0"/>
              <a:t>CRMC; </a:t>
            </a:r>
            <a:endParaRPr lang="en-US" dirty="0"/>
          </a:p>
          <a:p>
            <a:pPr marL="285750" indent="-285750"/>
            <a:r>
              <a:rPr lang="en-US" dirty="0"/>
              <a:t>The applicant will also notify CRMC of the scoping session </a:t>
            </a:r>
            <a:r>
              <a:rPr lang="en-US" dirty="0" smtClean="0"/>
              <a:t>and </a:t>
            </a:r>
            <a:r>
              <a:rPr lang="en-US" dirty="0"/>
              <a:t>CRMC will notify the </a:t>
            </a:r>
            <a:r>
              <a:rPr lang="en-US" dirty="0" smtClean="0"/>
              <a:t>town(s) </a:t>
            </a:r>
            <a:r>
              <a:rPr lang="en-US" dirty="0"/>
              <a:t>as well as post notice of the scoping session to the Aquaculture </a:t>
            </a:r>
            <a:r>
              <a:rPr lang="en-US" dirty="0" err="1" smtClean="0"/>
              <a:t>Listserve</a:t>
            </a:r>
            <a:r>
              <a:rPr lang="en-US" dirty="0" smtClean="0"/>
              <a:t>; </a:t>
            </a:r>
            <a:endParaRPr lang="en-US" dirty="0"/>
          </a:p>
          <a:p>
            <a:pPr marL="285750" indent="-285750"/>
            <a:r>
              <a:rPr lang="en-US" dirty="0" smtClean="0"/>
              <a:t>Town may publish notice of the scoping session as they see fit and may review draft application prior to scoping meeting for consistency with any local zoning ordinances.</a:t>
            </a:r>
          </a:p>
          <a:p>
            <a:endParaRPr lang="en-US" dirty="0"/>
          </a:p>
        </p:txBody>
      </p:sp>
    </p:spTree>
    <p:extLst>
      <p:ext uri="{BB962C8B-B14F-4D97-AF65-F5344CB8AC3E}">
        <p14:creationId xmlns:p14="http://schemas.microsoft.com/office/powerpoint/2010/main" val="39269806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7451</TotalTime>
  <Words>1914</Words>
  <Application>Microsoft Office PowerPoint</Application>
  <PresentationFormat>Widescreen</PresentationFormat>
  <Paragraphs>215</Paragraphs>
  <Slides>19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Garamond</vt:lpstr>
      <vt:lpstr>Times New Roman</vt:lpstr>
      <vt:lpstr>Office Theme</vt:lpstr>
      <vt:lpstr>CRMC’s Draft Proposals to the Narragansett Bay SAMP Aquaculture Working Group (WG):</vt:lpstr>
      <vt:lpstr>PowerPoint Presentation</vt:lpstr>
      <vt:lpstr>New Enhanced Notification Processes for Aquaculture Applications:</vt:lpstr>
      <vt:lpstr>500 foot notification radius for coastal property owners – “Why 500 feet?”</vt:lpstr>
      <vt:lpstr>“[T]he water type along any shoreline generally runs parallel to the shoreline and extends five hundred (500) feet seaward from the mean high water mark.” 650-RICR-20-00-1.6(C)   </vt:lpstr>
      <vt:lpstr>PowerPoint Presentation</vt:lpstr>
      <vt:lpstr>PowerPoint Presentation</vt:lpstr>
      <vt:lpstr>Expanded Application Development Process; Step 1: Draft Application</vt:lpstr>
      <vt:lpstr>Expanded Application Development Process;   Step 1: Draft Application (cont’d)</vt:lpstr>
      <vt:lpstr>Expanded Application Development Process; Step 2: Scoping Session </vt:lpstr>
      <vt:lpstr>Expanded Application Development Process; Step 2: Scoping Session (considerations)</vt:lpstr>
      <vt:lpstr>Draft Application Revision post Scoping Session:</vt:lpstr>
      <vt:lpstr>Expanded Application Development Process;  Step 3: Preliminary Determination (PD) Meeting:</vt:lpstr>
      <vt:lpstr>Phase 2 – Application Review: Full Category B Application for Aquaculture</vt:lpstr>
      <vt:lpstr>Phase 2 - Application Review (cont’d); Rhode Island Marine Fisheries Council and Shellfish Advisory Panel Meetings</vt:lpstr>
      <vt:lpstr>Phase 3 - Final Decision: CRMC Public Hearings</vt:lpstr>
      <vt:lpstr>PowerPoint Presentation</vt:lpstr>
      <vt:lpstr>Request for Feedback from Bay SAMP Aquaculture Working Group and Next Steps:</vt:lpstr>
      <vt:lpstr>CRMC thanks you for your participation!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J. Goetsch</dc:creator>
  <cp:lastModifiedBy>Benjamin J. Goetsch</cp:lastModifiedBy>
  <cp:revision>87</cp:revision>
  <dcterms:created xsi:type="dcterms:W3CDTF">2021-12-01T20:19:14Z</dcterms:created>
  <dcterms:modified xsi:type="dcterms:W3CDTF">2021-12-08T18:58:05Z</dcterms:modified>
</cp:coreProperties>
</file>