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60" r:id="rId5"/>
  </p:sldMasterIdLst>
  <p:notesMasterIdLst>
    <p:notesMasterId r:id="rId22"/>
  </p:notesMasterIdLst>
  <p:sldIdLst>
    <p:sldId id="256" r:id="rId6"/>
    <p:sldId id="279" r:id="rId7"/>
    <p:sldId id="273" r:id="rId8"/>
    <p:sldId id="274" r:id="rId9"/>
    <p:sldId id="278" r:id="rId10"/>
    <p:sldId id="285" r:id="rId11"/>
    <p:sldId id="288" r:id="rId12"/>
    <p:sldId id="287" r:id="rId13"/>
    <p:sldId id="276" r:id="rId14"/>
    <p:sldId id="282" r:id="rId15"/>
    <p:sldId id="283" r:id="rId16"/>
    <p:sldId id="284" r:id="rId17"/>
    <p:sldId id="292" r:id="rId18"/>
    <p:sldId id="290" r:id="rId19"/>
    <p:sldId id="291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rueger" initials="SK" lastIdx="1" clrIdx="0">
    <p:extLst>
      <p:ext uri="{19B8F6BF-5375-455C-9EA6-DF929625EA0E}">
        <p15:presenceInfo xmlns:p15="http://schemas.microsoft.com/office/powerpoint/2012/main" userId="Sean Kru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E3F"/>
    <a:srgbClr val="B6E0FF"/>
    <a:srgbClr val="FFFFFF"/>
    <a:srgbClr val="002060"/>
    <a:srgbClr val="042E8A"/>
    <a:srgbClr val="DAE3F3"/>
    <a:srgbClr val="666699"/>
    <a:srgbClr val="47565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9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83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3223-5927-4302-A0BB-B2CF31EEB80A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DC32C-F1DB-413B-9379-C8A5A545FE52}">
      <dgm:prSet phldrT="[Text]"/>
      <dgm:spPr/>
      <dgm:t>
        <a:bodyPr/>
        <a:lstStyle/>
        <a:p>
          <a:r>
            <a:rPr lang="en-US" dirty="0"/>
            <a:t>Teaching Effectiveness</a:t>
          </a:r>
        </a:p>
      </dgm:t>
    </dgm:pt>
    <dgm:pt modelId="{8099F105-F283-42A5-B41D-D620C8DB9950}" type="parTrans" cxnId="{45841A09-7A05-4DE6-BBC0-B41710EC1CE1}">
      <dgm:prSet/>
      <dgm:spPr/>
      <dgm:t>
        <a:bodyPr/>
        <a:lstStyle/>
        <a:p>
          <a:endParaRPr lang="en-US"/>
        </a:p>
      </dgm:t>
    </dgm:pt>
    <dgm:pt modelId="{15689316-A6A9-4ECC-8F7B-DC7DC35E3F7B}" type="sibTrans" cxnId="{45841A09-7A05-4DE6-BBC0-B41710EC1CE1}">
      <dgm:prSet/>
      <dgm:spPr/>
      <dgm:t>
        <a:bodyPr/>
        <a:lstStyle/>
        <a:p>
          <a:endParaRPr lang="en-US"/>
        </a:p>
      </dgm:t>
    </dgm:pt>
    <dgm:pt modelId="{7CDA88AA-2662-4879-92D7-19AFD1CA6A9D}">
      <dgm:prSet phldrT="[Text]"/>
      <dgm:spPr/>
      <dgm:t>
        <a:bodyPr/>
        <a:lstStyle/>
        <a:p>
          <a:r>
            <a:rPr lang="en-US" dirty="0"/>
            <a:t>Student Feedback</a:t>
          </a:r>
        </a:p>
      </dgm:t>
    </dgm:pt>
    <dgm:pt modelId="{B88611F3-FFDA-4FC0-9813-398686A479F5}" type="parTrans" cxnId="{6ECA56DB-BE1E-4E9C-A616-1C0FD6B0252F}">
      <dgm:prSet/>
      <dgm:spPr/>
      <dgm:t>
        <a:bodyPr/>
        <a:lstStyle/>
        <a:p>
          <a:endParaRPr lang="en-US"/>
        </a:p>
      </dgm:t>
    </dgm:pt>
    <dgm:pt modelId="{5A73A5BB-58CB-43A3-B6D4-EF0EDFC5A0F3}" type="sibTrans" cxnId="{6ECA56DB-BE1E-4E9C-A616-1C0FD6B0252F}">
      <dgm:prSet/>
      <dgm:spPr/>
      <dgm:t>
        <a:bodyPr/>
        <a:lstStyle/>
        <a:p>
          <a:endParaRPr lang="en-US"/>
        </a:p>
      </dgm:t>
    </dgm:pt>
    <dgm:pt modelId="{9B182C6E-ED9B-4E9C-8014-0B0A9A46C5B5}">
      <dgm:prSet phldrT="[Text]"/>
      <dgm:spPr/>
      <dgm:t>
        <a:bodyPr/>
        <a:lstStyle/>
        <a:p>
          <a:r>
            <a:rPr lang="en-US" dirty="0"/>
            <a:t>Peer Review</a:t>
          </a:r>
        </a:p>
      </dgm:t>
    </dgm:pt>
    <dgm:pt modelId="{E1E89A95-7969-4599-8648-2AC29478E2B3}" type="parTrans" cxnId="{7B2457F6-2164-49A3-8F39-53C748E2092F}">
      <dgm:prSet/>
      <dgm:spPr/>
      <dgm:t>
        <a:bodyPr/>
        <a:lstStyle/>
        <a:p>
          <a:endParaRPr lang="en-US"/>
        </a:p>
      </dgm:t>
    </dgm:pt>
    <dgm:pt modelId="{2ACCA022-F6CF-481C-B118-9E3FDDA79CEC}" type="sibTrans" cxnId="{7B2457F6-2164-49A3-8F39-53C748E2092F}">
      <dgm:prSet/>
      <dgm:spPr/>
      <dgm:t>
        <a:bodyPr/>
        <a:lstStyle/>
        <a:p>
          <a:endParaRPr lang="en-US"/>
        </a:p>
      </dgm:t>
    </dgm:pt>
    <dgm:pt modelId="{F66A2D0D-5D4C-40A5-81E0-F4285F63D31C}">
      <dgm:prSet phldrT="[Text]"/>
      <dgm:spPr/>
      <dgm:t>
        <a:bodyPr/>
        <a:lstStyle/>
        <a:p>
          <a:r>
            <a:rPr lang="en-US" dirty="0"/>
            <a:t>Self Reflection</a:t>
          </a:r>
        </a:p>
      </dgm:t>
    </dgm:pt>
    <dgm:pt modelId="{5AC54F79-B74F-4511-833D-40C7BB459215}" type="parTrans" cxnId="{172228E2-5DE4-41CC-8F3A-A2BE11D165D6}">
      <dgm:prSet/>
      <dgm:spPr/>
      <dgm:t>
        <a:bodyPr/>
        <a:lstStyle/>
        <a:p>
          <a:endParaRPr lang="en-US"/>
        </a:p>
      </dgm:t>
    </dgm:pt>
    <dgm:pt modelId="{E31FD4B0-818D-49EB-A97E-5F6EE319E1FB}" type="sibTrans" cxnId="{172228E2-5DE4-41CC-8F3A-A2BE11D165D6}">
      <dgm:prSet/>
      <dgm:spPr/>
      <dgm:t>
        <a:bodyPr/>
        <a:lstStyle/>
        <a:p>
          <a:endParaRPr lang="en-US"/>
        </a:p>
      </dgm:t>
    </dgm:pt>
    <dgm:pt modelId="{F6689775-024A-4F70-88E7-B9082B2C65C8}" type="pres">
      <dgm:prSet presAssocID="{BD333223-5927-4302-A0BB-B2CF31EEB8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D64264-AF25-43DB-A839-959B02A2D2EF}" type="pres">
      <dgm:prSet presAssocID="{CD9DC32C-F1DB-413B-9379-C8A5A545FE52}" presName="centerShape" presStyleLbl="node0" presStyleIdx="0" presStyleCnt="1" custScaleX="145703" custScaleY="140965"/>
      <dgm:spPr/>
    </dgm:pt>
    <dgm:pt modelId="{C0BB95FC-0F15-4387-820F-92F56DFEA5E7}" type="pres">
      <dgm:prSet presAssocID="{B88611F3-FFDA-4FC0-9813-398686A479F5}" presName="Name9" presStyleLbl="parChTrans1D2" presStyleIdx="0" presStyleCnt="3"/>
      <dgm:spPr/>
    </dgm:pt>
    <dgm:pt modelId="{821D0BFB-658D-44A2-845E-5397055CBB67}" type="pres">
      <dgm:prSet presAssocID="{B88611F3-FFDA-4FC0-9813-398686A479F5}" presName="connTx" presStyleLbl="parChTrans1D2" presStyleIdx="0" presStyleCnt="3"/>
      <dgm:spPr/>
    </dgm:pt>
    <dgm:pt modelId="{BFA52E92-AB70-4936-9DA8-C75E7A90BA6F}" type="pres">
      <dgm:prSet presAssocID="{7CDA88AA-2662-4879-92D7-19AFD1CA6A9D}" presName="node" presStyleLbl="node1" presStyleIdx="0" presStyleCnt="3" custScaleX="72330" custScaleY="70366">
        <dgm:presLayoutVars>
          <dgm:bulletEnabled val="1"/>
        </dgm:presLayoutVars>
      </dgm:prSet>
      <dgm:spPr/>
    </dgm:pt>
    <dgm:pt modelId="{28F3EEEC-C4DC-49C5-9A98-D26A54DE5560}" type="pres">
      <dgm:prSet presAssocID="{E1E89A95-7969-4599-8648-2AC29478E2B3}" presName="Name9" presStyleLbl="parChTrans1D2" presStyleIdx="1" presStyleCnt="3"/>
      <dgm:spPr/>
    </dgm:pt>
    <dgm:pt modelId="{3D5799AF-E84C-419F-8C7D-ACCB87D79B4F}" type="pres">
      <dgm:prSet presAssocID="{E1E89A95-7969-4599-8648-2AC29478E2B3}" presName="connTx" presStyleLbl="parChTrans1D2" presStyleIdx="1" presStyleCnt="3"/>
      <dgm:spPr/>
    </dgm:pt>
    <dgm:pt modelId="{5057C096-CA68-4C66-905B-AE77E73095BD}" type="pres">
      <dgm:prSet presAssocID="{9B182C6E-ED9B-4E9C-8014-0B0A9A46C5B5}" presName="node" presStyleLbl="node1" presStyleIdx="1" presStyleCnt="3" custScaleX="63753" custScaleY="70526">
        <dgm:presLayoutVars>
          <dgm:bulletEnabled val="1"/>
        </dgm:presLayoutVars>
      </dgm:prSet>
      <dgm:spPr/>
    </dgm:pt>
    <dgm:pt modelId="{B04F593E-333E-4FB4-80DE-28D4241FCDC0}" type="pres">
      <dgm:prSet presAssocID="{5AC54F79-B74F-4511-833D-40C7BB459215}" presName="Name9" presStyleLbl="parChTrans1D2" presStyleIdx="2" presStyleCnt="3"/>
      <dgm:spPr/>
    </dgm:pt>
    <dgm:pt modelId="{048183F5-ED61-409D-9578-77A28D1970BC}" type="pres">
      <dgm:prSet presAssocID="{5AC54F79-B74F-4511-833D-40C7BB459215}" presName="connTx" presStyleLbl="parChTrans1D2" presStyleIdx="2" presStyleCnt="3"/>
      <dgm:spPr/>
    </dgm:pt>
    <dgm:pt modelId="{4809B913-7FEA-4965-89E1-F52D5963BEF6}" type="pres">
      <dgm:prSet presAssocID="{F66A2D0D-5D4C-40A5-81E0-F4285F63D31C}" presName="node" presStyleLbl="node1" presStyleIdx="2" presStyleCnt="3" custScaleX="72223" custScaleY="76316">
        <dgm:presLayoutVars>
          <dgm:bulletEnabled val="1"/>
        </dgm:presLayoutVars>
      </dgm:prSet>
      <dgm:spPr/>
    </dgm:pt>
  </dgm:ptLst>
  <dgm:cxnLst>
    <dgm:cxn modelId="{45841A09-7A05-4DE6-BBC0-B41710EC1CE1}" srcId="{BD333223-5927-4302-A0BB-B2CF31EEB80A}" destId="{CD9DC32C-F1DB-413B-9379-C8A5A545FE52}" srcOrd="0" destOrd="0" parTransId="{8099F105-F283-42A5-B41D-D620C8DB9950}" sibTransId="{15689316-A6A9-4ECC-8F7B-DC7DC35E3F7B}"/>
    <dgm:cxn modelId="{4D528E18-8010-43EA-90B2-EE61470FC79F}" type="presOf" srcId="{9B182C6E-ED9B-4E9C-8014-0B0A9A46C5B5}" destId="{5057C096-CA68-4C66-905B-AE77E73095BD}" srcOrd="0" destOrd="0" presId="urn:microsoft.com/office/officeart/2005/8/layout/radial1"/>
    <dgm:cxn modelId="{8E40D521-D536-443F-B259-8B3D2C4AAF1B}" type="presOf" srcId="{CD9DC32C-F1DB-413B-9379-C8A5A545FE52}" destId="{25D64264-AF25-43DB-A839-959B02A2D2EF}" srcOrd="0" destOrd="0" presId="urn:microsoft.com/office/officeart/2005/8/layout/radial1"/>
    <dgm:cxn modelId="{DBA39B24-F1B4-4EC8-AD4A-B741AD7DBD86}" type="presOf" srcId="{7CDA88AA-2662-4879-92D7-19AFD1CA6A9D}" destId="{BFA52E92-AB70-4936-9DA8-C75E7A90BA6F}" srcOrd="0" destOrd="0" presId="urn:microsoft.com/office/officeart/2005/8/layout/radial1"/>
    <dgm:cxn modelId="{DF80775B-ED1F-48C9-9687-A4AC479790DA}" type="presOf" srcId="{E1E89A95-7969-4599-8648-2AC29478E2B3}" destId="{28F3EEEC-C4DC-49C5-9A98-D26A54DE5560}" srcOrd="0" destOrd="0" presId="urn:microsoft.com/office/officeart/2005/8/layout/radial1"/>
    <dgm:cxn modelId="{F6A6835B-7153-49AD-A939-2E2F576FEDAC}" type="presOf" srcId="{B88611F3-FFDA-4FC0-9813-398686A479F5}" destId="{C0BB95FC-0F15-4387-820F-92F56DFEA5E7}" srcOrd="0" destOrd="0" presId="urn:microsoft.com/office/officeart/2005/8/layout/radial1"/>
    <dgm:cxn modelId="{E1364180-24EB-4F6B-B35B-2248515CE7B6}" type="presOf" srcId="{5AC54F79-B74F-4511-833D-40C7BB459215}" destId="{048183F5-ED61-409D-9578-77A28D1970BC}" srcOrd="1" destOrd="0" presId="urn:microsoft.com/office/officeart/2005/8/layout/radial1"/>
    <dgm:cxn modelId="{311014A3-C165-4BC4-8C8A-382A4EB57CE9}" type="presOf" srcId="{BD333223-5927-4302-A0BB-B2CF31EEB80A}" destId="{F6689775-024A-4F70-88E7-B9082B2C65C8}" srcOrd="0" destOrd="0" presId="urn:microsoft.com/office/officeart/2005/8/layout/radial1"/>
    <dgm:cxn modelId="{EF0091B8-825A-45BF-8B85-4B769E47CD42}" type="presOf" srcId="{B88611F3-FFDA-4FC0-9813-398686A479F5}" destId="{821D0BFB-658D-44A2-845E-5397055CBB67}" srcOrd="1" destOrd="0" presId="urn:microsoft.com/office/officeart/2005/8/layout/radial1"/>
    <dgm:cxn modelId="{07EF97CB-FA93-4449-BD15-FA637FCF8147}" type="presOf" srcId="{F66A2D0D-5D4C-40A5-81E0-F4285F63D31C}" destId="{4809B913-7FEA-4965-89E1-F52D5963BEF6}" srcOrd="0" destOrd="0" presId="urn:microsoft.com/office/officeart/2005/8/layout/radial1"/>
    <dgm:cxn modelId="{6ECA56DB-BE1E-4E9C-A616-1C0FD6B0252F}" srcId="{CD9DC32C-F1DB-413B-9379-C8A5A545FE52}" destId="{7CDA88AA-2662-4879-92D7-19AFD1CA6A9D}" srcOrd="0" destOrd="0" parTransId="{B88611F3-FFDA-4FC0-9813-398686A479F5}" sibTransId="{5A73A5BB-58CB-43A3-B6D4-EF0EDFC5A0F3}"/>
    <dgm:cxn modelId="{954C95E0-12EB-4307-A835-63F6D0285960}" type="presOf" srcId="{5AC54F79-B74F-4511-833D-40C7BB459215}" destId="{B04F593E-333E-4FB4-80DE-28D4241FCDC0}" srcOrd="0" destOrd="0" presId="urn:microsoft.com/office/officeart/2005/8/layout/radial1"/>
    <dgm:cxn modelId="{172228E2-5DE4-41CC-8F3A-A2BE11D165D6}" srcId="{CD9DC32C-F1DB-413B-9379-C8A5A545FE52}" destId="{F66A2D0D-5D4C-40A5-81E0-F4285F63D31C}" srcOrd="2" destOrd="0" parTransId="{5AC54F79-B74F-4511-833D-40C7BB459215}" sibTransId="{E31FD4B0-818D-49EB-A97E-5F6EE319E1FB}"/>
    <dgm:cxn modelId="{7B2457F6-2164-49A3-8F39-53C748E2092F}" srcId="{CD9DC32C-F1DB-413B-9379-C8A5A545FE52}" destId="{9B182C6E-ED9B-4E9C-8014-0B0A9A46C5B5}" srcOrd="1" destOrd="0" parTransId="{E1E89A95-7969-4599-8648-2AC29478E2B3}" sibTransId="{2ACCA022-F6CF-481C-B118-9E3FDDA79CEC}"/>
    <dgm:cxn modelId="{F14B63FB-A640-472B-BEED-10F546B08087}" type="presOf" srcId="{E1E89A95-7969-4599-8648-2AC29478E2B3}" destId="{3D5799AF-E84C-419F-8C7D-ACCB87D79B4F}" srcOrd="1" destOrd="0" presId="urn:microsoft.com/office/officeart/2005/8/layout/radial1"/>
    <dgm:cxn modelId="{A20501F8-458A-4C63-9C63-55F65E7E3D09}" type="presParOf" srcId="{F6689775-024A-4F70-88E7-B9082B2C65C8}" destId="{25D64264-AF25-43DB-A839-959B02A2D2EF}" srcOrd="0" destOrd="0" presId="urn:microsoft.com/office/officeart/2005/8/layout/radial1"/>
    <dgm:cxn modelId="{CD8F4583-1340-4D5E-BC5D-28340E9FE316}" type="presParOf" srcId="{F6689775-024A-4F70-88E7-B9082B2C65C8}" destId="{C0BB95FC-0F15-4387-820F-92F56DFEA5E7}" srcOrd="1" destOrd="0" presId="urn:microsoft.com/office/officeart/2005/8/layout/radial1"/>
    <dgm:cxn modelId="{7A1D37CC-35C3-4479-9DE9-B1616D2324AC}" type="presParOf" srcId="{C0BB95FC-0F15-4387-820F-92F56DFEA5E7}" destId="{821D0BFB-658D-44A2-845E-5397055CBB67}" srcOrd="0" destOrd="0" presId="urn:microsoft.com/office/officeart/2005/8/layout/radial1"/>
    <dgm:cxn modelId="{8B232E0D-A076-43E8-AD4D-6494078382D3}" type="presParOf" srcId="{F6689775-024A-4F70-88E7-B9082B2C65C8}" destId="{BFA52E92-AB70-4936-9DA8-C75E7A90BA6F}" srcOrd="2" destOrd="0" presId="urn:microsoft.com/office/officeart/2005/8/layout/radial1"/>
    <dgm:cxn modelId="{5A7C8DC3-4358-43AB-9080-3EA6F063CA53}" type="presParOf" srcId="{F6689775-024A-4F70-88E7-B9082B2C65C8}" destId="{28F3EEEC-C4DC-49C5-9A98-D26A54DE5560}" srcOrd="3" destOrd="0" presId="urn:microsoft.com/office/officeart/2005/8/layout/radial1"/>
    <dgm:cxn modelId="{C3EC25C9-71B5-4BE7-BA5D-0B1B33AB339B}" type="presParOf" srcId="{28F3EEEC-C4DC-49C5-9A98-D26A54DE5560}" destId="{3D5799AF-E84C-419F-8C7D-ACCB87D79B4F}" srcOrd="0" destOrd="0" presId="urn:microsoft.com/office/officeart/2005/8/layout/radial1"/>
    <dgm:cxn modelId="{6D4E1DC7-6549-49F2-84D2-0904189FC7A6}" type="presParOf" srcId="{F6689775-024A-4F70-88E7-B9082B2C65C8}" destId="{5057C096-CA68-4C66-905B-AE77E73095BD}" srcOrd="4" destOrd="0" presId="urn:microsoft.com/office/officeart/2005/8/layout/radial1"/>
    <dgm:cxn modelId="{CD37D131-C106-442E-A76D-F8A9042F8A67}" type="presParOf" srcId="{F6689775-024A-4F70-88E7-B9082B2C65C8}" destId="{B04F593E-333E-4FB4-80DE-28D4241FCDC0}" srcOrd="5" destOrd="0" presId="urn:microsoft.com/office/officeart/2005/8/layout/radial1"/>
    <dgm:cxn modelId="{81A0CD7A-6124-4CA8-A8FF-9C1DF768F772}" type="presParOf" srcId="{B04F593E-333E-4FB4-80DE-28D4241FCDC0}" destId="{048183F5-ED61-409D-9578-77A28D1970BC}" srcOrd="0" destOrd="0" presId="urn:microsoft.com/office/officeart/2005/8/layout/radial1"/>
    <dgm:cxn modelId="{4E4CE6CB-54FA-458D-9965-CE1EE0B3ACCB}" type="presParOf" srcId="{F6689775-024A-4F70-88E7-B9082B2C65C8}" destId="{4809B913-7FEA-4965-89E1-F52D5963BEF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4264-AF25-43DB-A839-959B02A2D2EF}">
      <dsp:nvSpPr>
        <dsp:cNvPr id="0" name=""/>
        <dsp:cNvSpPr/>
      </dsp:nvSpPr>
      <dsp:spPr>
        <a:xfrm>
          <a:off x="2726219" y="1882015"/>
          <a:ext cx="2532932" cy="2450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Teaching Effectiveness</a:t>
          </a:r>
        </a:p>
      </dsp:txBody>
      <dsp:txXfrm>
        <a:off x="3097158" y="2240892"/>
        <a:ext cx="1791054" cy="1732812"/>
      </dsp:txXfrm>
    </dsp:sp>
    <dsp:sp modelId="{C0BB95FC-0F15-4387-820F-92F56DFEA5E7}">
      <dsp:nvSpPr>
        <dsp:cNvPr id="0" name=""/>
        <dsp:cNvSpPr/>
      </dsp:nvSpPr>
      <dsp:spPr>
        <a:xfrm rot="16200000">
          <a:off x="3780207" y="1649761"/>
          <a:ext cx="424957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424957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2062" y="1658912"/>
        <a:ext cx="21247" cy="21247"/>
      </dsp:txXfrm>
    </dsp:sp>
    <dsp:sp modelId="{BFA52E92-AB70-4936-9DA8-C75E7A90BA6F}">
      <dsp:nvSpPr>
        <dsp:cNvPr id="0" name=""/>
        <dsp:cNvSpPr/>
      </dsp:nvSpPr>
      <dsp:spPr>
        <a:xfrm>
          <a:off x="3363985" y="233799"/>
          <a:ext cx="1257400" cy="1223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Feedback</a:t>
          </a:r>
        </a:p>
      </dsp:txBody>
      <dsp:txXfrm>
        <a:off x="3548127" y="412941"/>
        <a:ext cx="889116" cy="864973"/>
      </dsp:txXfrm>
    </dsp:sp>
    <dsp:sp modelId="{28F3EEEC-C4DC-49C5-9A98-D26A54DE5560}">
      <dsp:nvSpPr>
        <dsp:cNvPr id="0" name=""/>
        <dsp:cNvSpPr/>
      </dsp:nvSpPr>
      <dsp:spPr>
        <a:xfrm rot="1800000">
          <a:off x="5050829" y="3825119"/>
          <a:ext cx="438822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438822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9270" y="3833924"/>
        <a:ext cx="21941" cy="21941"/>
      </dsp:txXfrm>
    </dsp:sp>
    <dsp:sp modelId="{5057C096-CA68-4C66-905B-AE77E73095BD}">
      <dsp:nvSpPr>
        <dsp:cNvPr id="0" name=""/>
        <dsp:cNvSpPr/>
      </dsp:nvSpPr>
      <dsp:spPr>
        <a:xfrm>
          <a:off x="5397374" y="3625213"/>
          <a:ext cx="1108295" cy="1226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Review</a:t>
          </a:r>
        </a:p>
      </dsp:txBody>
      <dsp:txXfrm>
        <a:off x="5559680" y="3804762"/>
        <a:ext cx="783683" cy="866941"/>
      </dsp:txXfrm>
    </dsp:sp>
    <dsp:sp modelId="{B04F593E-333E-4FB4-80DE-28D4241FCDC0}">
      <dsp:nvSpPr>
        <dsp:cNvPr id="0" name=""/>
        <dsp:cNvSpPr/>
      </dsp:nvSpPr>
      <dsp:spPr>
        <a:xfrm rot="9000000">
          <a:off x="2559967" y="3807904"/>
          <a:ext cx="369961" cy="39550"/>
        </a:xfrm>
        <a:custGeom>
          <a:avLst/>
          <a:gdLst/>
          <a:ahLst/>
          <a:cxnLst/>
          <a:rect l="0" t="0" r="0" b="0"/>
          <a:pathLst>
            <a:path>
              <a:moveTo>
                <a:pt x="0" y="19775"/>
              </a:moveTo>
              <a:lnTo>
                <a:pt x="369961" y="1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35699" y="3818430"/>
        <a:ext cx="18498" cy="18498"/>
      </dsp:txXfrm>
    </dsp:sp>
    <dsp:sp modelId="{4809B913-7FEA-4965-89E1-F52D5963BEF6}">
      <dsp:nvSpPr>
        <dsp:cNvPr id="0" name=""/>
        <dsp:cNvSpPr/>
      </dsp:nvSpPr>
      <dsp:spPr>
        <a:xfrm>
          <a:off x="1406079" y="3574886"/>
          <a:ext cx="1255540" cy="1326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 Reflection</a:t>
          </a:r>
        </a:p>
      </dsp:txBody>
      <dsp:txXfrm>
        <a:off x="1589949" y="3769176"/>
        <a:ext cx="887800" cy="93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010F-1F94-4CBE-A690-331F5DC8E07F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B1ED-5ACF-4EA6-86E2-CE4AF896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64a84e23c_1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c64a84e23c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64a84e23c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64a84e23c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64a84e23c_1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c64a84e23c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64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7dd556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c67dd556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64a84e23c_1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gc64a84e23c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64a84e23c_1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gc64a84e23c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96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4a84e23c_1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c64a84e23c_1_6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c64a84e23c_1_6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7ef0b604d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f7ef0b604d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64a84e23c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c64a84e23c_1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c64a84e23c_1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64a84e23c_1_5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c64a84e23c_1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64a84e23c_1_5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c64a84e23c_1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64a84e23c_1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c64a84e23c_1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2D46-21D2-FB43-8FE2-B261411D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990EE-2145-8542-9734-AB2EC8BAA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BA0C0-48A5-7E4F-921E-AD5E79B6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11B6-0B3E-CE4E-8BD7-620AB617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19D7-06B6-B443-AAC1-088BD191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2EF5-25D6-C749-811D-5453C5DE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E27BC-6989-2B43-8527-90E984DE1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51A4-6696-8748-8EA9-882EDEFA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8D38-805A-AE4F-88EC-C8960583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2E5D-FC4D-F54F-8FA7-DA4A1FE0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88C72-1C60-5D49-94E6-1F390BAF2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0DD9E-A5DE-044C-9A28-3DB6C26A1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BBEC-7182-274B-8B64-10A2ADEE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133E-97F6-6440-9C34-D0E61E40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B296-38D0-8A4A-9B04-CE23CF19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B00F-F3BC-BC42-98E1-A3DF73AF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0E37-4965-8344-AB0D-0B9561D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9326-A9C2-0F4B-AE34-1D4EDE83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D4A30-D689-804B-8FD1-F5D9FA48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2312-46AA-5C4B-A624-9056CB3E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7A9A-0394-A141-842F-A2BFC7F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EF05C-85F6-424A-BDA1-F43B46FE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2514-12A3-EC4E-B4E7-F3A3A44E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4840-9453-804A-B80A-C8A0D5DA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C9CA-BB70-C84D-9C12-79304EEF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BA24-013F-1E40-9FDE-DD06DD73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BC79-4D4F-3448-B633-511E1CE6D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2FC95-D1AE-D447-A32E-C4B1A7C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57DDC-6810-BE40-AB98-B81E390A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F596D-136E-5A42-BB66-A7A29688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578A0-0505-FF47-AB12-2385090C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D6B6-E0FE-8C41-97A1-95FCF7E5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D857-9147-9441-9B05-D05E8F501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65AD4-25BF-9B44-BD1D-7BF48B5D5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107E9-279E-114F-B9A0-64FE7D3C2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A3463-6353-FB4B-B9E6-D08BB0DCC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54C2E-4EEA-F341-8002-6DAA1F3A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05C28-9611-FE47-AA50-46EAC3FB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B8058-550B-114F-8011-C123603C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A681-9E22-E74F-81A4-1353D5B0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379B0-47B6-CB4E-BDBA-E7755C23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B99E0-DE6A-F04A-A6A4-33261686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C7396-98DE-AD4E-8121-7524394F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8BF9-0B3F-1242-98DB-EE2A5B0C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0C29D-D82D-1648-BB38-53973A1A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95AD5-8570-E54D-815F-42B74A7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5675-CB18-504E-BF79-9B0C938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A191-3533-1041-B308-4A4215B9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79965-91D9-CA40-8D37-3DA069BC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88153-F0BE-864A-BED6-52EF0831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DBCEA-1C63-4C4D-9FB4-B558C90B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EAEA1-3C31-EE48-AD9F-1844B1B5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D86C-2935-4741-ACA1-976FF990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60BC1-E881-2946-ABD9-23B3AD648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B9A7-2DEC-674F-A9A5-1452F0A23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05C38-663E-D148-B11F-4FB4E894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790ED-1ECE-F842-88DC-7A99367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EE34B-D617-1142-BAA1-6AC80BD0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B74B7-4882-4C47-9A37-09975360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16A21-EE71-0440-AABF-6806712F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529E-7D05-094A-8BA9-A6430D582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8426-39FE-3147-A497-9EE1FB5160B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F8B5-AC8E-E143-9A19-0BE4556C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D493-2BB8-754D-9CAB-35C7EC51C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52D0-D9DF-F44A-A270-CD63B196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48" r:id="rId2"/>
    <p:sldLayoutId id="2147483649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uri.edu/atl/facilitated-mid-semester-feedbac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hyperlink" Target="https://unsplash.com/s/photos/hands?utm_source=unsplash&amp;utm_medium=referral&amp;utm_content=creditCopyText" TargetMode="External"/><Relationship Id="rId4" Type="http://schemas.openxmlformats.org/officeDocument/2006/relationships/hyperlink" Target="https://unsplash.com/@shanerounce?utm_source=unsplash&amp;utm_medium=referral&amp;utm_content=creditCopyTex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eval.net/resources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6C9E-E881-C14D-A5DF-CB6BC5FA9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8376"/>
            <a:ext cx="12192000" cy="20551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latin typeface="Trajan Pro" panose="02020502050506020301" pitchFamily="18" charset="0"/>
              </a:rPr>
              <a:t>more than just number</a:t>
            </a:r>
            <a:br>
              <a:rPr lang="en-US" sz="5400" b="1" dirty="0">
                <a:latin typeface="Trajan Pro" panose="02020502050506020301" pitchFamily="18" charset="0"/>
              </a:rPr>
            </a:br>
            <a:r>
              <a:rPr lang="en-US" sz="4000" b="1" dirty="0">
                <a:latin typeface="Trajan Pro" panose="02020502050506020301" pitchFamily="18" charset="0"/>
              </a:rPr>
              <a:t>u</a:t>
            </a:r>
            <a:r>
              <a:rPr lang="en-US" sz="4000" b="1" i="0" dirty="0">
                <a:effectLst/>
                <a:latin typeface="Trajan Pro" panose="02020502050506020301" pitchFamily="18" charset="0"/>
              </a:rPr>
              <a:t>sing </a:t>
            </a:r>
            <a:r>
              <a:rPr lang="en-US" sz="4000" b="1" dirty="0">
                <a:latin typeface="Trajan Pro" panose="02020502050506020301" pitchFamily="18" charset="0"/>
              </a:rPr>
              <a:t>idea</a:t>
            </a:r>
            <a:r>
              <a:rPr lang="en-US" sz="4000" b="1" i="0" dirty="0">
                <a:effectLst/>
                <a:latin typeface="Trajan Pro" panose="02020502050506020301" pitchFamily="18" charset="0"/>
              </a:rPr>
              <a:t> results for all their worth</a:t>
            </a:r>
            <a:r>
              <a:rPr lang="en-US" sz="4800" b="1" i="0" dirty="0">
                <a:effectLst/>
                <a:latin typeface="Trajan Pro" panose="02020502050506020301" pitchFamily="18" charset="0"/>
              </a:rPr>
              <a:t> </a:t>
            </a:r>
            <a:br>
              <a:rPr lang="en-US" sz="4800" b="1" i="0" dirty="0">
                <a:effectLst/>
                <a:latin typeface="Trajan Pro" panose="02020502050506020301" pitchFamily="18" charset="0"/>
              </a:rPr>
            </a:br>
            <a:r>
              <a:rPr lang="en-US" sz="3100" i="1" dirty="0">
                <a:latin typeface="Trajan Pro" panose="02020502050506020301" pitchFamily="18" charset="0"/>
              </a:rPr>
              <a:t>c</a:t>
            </a:r>
            <a:r>
              <a:rPr lang="en-US" sz="3100" i="1" dirty="0">
                <a:effectLst/>
                <a:latin typeface="Trajan Pro" panose="02020502050506020301" pitchFamily="18" charset="0"/>
              </a:rPr>
              <a:t>hairs’ workshop series</a:t>
            </a:r>
            <a:endParaRPr lang="en-US" sz="3100" i="1" dirty="0">
              <a:latin typeface="Trajan Pro" panose="02020502050506020301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5B01F-9F6D-FF4B-AAE0-6A57E54002CD}"/>
              </a:ext>
            </a:extLst>
          </p:cNvPr>
          <p:cNvSpPr txBox="1"/>
          <p:nvPr/>
        </p:nvSpPr>
        <p:spPr>
          <a:xfrm>
            <a:off x="3193447" y="930795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28452F-C460-4C5D-89D3-19A117BECF37}"/>
              </a:ext>
            </a:extLst>
          </p:cNvPr>
          <p:cNvSpPr txBox="1">
            <a:spLocks/>
          </p:cNvSpPr>
          <p:nvPr/>
        </p:nvSpPr>
        <p:spPr>
          <a:xfrm>
            <a:off x="7468997" y="5245362"/>
            <a:ext cx="4723003" cy="1111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Trajan Pro" panose="02020602050506020301" pitchFamily="18" charset="0"/>
              </a:rPr>
              <a:t>sean krueger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Trajan Pro" panose="02020602050506020301" pitchFamily="18" charset="0"/>
              </a:rPr>
              <a:t>coordinator, course evaluation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Trajan Pro" panose="02020602050506020301" pitchFamily="18" charset="0"/>
              </a:rPr>
              <a:t>skrueger@uri.edu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600D961-C6BE-4694-A864-7F5666541765}"/>
              </a:ext>
            </a:extLst>
          </p:cNvPr>
          <p:cNvSpPr txBox="1">
            <a:spLocks/>
          </p:cNvSpPr>
          <p:nvPr/>
        </p:nvSpPr>
        <p:spPr>
          <a:xfrm>
            <a:off x="462792" y="5245362"/>
            <a:ext cx="5048985" cy="1111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2060"/>
              </a:solidFill>
              <a:latin typeface="Trajan Pro" panose="02020602050506020301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B1837-432A-4943-8081-E99723580215}"/>
              </a:ext>
            </a:extLst>
          </p:cNvPr>
          <p:cNvSpPr txBox="1"/>
          <p:nvPr/>
        </p:nvSpPr>
        <p:spPr>
          <a:xfrm>
            <a:off x="348142" y="5247605"/>
            <a:ext cx="48362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rajan Pro" panose="02020502050506020301" pitchFamily="18" charset="0"/>
              </a:rPr>
              <a:t>dr. anna santucci</a:t>
            </a:r>
            <a:endParaRPr lang="en-US" sz="2200" b="0" dirty="0">
              <a:effectLst/>
              <a:latin typeface="Trajan Pro" panose="02020502050506020301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ajan Pro" panose="02020502050506020301" pitchFamily="18" charset="0"/>
              </a:rPr>
              <a:t>faculty development specialist</a:t>
            </a:r>
            <a:endParaRPr lang="en-US" b="0" dirty="0">
              <a:effectLst/>
              <a:latin typeface="Trajan Pro" panose="02020502050506020301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ajan Pro" panose="02020502050506020301" pitchFamily="18" charset="0"/>
              </a:rPr>
              <a:t>asantucci@uri.edu</a:t>
            </a:r>
            <a:endParaRPr lang="en-US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41">
        <p:fade/>
      </p:transition>
    </mc:Choice>
    <mc:Fallback xmlns="">
      <p:transition spd="med" advTm="9341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2012" x="12004675" y="4886325"/>
          <p14:tracePt t="2024" x="11852275" y="4673600"/>
          <p14:tracePt t="2030" x="11715750" y="4513263"/>
          <p14:tracePt t="2041" x="11580813" y="4368800"/>
          <p14:tracePt t="2043" x="11495088" y="4265613"/>
          <p14:tracePt t="2056" x="11426825" y="4171950"/>
          <p14:tracePt t="2060" x="11350625" y="4105275"/>
          <p14:tracePt t="2072" x="11291888" y="4044950"/>
          <p14:tracePt t="2077" x="11249025" y="3994150"/>
          <p14:tracePt t="2088" x="11198225" y="3960813"/>
          <p14:tracePt t="2091" x="11163300" y="3925888"/>
          <p14:tracePt t="2104" x="11129963" y="3892550"/>
          <p14:tracePt t="2108" x="11112500" y="3867150"/>
          <p14:tracePt t="2120" x="11087100" y="3841750"/>
          <p14:tracePt t="2124" x="11079163" y="3832225"/>
          <p14:tracePt t="2489" x="11053763" y="3832225"/>
          <p14:tracePt t="2504" x="11044238" y="3832225"/>
          <p14:tracePt t="2520" x="11036300" y="3816350"/>
          <p14:tracePt t="2524" x="11036300" y="3806825"/>
          <p14:tracePt t="2536" x="11028363" y="3781425"/>
          <p14:tracePt t="2540" x="11010900" y="3756025"/>
          <p14:tracePt t="2552" x="10977563" y="3713163"/>
          <p14:tracePt t="2556" x="10917238" y="3654425"/>
          <p14:tracePt t="2569" x="10833100" y="3586163"/>
          <p14:tracePt t="2572" x="10729913" y="3509963"/>
          <p14:tracePt t="2590" x="10501313" y="3314700"/>
          <p14:tracePt t="2604" x="10263188" y="3170238"/>
          <p14:tracePt t="2618" x="10186988" y="3109913"/>
          <p14:tracePt t="2620" x="10110788" y="3067050"/>
          <p14:tracePt t="2637" x="10067925" y="3033713"/>
          <p14:tracePt t="2637" x="10025063" y="3016250"/>
          <p14:tracePt t="2652" x="9991725" y="3008313"/>
          <p14:tracePt t="2654" x="9974263" y="3008313"/>
          <p14:tracePt t="2668" x="9966325" y="3008313"/>
          <p14:tracePt t="2669" x="9948863" y="3008313"/>
          <p14:tracePt t="2683" x="9931400" y="3016250"/>
          <p14:tracePt t="2687" x="9890125" y="3051175"/>
          <p14:tracePt t="2699" x="9855200" y="3084513"/>
          <p14:tracePt t="2702" x="9839325" y="3109913"/>
          <p14:tracePt t="2715" x="9804400" y="3144838"/>
          <p14:tracePt t="2718" x="9779000" y="3186113"/>
          <p14:tracePt t="2731" x="9753600" y="3228975"/>
          <p14:tracePt t="2735" x="9728200" y="3271838"/>
          <p14:tracePt t="2747" x="9702800" y="3322638"/>
          <p14:tracePt t="2751" x="9685338" y="3348038"/>
          <p14:tracePt t="2762" x="9677400" y="3382963"/>
          <p14:tracePt t="2767" x="9677400" y="3390900"/>
          <p14:tracePt t="2787" x="9677400" y="3398838"/>
          <p14:tracePt t="2795" x="9685338" y="3398838"/>
          <p14:tracePt t="2799" x="9694863" y="3398838"/>
          <p14:tracePt t="2810" x="9702800" y="3398838"/>
          <p14:tracePt t="2815" x="9720263" y="3398838"/>
          <p14:tracePt t="2826" x="9761538" y="3382963"/>
          <p14:tracePt t="2832" x="9796463" y="3355975"/>
          <p14:tracePt t="2844" x="9839325" y="3314700"/>
          <p14:tracePt t="2856" x="9864725" y="3289300"/>
          <p14:tracePt t="2860" x="9898063" y="3254375"/>
          <p14:tracePt t="2863" x="9923463" y="3203575"/>
          <p14:tracePt t="2874" x="9948863" y="3152775"/>
          <p14:tracePt t="2881" x="9956800" y="3152775"/>
          <p14:tracePt t="5168" x="9956800" y="3135313"/>
          <p14:tracePt t="5170" x="9948863" y="3135313"/>
          <p14:tracePt t="5183" x="9855200" y="3119438"/>
          <p14:tracePt t="5186" x="9761538" y="3109913"/>
          <p14:tracePt t="5200" x="9659938" y="3094038"/>
          <p14:tracePt t="5203" x="9566275" y="3094038"/>
          <p14:tracePt t="5215" x="9507538" y="3094038"/>
          <p14:tracePt t="5219" x="9464675" y="3094038"/>
          <p14:tracePt t="5231" x="9439275" y="3084513"/>
          <p14:tracePt t="5234" x="9405938" y="3084513"/>
          <p14:tracePt t="5248" x="9380538" y="3084513"/>
          <p14:tracePt t="5251" x="9337675" y="3076575"/>
          <p14:tracePt t="5265" x="9269413" y="3067050"/>
          <p14:tracePt t="5267" x="9183688" y="3051175"/>
          <p14:tracePt t="5280" x="9064625" y="3041650"/>
          <p14:tracePt t="5284" x="8929688" y="3033713"/>
          <p14:tracePt t="5294" x="8750300" y="3033713"/>
          <p14:tracePt t="5300" x="8589963" y="3033713"/>
          <p14:tracePt t="5312" x="8445500" y="3033713"/>
          <p14:tracePt t="5316" x="8351838" y="3033713"/>
          <p14:tracePt t="5326" x="8343900" y="3033713"/>
          <p14:tracePt t="5454" x="8334375" y="3033713"/>
          <p14:tracePt t="5459" x="8326438" y="3033713"/>
          <p14:tracePt t="5470" x="8308975" y="3033713"/>
          <p14:tracePt t="5475" x="8275638" y="3033713"/>
          <p14:tracePt t="5487" x="8207375" y="3033713"/>
          <p14:tracePt t="5490" x="8105775" y="3041650"/>
          <p14:tracePt t="5502" x="8054975" y="3051175"/>
          <p14:tracePt t="5507" x="8045450" y="3051175"/>
          <p14:tracePt t="5536" x="8045450" y="3041650"/>
          <p14:tracePt t="5539" x="8070850" y="3025775"/>
          <p14:tracePt t="5552" x="8096250" y="2957513"/>
          <p14:tracePt t="5555" x="8156575" y="2871788"/>
          <p14:tracePt t="5568" x="8224838" y="2778125"/>
          <p14:tracePt t="5570" x="8301038" y="2668588"/>
          <p14:tracePt t="5583" x="8359775" y="2574925"/>
          <p14:tracePt t="5587" x="8410575" y="2506663"/>
          <p14:tracePt t="5839" x="8410575" y="2481263"/>
          <p14:tracePt t="5854" x="8377238" y="2473325"/>
          <p14:tracePt t="5858" x="8283575" y="2463800"/>
          <p14:tracePt t="5872" x="8181975" y="2447925"/>
          <p14:tracePt t="5874" x="8070850" y="2447925"/>
          <p14:tracePt t="5886" x="7943850" y="2447925"/>
          <p14:tracePt t="5890" x="7766050" y="2447925"/>
          <p14:tracePt t="5903" x="7510463" y="2447925"/>
          <p14:tracePt t="5907" x="7170738" y="2447925"/>
          <p14:tracePt t="5918" x="6780213" y="2430463"/>
          <p14:tracePt t="5922" x="6338888" y="2430463"/>
          <p14:tracePt t="5934" x="5845175" y="2413000"/>
          <p14:tracePt t="5939" x="5292725" y="2397125"/>
          <p14:tracePt t="5951" x="4724400" y="2379663"/>
          <p14:tracePt t="5954" x="4146550" y="2336800"/>
          <p14:tracePt t="5967" x="3594100" y="2286000"/>
          <p14:tracePt t="5971" x="3117850" y="2209800"/>
          <p14:tracePt t="5983" x="2752725" y="2108200"/>
          <p14:tracePt t="5987" x="2471738" y="2022475"/>
          <p14:tracePt t="5999" x="2276475" y="1954213"/>
          <p14:tracePt t="6003" x="2174875" y="1911350"/>
          <p14:tracePt t="6017" x="2081213" y="1895475"/>
          <p14:tracePt t="6018" x="2030413" y="1885950"/>
          <p14:tracePt t="6033" x="2030413" y="1878013"/>
          <p14:tracePt t="6112" x="2012950" y="1878013"/>
          <p14:tracePt t="6117" x="2005013" y="1878013"/>
          <p14:tracePt t="6131" x="1987550" y="1878013"/>
          <p14:tracePt t="6139" x="1928813" y="1878013"/>
          <p14:tracePt t="6146" x="1817688" y="1878013"/>
          <p14:tracePt t="6152" x="1622425" y="1878013"/>
          <p14:tracePt t="6161" x="1308100" y="1878013"/>
          <p14:tracePt t="6167" x="993775" y="1870075"/>
          <p14:tracePt t="6177" x="671513" y="1819275"/>
          <p14:tracePt t="6181" x="415925" y="1776413"/>
          <p14:tracePt t="6193" x="152400" y="1700213"/>
          <p14:tracePt t="8027" x="790575" y="288925"/>
          <p14:tracePt t="8032" x="1317625" y="501650"/>
          <p14:tracePt t="8043" x="1885950" y="696913"/>
          <p14:tracePt t="8049" x="2532063" y="900113"/>
          <p14:tracePt t="8060" x="3254375" y="1104900"/>
          <p14:tracePt t="8065" x="4027488" y="1292225"/>
          <p14:tracePt t="8074" x="4826000" y="1487488"/>
          <p14:tracePt t="8082" x="5565775" y="1622425"/>
          <p14:tracePt t="8091" x="6303963" y="1766888"/>
          <p14:tracePt t="8096" x="6975475" y="1928813"/>
          <p14:tracePt t="8107" x="7535863" y="2073275"/>
          <p14:tracePt t="8112" x="7994650" y="2159000"/>
          <p14:tracePt t="8123" x="8351838" y="2227263"/>
          <p14:tracePt t="8127" x="8572500" y="2260600"/>
          <p14:tracePt t="8141" x="8699500" y="2278063"/>
          <p14:tracePt t="8152" x="8777288" y="2293938"/>
          <p14:tracePt t="8156" x="8785225" y="2293938"/>
          <p14:tracePt t="8203" x="8810625" y="2303463"/>
          <p14:tracePt t="8219" x="8836025" y="2311400"/>
          <p14:tracePt t="8223" x="8869363" y="2328863"/>
          <p14:tracePt t="8237" x="8912225" y="2344738"/>
          <p14:tracePt t="8244" x="8947150" y="2362200"/>
          <p14:tracePt t="8252" x="8963025" y="2362200"/>
          <p14:tracePt t="8255" x="9005888" y="2371725"/>
          <p14:tracePt t="8267" x="9056688" y="2397125"/>
          <p14:tracePt t="8271" x="9117013" y="2413000"/>
          <p14:tracePt t="8283" x="9167813" y="2430463"/>
          <p14:tracePt t="8287" x="9236075" y="2447925"/>
          <p14:tracePt t="8300" x="9302750" y="2463800"/>
          <p14:tracePt t="8303" x="9388475" y="2498725"/>
          <p14:tracePt t="8316" x="9464675" y="2524125"/>
          <p14:tracePt t="8319" x="9558338" y="2557463"/>
          <p14:tracePt t="8332" x="9659938" y="2600325"/>
          <p14:tracePt t="8335" x="9771063" y="2643188"/>
          <p14:tracePt t="8348" x="9906000" y="2701925"/>
          <p14:tracePt t="8353" x="10025063" y="2744788"/>
          <p14:tracePt t="8365" x="10126663" y="2787650"/>
          <p14:tracePt t="8368" x="10220325" y="2813050"/>
          <p14:tracePt t="8380" x="10298113" y="2846388"/>
          <p14:tracePt t="8383" x="10382250" y="2863850"/>
          <p14:tracePt t="8396" x="10433050" y="2881313"/>
          <p14:tracePt t="8401" x="10475913" y="2889250"/>
          <p14:tracePt t="8413" x="10501313" y="2897188"/>
          <p14:tracePt t="8416" x="10534650" y="2906713"/>
          <p14:tracePt t="8427" x="10552113" y="2914650"/>
          <p14:tracePt t="8431" x="10585450" y="2922588"/>
          <p14:tracePt t="8452" x="10637838" y="2932113"/>
          <p14:tracePt t="8459" x="10679113" y="2940050"/>
          <p14:tracePt t="8464" x="10704513" y="2949575"/>
          <p14:tracePt t="8475" x="10739438" y="2957513"/>
          <p14:tracePt t="8480" x="10782300" y="2974975"/>
          <p14:tracePt t="8491" x="10833100" y="2990850"/>
          <p14:tracePt t="8496" x="10891838" y="3008313"/>
          <p14:tracePt t="8507" x="10960100" y="3033713"/>
          <p14:tracePt t="8512" x="11018838" y="3051175"/>
          <p14:tracePt t="8524" x="11087100" y="3067050"/>
          <p14:tracePt t="8527" x="11180763" y="3101975"/>
          <p14:tracePt t="8539" x="11266488" y="3127375"/>
          <p14:tracePt t="8543" x="11360150" y="3160713"/>
          <p14:tracePt t="8555" x="11444288" y="3178175"/>
          <p14:tracePt t="8559" x="11537950" y="3203575"/>
          <p14:tracePt t="8571" x="11631613" y="3221038"/>
          <p14:tracePt t="8575" x="11715750" y="3228975"/>
          <p14:tracePt t="8587" x="11809413" y="3246438"/>
          <p14:tracePt t="8591" x="11885613" y="3246438"/>
          <p14:tracePt t="8604" x="11961813" y="3246438"/>
          <p14:tracePt t="8606" x="12030075" y="3246438"/>
          <p14:tracePt t="8619" x="12106275" y="3246438"/>
          <p14:tracePt t="8623" x="12158663" y="324643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94714C6-5717-48B3-8D78-BB0BF719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1" y="977495"/>
            <a:ext cx="5731321" cy="4184063"/>
          </a:xfrm>
          <a:prstGeom prst="rect">
            <a:avLst/>
          </a:prstGeom>
          <a:ln w="28575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19C005-D303-42B8-8ACB-8F69E4145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79" y="1443430"/>
            <a:ext cx="5991190" cy="3870498"/>
          </a:xfrm>
          <a:prstGeom prst="rect">
            <a:avLst/>
          </a:prstGeom>
          <a:ln w="28575">
            <a:solidFill>
              <a:srgbClr val="0A1E3F"/>
            </a:solidFill>
          </a:ln>
        </p:spPr>
      </p:pic>
      <p:sp>
        <p:nvSpPr>
          <p:cNvPr id="225" name="Google Shape;225;p25"/>
          <p:cNvSpPr/>
          <p:nvPr/>
        </p:nvSpPr>
        <p:spPr>
          <a:xfrm>
            <a:off x="2147582" y="3192272"/>
            <a:ext cx="1677797" cy="1564286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25"/>
          <p:cNvCxnSpPr>
            <a:cxnSpLocks/>
            <a:stCxn id="225" idx="3"/>
          </p:cNvCxnSpPr>
          <p:nvPr/>
        </p:nvCxnSpPr>
        <p:spPr>
          <a:xfrm flipV="1">
            <a:off x="3825379" y="2816201"/>
            <a:ext cx="2432808" cy="1158214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5"/>
          <p:cNvCxnSpPr>
            <a:cxnSpLocks/>
            <a:stCxn id="225" idx="3"/>
          </p:cNvCxnSpPr>
          <p:nvPr/>
        </p:nvCxnSpPr>
        <p:spPr>
          <a:xfrm flipV="1">
            <a:off x="3825379" y="3598344"/>
            <a:ext cx="2432808" cy="376071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5"/>
          <p:cNvCxnSpPr>
            <a:cxnSpLocks/>
            <a:stCxn id="225" idx="3"/>
          </p:cNvCxnSpPr>
          <p:nvPr/>
        </p:nvCxnSpPr>
        <p:spPr>
          <a:xfrm>
            <a:off x="3825379" y="3974415"/>
            <a:ext cx="2432808" cy="376071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2" name="Google Shape;232;p25"/>
          <p:cNvSpPr/>
          <p:nvPr/>
        </p:nvSpPr>
        <p:spPr>
          <a:xfrm>
            <a:off x="6162047" y="1520821"/>
            <a:ext cx="783000" cy="254700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0" y="-161825"/>
            <a:ext cx="12239100" cy="8001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rajan Pro" panose="02020502050506020301" pitchFamily="18" charset="0"/>
                <a:ea typeface="Cinzel"/>
                <a:cs typeface="Cinzel"/>
                <a:sym typeface="Cinzel"/>
              </a:rPr>
              <a:t>Progress on Relevant Objectives</a:t>
            </a:r>
            <a:endParaRPr sz="4000" b="1" dirty="0">
              <a:latin typeface="Trajan Pro" panose="02020502050506020301" pitchFamily="18" charset="0"/>
              <a:ea typeface="Cinzel"/>
              <a:cs typeface="Cinzel"/>
              <a:sym typeface="Cinzel"/>
            </a:endParaRPr>
          </a:p>
        </p:txBody>
      </p:sp>
    </p:spTree>
    <p:extLst>
      <p:ext uri="{BB962C8B-B14F-4D97-AF65-F5344CB8AC3E}">
        <p14:creationId xmlns:p14="http://schemas.microsoft.com/office/powerpoint/2010/main" val="10277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/>
        </p:nvSpPr>
        <p:spPr>
          <a:xfrm>
            <a:off x="0" y="-161825"/>
            <a:ext cx="121920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Trajan Pro" panose="02020502050506020301" pitchFamily="18" charset="0"/>
                <a:ea typeface="Cinzel"/>
                <a:cs typeface="Cinzel"/>
                <a:sym typeface="Cinzel"/>
              </a:rPr>
              <a:t>Teaching Method Recommendations</a:t>
            </a:r>
            <a:endParaRPr sz="3500" b="1" dirty="0">
              <a:latin typeface="Trajan Pro" panose="02020502050506020301" pitchFamily="18" charset="0"/>
              <a:ea typeface="Cinzel"/>
              <a:cs typeface="Cinzel"/>
              <a:sym typeface="Cinzel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3470284" y="6065505"/>
            <a:ext cx="690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of the provost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for the advancement of teaching and learning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BBB19-1619-41C0-9A81-FCAA5A45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56" y="561475"/>
            <a:ext cx="6447079" cy="5814564"/>
          </a:xfrm>
          <a:prstGeom prst="rect">
            <a:avLst/>
          </a:prstGeom>
          <a:ln w="28575">
            <a:solidFill>
              <a:srgbClr val="0A1E3F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FFC492-7C5B-47C1-BD81-E6F686F6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1" y="1161378"/>
            <a:ext cx="4934468" cy="3602333"/>
          </a:xfrm>
          <a:prstGeom prst="rect">
            <a:avLst/>
          </a:prstGeom>
          <a:ln w="28575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68" name="Google Shape;268;p26"/>
          <p:cNvSpPr/>
          <p:nvPr/>
        </p:nvSpPr>
        <p:spPr>
          <a:xfrm>
            <a:off x="6211829" y="645952"/>
            <a:ext cx="767811" cy="276837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"/>
          <p:cNvSpPr/>
          <p:nvPr/>
        </p:nvSpPr>
        <p:spPr>
          <a:xfrm rot="10800000" flipH="1">
            <a:off x="223049" y="2271357"/>
            <a:ext cx="616500" cy="179400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26"/>
          <p:cNvCxnSpPr>
            <a:cxnSpLocks/>
            <a:stCxn id="272" idx="3"/>
            <a:endCxn id="268" idx="1"/>
          </p:cNvCxnSpPr>
          <p:nvPr/>
        </p:nvCxnSpPr>
        <p:spPr>
          <a:xfrm flipV="1">
            <a:off x="839549" y="784371"/>
            <a:ext cx="5372280" cy="1576686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2663E42-B6E0-461D-80A0-10D9210029DE}"/>
              </a:ext>
            </a:extLst>
          </p:cNvPr>
          <p:cNvSpPr/>
          <p:nvPr/>
        </p:nvSpPr>
        <p:spPr>
          <a:xfrm>
            <a:off x="11224727" y="5309119"/>
            <a:ext cx="447869" cy="391886"/>
          </a:xfrm>
          <a:prstGeom prst="star5">
            <a:avLst/>
          </a:prstGeom>
          <a:solidFill>
            <a:srgbClr val="C0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60950-647B-4057-B365-AB5BAC375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922" y="171803"/>
            <a:ext cx="6429690" cy="6514393"/>
          </a:xfrm>
          <a:prstGeom prst="rect">
            <a:avLst/>
          </a:prstGeom>
          <a:ln w="25400">
            <a:solidFill>
              <a:srgbClr val="0A1E3F"/>
            </a:solidFill>
          </a:ln>
        </p:spPr>
      </p:pic>
      <p:sp>
        <p:nvSpPr>
          <p:cNvPr id="301" name="Google Shape;301;p27"/>
          <p:cNvSpPr txBox="1"/>
          <p:nvPr/>
        </p:nvSpPr>
        <p:spPr>
          <a:xfrm>
            <a:off x="9774497" y="2554310"/>
            <a:ext cx="2192244" cy="738633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Click here to open dropdown</a:t>
            </a:r>
          </a:p>
        </p:txBody>
      </p:sp>
      <p:cxnSp>
        <p:nvCxnSpPr>
          <p:cNvPr id="302" name="Google Shape;302;p27"/>
          <p:cNvCxnSpPr>
            <a:cxnSpLocks/>
            <a:stCxn id="301" idx="1"/>
          </p:cNvCxnSpPr>
          <p:nvPr/>
        </p:nvCxnSpPr>
        <p:spPr>
          <a:xfrm flipH="1">
            <a:off x="9408600" y="2923627"/>
            <a:ext cx="365897" cy="1610487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27"/>
          <p:cNvSpPr/>
          <p:nvPr/>
        </p:nvSpPr>
        <p:spPr>
          <a:xfrm>
            <a:off x="5211164" y="4793885"/>
            <a:ext cx="1721275" cy="957724"/>
          </a:xfrm>
          <a:prstGeom prst="rect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114300" y="3439796"/>
            <a:ext cx="2769113" cy="73863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Relevant Objectives linked to this Teaching Method</a:t>
            </a:r>
          </a:p>
        </p:txBody>
      </p:sp>
      <p:cxnSp>
        <p:nvCxnSpPr>
          <p:cNvPr id="305" name="Google Shape;305;p27"/>
          <p:cNvCxnSpPr>
            <a:cxnSpLocks/>
            <a:stCxn id="304" idx="3"/>
          </p:cNvCxnSpPr>
          <p:nvPr/>
        </p:nvCxnSpPr>
        <p:spPr>
          <a:xfrm>
            <a:off x="2883413" y="3809113"/>
            <a:ext cx="2423001" cy="1463634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" name="Google Shape;306;p27"/>
          <p:cNvSpPr txBox="1"/>
          <p:nvPr/>
        </p:nvSpPr>
        <p:spPr>
          <a:xfrm>
            <a:off x="9610725" y="4652641"/>
            <a:ext cx="2462954" cy="73863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Resources for this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Teaching Method</a:t>
            </a:r>
          </a:p>
        </p:txBody>
      </p:sp>
      <p:cxnSp>
        <p:nvCxnSpPr>
          <p:cNvPr id="307" name="Google Shape;307;p27"/>
          <p:cNvCxnSpPr>
            <a:cxnSpLocks/>
            <a:stCxn id="306" idx="1"/>
          </p:cNvCxnSpPr>
          <p:nvPr/>
        </p:nvCxnSpPr>
        <p:spPr>
          <a:xfrm flipH="1">
            <a:off x="9308587" y="5021958"/>
            <a:ext cx="302138" cy="212013"/>
          </a:xfrm>
          <a:prstGeom prst="straightConnector1">
            <a:avLst/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296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0" y="365425"/>
            <a:ext cx="12192000" cy="74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Trajan Pro" panose="02020502050506020301" pitchFamily="18" charset="0"/>
                <a:ea typeface="Cinzel SemiBold"/>
                <a:cs typeface="Cinzel SemiBold"/>
                <a:sym typeface="Cinzel SemiBold"/>
              </a:rPr>
              <a:t>idea as part of ongoing communications with students </a:t>
            </a:r>
            <a:endParaRPr sz="2800" dirty="0">
              <a:latin typeface="Trajan Pro" panose="02020502050506020301" pitchFamily="18" charset="0"/>
              <a:ea typeface="Cinzel SemiBold"/>
              <a:cs typeface="Cinzel SemiBold"/>
              <a:sym typeface="Cinzel SemiBold"/>
            </a:endParaRPr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2"/>
          </p:nvPr>
        </p:nvSpPr>
        <p:spPr>
          <a:xfrm>
            <a:off x="415600" y="1108225"/>
            <a:ext cx="7629900" cy="5647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➔"/>
            </a:pPr>
            <a:r>
              <a:rPr lang="en-US" sz="2700">
                <a:solidFill>
                  <a:schemeClr val="dk1"/>
                </a:solidFill>
              </a:rPr>
              <a:t>Consider establishing a communications cycle</a:t>
            </a:r>
            <a:endParaRPr sz="2700">
              <a:solidFill>
                <a:schemeClr val="dk1"/>
              </a:solidFill>
            </a:endParaRPr>
          </a:p>
          <a:p>
            <a:pPr marL="609600" lvl="0" indent="-457200" algn="l" rtl="0">
              <a:lnSpc>
                <a:spcPct val="10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US" sz="2700">
                <a:solidFill>
                  <a:schemeClr val="dk1"/>
                </a:solidFill>
              </a:rPr>
              <a:t>Asking the right questions (</a:t>
            </a:r>
            <a:r>
              <a:rPr lang="en-US" sz="2700"/>
              <a:t>what can and should my students tell me?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>
              <a:solidFill>
                <a:schemeClr val="dk1"/>
              </a:solidFill>
            </a:endParaRPr>
          </a:p>
          <a:p>
            <a:pPr marL="609600" lvl="0" indent="-476250" algn="l" rtl="0">
              <a:lnSpc>
                <a:spcPct val="10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700"/>
              <a:buChar char="➔"/>
            </a:pPr>
            <a:r>
              <a:rPr lang="en-US" sz="2700">
                <a:solidFill>
                  <a:schemeClr val="dk1"/>
                </a:solidFill>
              </a:rPr>
              <a:t>Asking at the most effective time for your goals: before/during/at the end of course</a:t>
            </a:r>
            <a:endParaRPr sz="2700">
              <a:solidFill>
                <a:schemeClr val="dk1"/>
              </a:solidFill>
            </a:endParaRPr>
          </a:p>
          <a:p>
            <a:pPr marL="609600" lvl="0" indent="-476250" algn="l" rtl="0">
              <a:lnSpc>
                <a:spcPct val="105000"/>
              </a:lnSpc>
              <a:spcBef>
                <a:spcPts val="1300"/>
              </a:spcBef>
              <a:spcAft>
                <a:spcPts val="0"/>
              </a:spcAft>
              <a:buSzPts val="2700"/>
              <a:buChar char="➔"/>
            </a:pPr>
            <a:r>
              <a:rPr lang="en-US" sz="2700">
                <a:solidFill>
                  <a:schemeClr val="dk1"/>
                </a:solidFill>
              </a:rPr>
              <a:t>Example mid-sem</a:t>
            </a:r>
            <a:r>
              <a:rPr lang="en-US" sz="2700"/>
              <a:t>ester </a:t>
            </a:r>
            <a:r>
              <a:rPr lang="en-US" sz="2700">
                <a:solidFill>
                  <a:schemeClr val="dk1"/>
                </a:solidFill>
              </a:rPr>
              <a:t>3-questions model: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https://web.uri.edu/atl/facilitated-mid-semester-feedback/</a:t>
            </a:r>
            <a:r>
              <a:rPr lang="en-US" sz="2700">
                <a:solidFill>
                  <a:schemeClr val="dk1"/>
                </a:solidFill>
              </a:rPr>
              <a:t> 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2700">
              <a:solidFill>
                <a:srgbClr val="222222"/>
              </a:solidFill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8915751" y="5863900"/>
            <a:ext cx="30696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Photo by</a:t>
            </a:r>
            <a:r>
              <a:rPr lang="en-US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Shane Rounce</a:t>
            </a:r>
            <a:r>
              <a:rPr lang="en-US" sz="1200">
                <a:solidFill>
                  <a:srgbClr val="FFFFFF"/>
                </a:solidFill>
              </a:rPr>
              <a:t> on</a:t>
            </a:r>
            <a:r>
              <a:rPr lang="en-US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100" b="1">
              <a:solidFill>
                <a:srgbClr val="FFFFFF"/>
              </a:solidFill>
            </a:endParaRPr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0333" y="1198900"/>
            <a:ext cx="3166570" cy="4780899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6" name="Google Shape;336;p28"/>
          <p:cNvSpPr txBox="1"/>
          <p:nvPr/>
        </p:nvSpPr>
        <p:spPr>
          <a:xfrm>
            <a:off x="609250" y="5482425"/>
            <a:ext cx="7242600" cy="10755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note on qualitative open-ended questions: remind students that effective feedback is specific, polite, and constructive; this is an opportunity to talk directly to you!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03257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4EF7B1-56E9-40E6-B092-BA64235F804B}"/>
              </a:ext>
            </a:extLst>
          </p:cNvPr>
          <p:cNvSpPr txBox="1"/>
          <p:nvPr/>
        </p:nvSpPr>
        <p:spPr>
          <a:xfrm>
            <a:off x="575111" y="802945"/>
            <a:ext cx="11041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jan Pro" panose="02020502050506020301" pitchFamily="18" charset="0"/>
              </a:rPr>
              <a:t>Q&amp;A</a:t>
            </a:r>
          </a:p>
          <a:p>
            <a:endParaRPr lang="en-US" sz="4000" b="1" dirty="0">
              <a:latin typeface="Trajan Pro" panose="02020502050506020301" pitchFamily="18" charset="0"/>
            </a:endParaRPr>
          </a:p>
          <a:p>
            <a:r>
              <a:rPr lang="en-US" sz="4000" i="1" dirty="0">
                <a:latin typeface="Trajan Pro" panose="02020502050506020301" pitchFamily="18" charset="0"/>
              </a:rPr>
              <a:t>What are your current concerns?  </a:t>
            </a:r>
          </a:p>
          <a:p>
            <a:endParaRPr lang="en-US" sz="4000" b="1" dirty="0">
              <a:latin typeface="Trajan Pro" panose="02020502050506020301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3F1F-65F2-4666-B219-027B8ABA8303}"/>
              </a:ext>
            </a:extLst>
          </p:cNvPr>
          <p:cNvSpPr txBox="1"/>
          <p:nvPr/>
        </p:nvSpPr>
        <p:spPr>
          <a:xfrm>
            <a:off x="3474626" y="6053173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383170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131200" y="509202"/>
            <a:ext cx="49077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Trajan Pro" panose="02020502050506020301" pitchFamily="18" charset="0"/>
                <a:ea typeface="Cinzel SemiBold"/>
                <a:cs typeface="Cinzel SemiBold"/>
                <a:sym typeface="Cinzel SemiBold"/>
              </a:rPr>
              <a:t>Where to Begin</a:t>
            </a:r>
            <a:endParaRPr dirty="0">
              <a:solidFill>
                <a:srgbClr val="000000"/>
              </a:solidFill>
              <a:latin typeface="Trajan Pro" panose="02020502050506020301" pitchFamily="18" charset="0"/>
              <a:ea typeface="Cinzel SemiBold"/>
              <a:cs typeface="Cinzel SemiBold"/>
              <a:sym typeface="Cinzel SemiBold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3470284" y="6065505"/>
            <a:ext cx="69068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of the provost</a:t>
            </a:r>
            <a:endParaRPr>
              <a:latin typeface="Cinzel"/>
              <a:ea typeface="Cinzel"/>
              <a:cs typeface="Cinzel"/>
              <a:sym typeface="Cinz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for the advancement of teaching and learning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375" y="1139837"/>
            <a:ext cx="5075100" cy="4407974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37F5EA-3DCD-4810-858A-1BA6AF0B8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023" y="1139837"/>
            <a:ext cx="6478602" cy="3806687"/>
          </a:xfrm>
          <a:prstGeom prst="rect">
            <a:avLst/>
          </a:prstGeom>
          <a:ln w="31750">
            <a:solidFill>
              <a:schemeClr val="accent2"/>
            </a:solidFill>
          </a:ln>
          <a:effectLst>
            <a:outerShdw blurRad="508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65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9"/>
          <p:cNvSpPr txBox="1"/>
          <p:nvPr/>
        </p:nvSpPr>
        <p:spPr>
          <a:xfrm>
            <a:off x="3149722" y="808345"/>
            <a:ext cx="690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 dirty="0">
                <a:solidFill>
                  <a:schemeClr val="lt1"/>
                </a:solidFill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office of the provost</a:t>
            </a:r>
            <a:endParaRPr sz="15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office for the advancement of teaching and learning</a:t>
            </a:r>
            <a:endParaRPr sz="15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</p:txBody>
      </p:sp>
      <p:sp>
        <p:nvSpPr>
          <p:cNvPr id="462" name="Google Shape;462;p39"/>
          <p:cNvSpPr txBox="1"/>
          <p:nvPr/>
        </p:nvSpPr>
        <p:spPr>
          <a:xfrm>
            <a:off x="122624" y="2163000"/>
            <a:ext cx="5771279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rPr lang="en-US" sz="3800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dr</a:t>
            </a:r>
            <a:r>
              <a:rPr lang="en-US" sz="38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. anna santucci</a:t>
            </a:r>
            <a:endParaRPr sz="30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</a:pPr>
            <a:r>
              <a:rPr lang="en-US" sz="22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faculty development specialist</a:t>
            </a:r>
            <a:endParaRPr sz="18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</a:pPr>
            <a:r>
              <a:rPr lang="en-US" sz="20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asantucci@uri.edu</a:t>
            </a:r>
            <a:endParaRPr sz="16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122624" y="4542675"/>
            <a:ext cx="54618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rPr lang="en-US" sz="3800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s</a:t>
            </a:r>
            <a:r>
              <a:rPr lang="en-US" sz="38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ean krueger</a:t>
            </a:r>
            <a:endParaRPr sz="30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</a:pPr>
            <a:r>
              <a:rPr lang="en-US" sz="22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coordinator, course evaluation</a:t>
            </a:r>
            <a:endParaRPr sz="18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</a:pPr>
            <a:r>
              <a:rPr lang="en-US" sz="2000" u="none" dirty="0">
                <a:latin typeface="Trajan Pro" panose="02020502050506020301" pitchFamily="18" charset="0"/>
                <a:ea typeface="Cinzel Medium"/>
                <a:cs typeface="Cinzel Medium"/>
                <a:sym typeface="Cinzel Medium"/>
              </a:rPr>
              <a:t>skrueger@uri.edu</a:t>
            </a:r>
            <a:endParaRPr sz="1600" dirty="0">
              <a:latin typeface="Trajan Pro" panose="02020502050506020301" pitchFamily="18" charset="0"/>
              <a:ea typeface="Cinzel Medium"/>
              <a:cs typeface="Cinzel Medium"/>
              <a:sym typeface="Cinzel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264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4EF7B1-56E9-40E6-B092-BA64235F804B}"/>
              </a:ext>
            </a:extLst>
          </p:cNvPr>
          <p:cNvSpPr txBox="1"/>
          <p:nvPr/>
        </p:nvSpPr>
        <p:spPr>
          <a:xfrm>
            <a:off x="219511" y="1070190"/>
            <a:ext cx="11752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ajan Pro" panose="02020502050506020301" pitchFamily="18" charset="0"/>
              </a:rPr>
              <a:t>When you think about IDEA…</a:t>
            </a:r>
          </a:p>
          <a:p>
            <a:endParaRPr lang="en-US" sz="4000" b="1" dirty="0">
              <a:latin typeface="Trajan Pro" panose="02020502050506020301" pitchFamily="18" charset="0"/>
            </a:endParaRPr>
          </a:p>
          <a:p>
            <a:r>
              <a:rPr lang="en-US" sz="4000" i="1" dirty="0">
                <a:latin typeface="Trajan Pro" panose="02020502050506020301" pitchFamily="18" charset="0"/>
              </a:rPr>
              <a:t>What are your thoughts on the role that student voice should have in the evaluation of teaching process?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3F1F-65F2-4666-B219-027B8ABA8303}"/>
              </a:ext>
            </a:extLst>
          </p:cNvPr>
          <p:cNvSpPr txBox="1"/>
          <p:nvPr/>
        </p:nvSpPr>
        <p:spPr>
          <a:xfrm>
            <a:off x="3474626" y="6053173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5114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B23E-3F31-F246-819B-A4CD1ED4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38894"/>
            <a:ext cx="5571067" cy="11906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ajan Pro" panose="02020602050506020301" pitchFamily="18" charset="0"/>
              </a:rPr>
              <a:t>Student voice as one piece of a bigger picture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81FA0-C1A7-404A-9DA3-B1B62801AFB6}"/>
              </a:ext>
            </a:extLst>
          </p:cNvPr>
          <p:cNvSpPr txBox="1"/>
          <p:nvPr/>
        </p:nvSpPr>
        <p:spPr>
          <a:xfrm>
            <a:off x="3474626" y="6053173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FE4E3C-1557-491C-9BAA-FCCAA47CA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924350"/>
              </p:ext>
            </p:extLst>
          </p:nvPr>
        </p:nvGraphicFramePr>
        <p:xfrm>
          <a:off x="2248250" y="281607"/>
          <a:ext cx="7911750" cy="513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19D9A1-DE97-2D4A-9CB8-385FA94DAF30}"/>
              </a:ext>
            </a:extLst>
          </p:cNvPr>
          <p:cNvSpPr txBox="1"/>
          <p:nvPr/>
        </p:nvSpPr>
        <p:spPr>
          <a:xfrm>
            <a:off x="7850836" y="2228671"/>
            <a:ext cx="418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See example benchmark frameworks: </a:t>
            </a:r>
            <a:r>
              <a:rPr lang="en-US" sz="2400" dirty="0">
                <a:hlinkClick r:id="rId8"/>
              </a:rPr>
              <a:t>https://teval.net/resources.html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62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B23E-3F31-F246-819B-A4CD1ED4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4252"/>
            <a:ext cx="10853928" cy="4325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ajan Pro" panose="02020602050506020301" pitchFamily="18" charset="0"/>
              </a:rPr>
              <a:t>idea: behind the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EE64B-4715-48C1-A20F-E138F9D7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41884"/>
            <a:ext cx="5731321" cy="4184063"/>
          </a:xfrm>
          <a:prstGeom prst="rect">
            <a:avLst/>
          </a:prstGeom>
          <a:ln w="19050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272F1-DC96-42F9-AB78-60895071D4C3}"/>
              </a:ext>
            </a:extLst>
          </p:cNvPr>
          <p:cNvSpPr txBox="1"/>
          <p:nvPr/>
        </p:nvSpPr>
        <p:spPr>
          <a:xfrm flipH="1">
            <a:off x="6029321" y="1951672"/>
            <a:ext cx="616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Summary</a:t>
            </a:r>
            <a:r>
              <a:rPr lang="en-US" dirty="0"/>
              <a:t> average of the other two Summary scores</a:t>
            </a:r>
          </a:p>
          <a:p>
            <a:endParaRPr lang="en-US" dirty="0"/>
          </a:p>
          <a:p>
            <a:r>
              <a:rPr lang="en-US" sz="2000" b="1" u="sng" dirty="0"/>
              <a:t>Progress on Relative Objectives</a:t>
            </a:r>
            <a:r>
              <a:rPr lang="en-US" sz="2000" dirty="0"/>
              <a:t> </a:t>
            </a:r>
            <a:r>
              <a:rPr lang="en-US" dirty="0"/>
              <a:t>weighted average of selected objectives </a:t>
            </a:r>
          </a:p>
          <a:p>
            <a:endParaRPr lang="en-US" dirty="0"/>
          </a:p>
          <a:p>
            <a:r>
              <a:rPr lang="en-US" sz="2000" b="1" u="sng" dirty="0"/>
              <a:t>Ratings of Summative Questions</a:t>
            </a:r>
            <a:r>
              <a:rPr lang="en-US" sz="2000" dirty="0"/>
              <a:t> </a:t>
            </a:r>
            <a:r>
              <a:rPr lang="en-US" dirty="0"/>
              <a:t>average of 2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Overall, I rate this instructor as excellent teacher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Overall, I rate this course as excellent.</a:t>
            </a:r>
          </a:p>
          <a:p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822F-3CF8-423D-B2AD-E181D62E7B39}"/>
              </a:ext>
            </a:extLst>
          </p:cNvPr>
          <p:cNvSpPr/>
          <p:nvPr/>
        </p:nvSpPr>
        <p:spPr>
          <a:xfrm>
            <a:off x="209550" y="3352800"/>
            <a:ext cx="1752600" cy="15720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4CB5D3-DDFC-4109-9E75-65F24896DB36}"/>
              </a:ext>
            </a:extLst>
          </p:cNvPr>
          <p:cNvSpPr/>
          <p:nvPr/>
        </p:nvSpPr>
        <p:spPr>
          <a:xfrm>
            <a:off x="2076831" y="3352800"/>
            <a:ext cx="1752600" cy="15720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9A827-1984-4F74-A169-6D0EC55DA4F1}"/>
              </a:ext>
            </a:extLst>
          </p:cNvPr>
          <p:cNvSpPr/>
          <p:nvPr/>
        </p:nvSpPr>
        <p:spPr>
          <a:xfrm>
            <a:off x="3951510" y="3352799"/>
            <a:ext cx="1752600" cy="1590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D1221-58E0-4EC1-994E-7DFB8F2A3CD0}"/>
              </a:ext>
            </a:extLst>
          </p:cNvPr>
          <p:cNvSpPr/>
          <p:nvPr/>
        </p:nvSpPr>
        <p:spPr>
          <a:xfrm>
            <a:off x="209550" y="3352800"/>
            <a:ext cx="1752600" cy="1572005"/>
          </a:xfrm>
          <a:prstGeom prst="rect">
            <a:avLst/>
          </a:pr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D4793C-D28B-4F7A-A064-03997B7990E0}"/>
              </a:ext>
            </a:extLst>
          </p:cNvPr>
          <p:cNvSpPr/>
          <p:nvPr/>
        </p:nvSpPr>
        <p:spPr>
          <a:xfrm>
            <a:off x="3944112" y="3362324"/>
            <a:ext cx="1752600" cy="1590675"/>
          </a:xfrm>
          <a:prstGeom prst="rect">
            <a:avLst/>
          </a:pr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14A33-1034-4C1A-8693-A409D7CDE186}"/>
              </a:ext>
            </a:extLst>
          </p:cNvPr>
          <p:cNvSpPr txBox="1"/>
          <p:nvPr/>
        </p:nvSpPr>
        <p:spPr>
          <a:xfrm>
            <a:off x="3474626" y="6053173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7498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A5D10-1074-4722-A297-B2176F47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2" y="1349834"/>
            <a:ext cx="7079679" cy="5168411"/>
          </a:xfrm>
          <a:prstGeom prst="rect">
            <a:avLst/>
          </a:prstGeom>
          <a:ln w="19050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5A731E-FFB1-41E8-9D97-796F54948AE4}"/>
              </a:ext>
            </a:extLst>
          </p:cNvPr>
          <p:cNvSpPr txBox="1">
            <a:spLocks/>
          </p:cNvSpPr>
          <p:nvPr/>
        </p:nvSpPr>
        <p:spPr>
          <a:xfrm>
            <a:off x="0" y="494252"/>
            <a:ext cx="10853928" cy="43250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latin typeface="Trajan Pro" panose="02020602050506020301" pitchFamily="18" charset="0"/>
              </a:rPr>
              <a:t>idea: behind the numbers</a:t>
            </a:r>
          </a:p>
        </p:txBody>
      </p:sp>
      <p:sp>
        <p:nvSpPr>
          <p:cNvPr id="5" name="Google Shape;193;p21">
            <a:extLst>
              <a:ext uri="{FF2B5EF4-FFF2-40B4-BE49-F238E27FC236}">
                <a16:creationId xmlns:a16="http://schemas.microsoft.com/office/drawing/2014/main" id="{E270A00F-632F-49E1-ACD6-6CBED0012D3F}"/>
              </a:ext>
            </a:extLst>
          </p:cNvPr>
          <p:cNvSpPr/>
          <p:nvPr/>
        </p:nvSpPr>
        <p:spPr>
          <a:xfrm>
            <a:off x="4178803" y="1734827"/>
            <a:ext cx="2798326" cy="891484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77E0-A7B3-4D48-9FF3-0B89BB6D15DA}"/>
              </a:ext>
            </a:extLst>
          </p:cNvPr>
          <p:cNvSpPr txBox="1"/>
          <p:nvPr/>
        </p:nvSpPr>
        <p:spPr>
          <a:xfrm>
            <a:off x="7348756" y="1371248"/>
            <a:ext cx="4728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Response rate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Percentage of enrolled students who completed the IDEA form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Adjusted vs Raw Averages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Uses the Course and Student description questions to adjust summary scores.</a:t>
            </a:r>
          </a:p>
          <a:p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Description of Course and Students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Student’s description of themselves and courses. These questions are used when adjusting scores. 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93;p21">
            <a:extLst>
              <a:ext uri="{FF2B5EF4-FFF2-40B4-BE49-F238E27FC236}">
                <a16:creationId xmlns:a16="http://schemas.microsoft.com/office/drawing/2014/main" id="{B0CB9D97-3160-4B97-B978-71DCBA1C15A1}"/>
              </a:ext>
            </a:extLst>
          </p:cNvPr>
          <p:cNvSpPr/>
          <p:nvPr/>
        </p:nvSpPr>
        <p:spPr>
          <a:xfrm>
            <a:off x="3825379" y="3702549"/>
            <a:ext cx="1518407" cy="3279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14BD8-5524-41A6-8826-66FECBC3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6" y="1463718"/>
            <a:ext cx="7079679" cy="4622165"/>
          </a:xfrm>
          <a:prstGeom prst="rect">
            <a:avLst/>
          </a:prstGeom>
          <a:ln w="12700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93;p21">
            <a:extLst>
              <a:ext uri="{FF2B5EF4-FFF2-40B4-BE49-F238E27FC236}">
                <a16:creationId xmlns:a16="http://schemas.microsoft.com/office/drawing/2014/main" id="{62A6E839-4DAC-44C0-BCB5-7334A7A5938D}"/>
              </a:ext>
            </a:extLst>
          </p:cNvPr>
          <p:cNvSpPr/>
          <p:nvPr/>
        </p:nvSpPr>
        <p:spPr>
          <a:xfrm>
            <a:off x="219511" y="6199766"/>
            <a:ext cx="6835630" cy="3279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24D4BF-1C16-4EF4-BE63-BCAFC2B8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8" y="966240"/>
            <a:ext cx="6963539" cy="5083625"/>
          </a:xfrm>
          <a:prstGeom prst="rect">
            <a:avLst/>
          </a:prstGeom>
          <a:ln w="19050">
            <a:solidFill>
              <a:srgbClr val="0A1E3F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9276CE-FCF7-40BF-ACB8-EF4E47E7BFED}"/>
              </a:ext>
            </a:extLst>
          </p:cNvPr>
          <p:cNvSpPr/>
          <p:nvPr/>
        </p:nvSpPr>
        <p:spPr>
          <a:xfrm>
            <a:off x="185308" y="966241"/>
            <a:ext cx="6963539" cy="266563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0077E-79B3-40B4-9784-904EF8932097}"/>
              </a:ext>
            </a:extLst>
          </p:cNvPr>
          <p:cNvSpPr/>
          <p:nvPr/>
        </p:nvSpPr>
        <p:spPr>
          <a:xfrm>
            <a:off x="185308" y="3631879"/>
            <a:ext cx="2408602" cy="196849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98334-2ECB-4CB4-8BCB-71189C5CA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95" y="1019038"/>
            <a:ext cx="6023295" cy="259417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0D120A-D1B2-4159-9558-D288C51D2EB9}"/>
              </a:ext>
            </a:extLst>
          </p:cNvPr>
          <p:cNvSpPr/>
          <p:nvPr/>
        </p:nvSpPr>
        <p:spPr>
          <a:xfrm>
            <a:off x="4739951" y="3631879"/>
            <a:ext cx="2408896" cy="196849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80DF84-24AC-4D39-9D7C-7EA12A90A398}"/>
              </a:ext>
            </a:extLst>
          </p:cNvPr>
          <p:cNvSpPr/>
          <p:nvPr/>
        </p:nvSpPr>
        <p:spPr>
          <a:xfrm>
            <a:off x="185308" y="5600369"/>
            <a:ext cx="6963539" cy="449496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AA436-CC06-4FA9-861D-D23954F7FD80}"/>
              </a:ext>
            </a:extLst>
          </p:cNvPr>
          <p:cNvSpPr/>
          <p:nvPr/>
        </p:nvSpPr>
        <p:spPr>
          <a:xfrm>
            <a:off x="2593910" y="3631879"/>
            <a:ext cx="2146041" cy="1940497"/>
          </a:xfrm>
          <a:prstGeom prst="rect">
            <a:avLst/>
          </a:prstGeom>
          <a:noFill/>
          <a:ln w="63500">
            <a:solidFill>
              <a:srgbClr val="B6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F37601-070E-42F3-B1B4-D47479342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49" y="2964008"/>
            <a:ext cx="327688" cy="2438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31F7E5-6796-48CE-AC7B-7CBDE2FAB4D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4049486" y="3207869"/>
            <a:ext cx="276807" cy="194463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FC474C-9378-41C8-8D08-4A41FFFA930F}"/>
              </a:ext>
            </a:extLst>
          </p:cNvPr>
          <p:cNvSpPr txBox="1"/>
          <p:nvPr/>
        </p:nvSpPr>
        <p:spPr>
          <a:xfrm>
            <a:off x="3474626" y="6053173"/>
            <a:ext cx="69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of the provost</a:t>
            </a:r>
          </a:p>
          <a:p>
            <a:r>
              <a:rPr lang="en-US" sz="1400" dirty="0">
                <a:solidFill>
                  <a:schemeClr val="bg1"/>
                </a:solidFill>
                <a:latin typeface="Trajan Pro" panose="02020602050506020301"/>
              </a:rPr>
              <a:t>office for the advancement of teaching and learning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5F7C901-887B-4E7B-85D5-E3E185CCEA11}"/>
              </a:ext>
            </a:extLst>
          </p:cNvPr>
          <p:cNvSpPr txBox="1">
            <a:spLocks/>
          </p:cNvSpPr>
          <p:nvPr/>
        </p:nvSpPr>
        <p:spPr>
          <a:xfrm>
            <a:off x="0" y="278001"/>
            <a:ext cx="10853928" cy="43250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latin typeface="Trajan Pro" panose="02020602050506020301" pitchFamily="18" charset="0"/>
              </a:rPr>
              <a:t>idea: behind the numbers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0B2EF-9DD1-4AD4-AF8E-A0C70765F6F8}"/>
              </a:ext>
            </a:extLst>
          </p:cNvPr>
          <p:cNvSpPr txBox="1"/>
          <p:nvPr/>
        </p:nvSpPr>
        <p:spPr>
          <a:xfrm>
            <a:off x="7331979" y="1234896"/>
            <a:ext cx="467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Converted Average Comparison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Converts the 5-point scale score to a T-score with an average of 50 and a SD of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D60C8-3759-4A08-A5B6-270D27D08E6C}"/>
              </a:ext>
            </a:extLst>
          </p:cNvPr>
          <p:cNvSpPr/>
          <p:nvPr/>
        </p:nvSpPr>
        <p:spPr>
          <a:xfrm>
            <a:off x="2715491" y="4950691"/>
            <a:ext cx="1902691" cy="535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73575" y="1598850"/>
            <a:ext cx="11782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71348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✔"/>
            </a:pPr>
            <a:r>
              <a:rPr lang="en-US" sz="3000" dirty="0"/>
              <a:t>Tell their unique teaching story (e.g. context of teaching innovations) </a:t>
            </a:r>
            <a:endParaRPr sz="3000" dirty="0"/>
          </a:p>
          <a:p>
            <a:pPr marL="384048" lvl="0" indent="-3713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✔"/>
            </a:pPr>
            <a:r>
              <a:rPr lang="en-US" sz="3000" dirty="0"/>
              <a:t>Collect additional evidence for teaching portfolios (e.g. track patterns)</a:t>
            </a:r>
            <a:endParaRPr sz="3000" dirty="0"/>
          </a:p>
          <a:p>
            <a:pPr marL="384048" lvl="0" indent="-3713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✔"/>
            </a:pPr>
            <a:r>
              <a:rPr lang="en-US" sz="3000" dirty="0"/>
              <a:t>Explore strategies to enhance classroom practice</a:t>
            </a:r>
            <a:endParaRPr sz="3000" dirty="0"/>
          </a:p>
          <a:p>
            <a:pPr marL="384048" lvl="0" indent="-3713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✔"/>
            </a:pPr>
            <a:r>
              <a:rPr lang="en-US" sz="3000" dirty="0"/>
              <a:t>Gather formative information as a reflective practitioner + Demonstrate that process</a:t>
            </a:r>
            <a:endParaRPr sz="3000" dirty="0"/>
          </a:p>
        </p:txBody>
      </p:sp>
      <p:sp>
        <p:nvSpPr>
          <p:cNvPr id="111" name="Google Shape;111;p16"/>
          <p:cNvSpPr txBox="1"/>
          <p:nvPr/>
        </p:nvSpPr>
        <p:spPr>
          <a:xfrm>
            <a:off x="3470284" y="6065505"/>
            <a:ext cx="690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of the provost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rPr>
              <a:t>office for the advancement of teaching and learning</a:t>
            </a:r>
            <a:endParaRPr dirty="0"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73575" y="379405"/>
            <a:ext cx="11566000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Trajan Pro" panose="02020502050506020301" pitchFamily="18" charset="0"/>
                <a:ea typeface="Cinzel"/>
                <a:cs typeface="Cinzel"/>
                <a:sym typeface="Cinzel"/>
              </a:rPr>
              <a:t>Why collect student feedback? - IDEA @ URI helps instructors:</a:t>
            </a:r>
            <a:endParaRPr sz="1000" dirty="0">
              <a:latin typeface="Trajan Pro" panose="02020502050506020301" pitchFamily="18" charset="0"/>
              <a:ea typeface="Cinzel"/>
              <a:cs typeface="Cinzel"/>
              <a:sym typeface="Cinzel"/>
            </a:endParaRPr>
          </a:p>
        </p:txBody>
      </p:sp>
    </p:spTree>
    <p:extLst>
      <p:ext uri="{BB962C8B-B14F-4D97-AF65-F5344CB8AC3E}">
        <p14:creationId xmlns:p14="http://schemas.microsoft.com/office/powerpoint/2010/main" val="10954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0" y="489810"/>
            <a:ext cx="10515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Trajan Pro" panose="02020502050506020301" pitchFamily="18" charset="0"/>
                <a:ea typeface="Cinzel SemiBold"/>
                <a:cs typeface="Cinzel SemiBold"/>
                <a:sym typeface="Cinzel SemiBold"/>
              </a:rPr>
              <a:t>common idea use cycle</a:t>
            </a:r>
            <a:endParaRPr dirty="0">
              <a:solidFill>
                <a:srgbClr val="000000"/>
              </a:solidFill>
              <a:latin typeface="Trajan Pro" panose="02020502050506020301" pitchFamily="18" charset="0"/>
              <a:ea typeface="Cinzel SemiBold"/>
              <a:cs typeface="Cinzel SemiBold"/>
              <a:sym typeface="Cinzel SemiBold"/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0" y="1685550"/>
            <a:ext cx="5156154" cy="1232769"/>
            <a:chOff x="0" y="1242969"/>
            <a:chExt cx="3867213" cy="924600"/>
          </a:xfrm>
        </p:grpSpPr>
        <p:cxnSp>
          <p:nvCxnSpPr>
            <p:cNvPr id="137" name="Google Shape;137;p18"/>
            <p:cNvCxnSpPr/>
            <p:nvPr/>
          </p:nvCxnSpPr>
          <p:spPr>
            <a:xfrm rot="10800000">
              <a:off x="2610813" y="1478613"/>
              <a:ext cx="1256400" cy="175500"/>
            </a:xfrm>
            <a:prstGeom prst="straightConnector1">
              <a:avLst/>
            </a:prstGeom>
            <a:noFill/>
            <a:ln w="9525" cap="flat" cmpd="sng">
              <a:solidFill>
                <a:srgbClr val="D83829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8" name="Google Shape;138;p18"/>
            <p:cNvSpPr txBox="1"/>
            <p:nvPr/>
          </p:nvSpPr>
          <p:spPr>
            <a:xfrm>
              <a:off x="0" y="1242969"/>
              <a:ext cx="33819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Set Relevant Objectives</a:t>
              </a:r>
              <a:endParaRPr sz="1900" b="1" dirty="0"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3-5 Important/Essential Objectives</a:t>
              </a: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8"/>
          <p:cNvGrpSpPr/>
          <p:nvPr/>
        </p:nvGrpSpPr>
        <p:grpSpPr>
          <a:xfrm>
            <a:off x="0" y="3528075"/>
            <a:ext cx="4762464" cy="1232769"/>
            <a:chOff x="0" y="2646122"/>
            <a:chExt cx="3571938" cy="924600"/>
          </a:xfrm>
        </p:grpSpPr>
        <p:cxnSp>
          <p:nvCxnSpPr>
            <p:cNvPr id="140" name="Google Shape;140;p18"/>
            <p:cNvCxnSpPr/>
            <p:nvPr/>
          </p:nvCxnSpPr>
          <p:spPr>
            <a:xfrm rot="10800000">
              <a:off x="2433738" y="2893625"/>
              <a:ext cx="1138200" cy="214800"/>
            </a:xfrm>
            <a:prstGeom prst="straightConnector1">
              <a:avLst/>
            </a:prstGeom>
            <a:noFill/>
            <a:ln w="9525" cap="flat" cmpd="sng">
              <a:solidFill>
                <a:srgbClr val="BE2F2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41" name="Google Shape;141;p18"/>
            <p:cNvSpPr txBox="1"/>
            <p:nvPr/>
          </p:nvSpPr>
          <p:spPr>
            <a:xfrm>
              <a:off x="0" y="2646122"/>
              <a:ext cx="28797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latin typeface="Calibri"/>
                  <a:ea typeface="Calibri"/>
                  <a:cs typeface="Calibri"/>
                  <a:sym typeface="Calibri"/>
                </a:rPr>
                <a:t>Collect Feedback</a:t>
              </a:r>
              <a:endParaRPr sz="23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dirty="0">
                  <a:latin typeface="Roboto"/>
                  <a:ea typeface="Roboto"/>
                  <a:cs typeface="Roboto"/>
                  <a:sym typeface="Roboto"/>
                </a:rPr>
                <a:t>F</a:t>
              </a:r>
              <a:r>
                <a:rPr lang="en-US" sz="1800" dirty="0">
                  <a:latin typeface="Roboto"/>
                  <a:ea typeface="Roboto"/>
                  <a:cs typeface="Roboto"/>
                  <a:sym typeface="Roboto"/>
                </a:rPr>
                <a:t>inal 2 weeks of the term </a:t>
              </a: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6295053" y="4389754"/>
            <a:ext cx="5897053" cy="996811"/>
            <a:chOff x="4721407" y="3292301"/>
            <a:chExt cx="4422900" cy="924600"/>
          </a:xfrm>
        </p:grpSpPr>
        <p:cxnSp>
          <p:nvCxnSpPr>
            <p:cNvPr id="143" name="Google Shape;143;p18"/>
            <p:cNvCxnSpPr>
              <a:endCxn id="144" idx="1"/>
            </p:cNvCxnSpPr>
            <p:nvPr/>
          </p:nvCxnSpPr>
          <p:spPr>
            <a:xfrm rot="10800000" flipH="1">
              <a:off x="4721407" y="3754601"/>
              <a:ext cx="1518900" cy="99600"/>
            </a:xfrm>
            <a:prstGeom prst="straightConnector1">
              <a:avLst/>
            </a:prstGeom>
            <a:noFill/>
            <a:ln w="9525" cap="flat" cmpd="sng">
              <a:solidFill>
                <a:srgbClr val="B02C2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44" name="Google Shape;144;p18"/>
            <p:cNvSpPr txBox="1"/>
            <p:nvPr/>
          </p:nvSpPr>
          <p:spPr>
            <a:xfrm>
              <a:off x="6240307" y="3292301"/>
              <a:ext cx="2904000" cy="92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latin typeface="Calibri"/>
                  <a:ea typeface="Calibri"/>
                  <a:cs typeface="Calibri"/>
                  <a:sym typeface="Calibri"/>
                </a:rPr>
                <a:t>Review Progress on </a:t>
              </a:r>
              <a:endParaRPr sz="23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latin typeface="Calibri"/>
                  <a:ea typeface="Calibri"/>
                  <a:cs typeface="Calibri"/>
                  <a:sym typeface="Calibri"/>
                </a:rPr>
                <a:t>Relevant Objectives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7003071" y="742225"/>
            <a:ext cx="5188670" cy="1463163"/>
            <a:chOff x="5252435" y="556683"/>
            <a:chExt cx="3891600" cy="1097400"/>
          </a:xfrm>
        </p:grpSpPr>
        <p:sp>
          <p:nvSpPr>
            <p:cNvPr id="146" name="Google Shape;146;p18"/>
            <p:cNvSpPr txBox="1"/>
            <p:nvPr/>
          </p:nvSpPr>
          <p:spPr>
            <a:xfrm>
              <a:off x="5879435" y="556683"/>
              <a:ext cx="32646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latin typeface="Calibri"/>
                  <a:ea typeface="Calibri"/>
                  <a:cs typeface="Calibri"/>
                  <a:sym typeface="Calibri"/>
                </a:rPr>
                <a:t>Adjust subsequent course</a:t>
              </a:r>
              <a:endParaRPr sz="23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latin typeface="Calibri"/>
                  <a:ea typeface="Calibri"/>
                  <a:cs typeface="Calibri"/>
                  <a:sym typeface="Calibri"/>
                </a:rPr>
                <a:t>&amp; Document for portfolio</a:t>
              </a:r>
              <a:endParaRPr sz="23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7" name="Google Shape;147;p18"/>
            <p:cNvCxnSpPr>
              <a:endCxn id="146" idx="1"/>
            </p:cNvCxnSpPr>
            <p:nvPr/>
          </p:nvCxnSpPr>
          <p:spPr>
            <a:xfrm rot="10800000" flipH="1">
              <a:off x="5252435" y="1018983"/>
              <a:ext cx="627000" cy="635100"/>
            </a:xfrm>
            <a:prstGeom prst="straightConnector1">
              <a:avLst/>
            </a:prstGeom>
            <a:noFill/>
            <a:ln w="9525" cap="flat" cmpd="sng">
              <a:solidFill>
                <a:srgbClr val="80201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8" name="Google Shape;148;p18"/>
          <p:cNvGrpSpPr/>
          <p:nvPr/>
        </p:nvGrpSpPr>
        <p:grpSpPr>
          <a:xfrm>
            <a:off x="7207345" y="2728325"/>
            <a:ext cx="4983973" cy="1162500"/>
            <a:chOff x="5746862" y="1971342"/>
            <a:chExt cx="3335100" cy="924600"/>
          </a:xfrm>
        </p:grpSpPr>
        <p:cxnSp>
          <p:nvCxnSpPr>
            <p:cNvPr id="149" name="Google Shape;149;p18"/>
            <p:cNvCxnSpPr>
              <a:endCxn id="150" idx="1"/>
            </p:cNvCxnSpPr>
            <p:nvPr/>
          </p:nvCxnSpPr>
          <p:spPr>
            <a:xfrm rot="10800000" flipH="1">
              <a:off x="5746862" y="2433642"/>
              <a:ext cx="561600" cy="271200"/>
            </a:xfrm>
            <a:prstGeom prst="straightConnector1">
              <a:avLst/>
            </a:prstGeom>
            <a:noFill/>
            <a:ln w="9525" cap="flat" cmpd="sng">
              <a:solidFill>
                <a:srgbClr val="A72A1E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50" name="Google Shape;150;p18"/>
            <p:cNvSpPr txBox="1"/>
            <p:nvPr/>
          </p:nvSpPr>
          <p:spPr>
            <a:xfrm>
              <a:off x="6308462" y="1971342"/>
              <a:ext cx="27735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>
                  <a:latin typeface="Calibri"/>
                  <a:ea typeface="Calibri"/>
                  <a:cs typeface="Calibri"/>
                  <a:sym typeface="Calibri"/>
                </a:rPr>
                <a:t>Reflect on Formative feedback</a:t>
              </a:r>
              <a:endParaRPr sz="23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Teaching Methods recommendations</a:t>
              </a:r>
              <a:endParaRPr sz="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8"/>
          <p:cNvGrpSpPr/>
          <p:nvPr/>
        </p:nvGrpSpPr>
        <p:grpSpPr>
          <a:xfrm>
            <a:off x="3216678" y="873276"/>
            <a:ext cx="5358117" cy="5221233"/>
            <a:chOff x="2610905" y="610653"/>
            <a:chExt cx="3922200" cy="3922200"/>
          </a:xfrm>
        </p:grpSpPr>
        <p:sp>
          <p:nvSpPr>
            <p:cNvPr id="152" name="Google Shape;152;p18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50" y="170000"/>
            <a:ext cx="5365699" cy="6595076"/>
          </a:xfrm>
          <a:prstGeom prst="rect">
            <a:avLst/>
          </a:prstGeom>
          <a:noFill/>
          <a:ln w="19050" cap="flat" cmpd="sng">
            <a:solidFill>
              <a:srgbClr val="D9431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19"/>
          <p:cNvSpPr txBox="1"/>
          <p:nvPr/>
        </p:nvSpPr>
        <p:spPr>
          <a:xfrm>
            <a:off x="6457175" y="532600"/>
            <a:ext cx="5579700" cy="598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09A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Progress On Relevant Objectives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questions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of SUMMARY SCORE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Observation Of Teaching Methods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questions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FORMATIVE FEEDBACK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Description Of Course And Students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questions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Factored in adjusted overall score (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UMMARY SCORE)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Summative Rating Questions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overall satisfaction ratings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50 % of SUMMARY SCORE</a:t>
            </a:r>
            <a:endParaRPr sz="2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98699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I Powerpoint Template 2019 larger ratio" id="{50F6FC43-4BDB-49B7-BAB8-873C3E59A560}" vid="{84200ADD-4101-4153-81D2-9469E71A52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44542CDDB0640ACEF1D77D45761B6" ma:contentTypeVersion="13" ma:contentTypeDescription="Create a new document." ma:contentTypeScope="" ma:versionID="eac3f97aacefbf392bcdcd6d6e826d1e">
  <xsd:schema xmlns:xsd="http://www.w3.org/2001/XMLSchema" xmlns:xs="http://www.w3.org/2001/XMLSchema" xmlns:p="http://schemas.microsoft.com/office/2006/metadata/properties" xmlns:ns3="c95819fb-4902-46ad-b77b-672fbc1ec8ee" xmlns:ns4="aaa2736a-3e48-4980-ad91-7036220108ae" targetNamespace="http://schemas.microsoft.com/office/2006/metadata/properties" ma:root="true" ma:fieldsID="c50a90bfc39fcb3673dcaf32857eb7c9" ns3:_="" ns4:_="">
    <xsd:import namespace="c95819fb-4902-46ad-b77b-672fbc1ec8ee"/>
    <xsd:import namespace="aaa2736a-3e48-4980-ad91-7036220108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819fb-4902-46ad-b77b-672fbc1ec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2736a-3e48-4980-ad91-7036220108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B8918-61CD-431D-92AB-32C133579F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F30BA-EE05-4D68-8D28-974B1D8E2870}">
  <ds:schemaRefs>
    <ds:schemaRef ds:uri="c95819fb-4902-46ad-b77b-672fbc1ec8ee"/>
    <ds:schemaRef ds:uri="http://purl.org/dc/terms/"/>
    <ds:schemaRef ds:uri="http://schemas.microsoft.com/office/2006/documentManagement/types"/>
    <ds:schemaRef ds:uri="aaa2736a-3e48-4980-ad91-7036220108a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6B781E-16CC-4A47-94B2-FC42F79DD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819fb-4902-46ad-b77b-672fbc1ec8ee"/>
    <ds:schemaRef ds:uri="aaa2736a-3e48-4980-ad91-703622010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Summer IDEA Brightspace</Template>
  <TotalTime>16792</TotalTime>
  <Words>661</Words>
  <Application>Microsoft Macintosh PowerPoint</Application>
  <PresentationFormat>Widescreen</PresentationFormat>
  <Paragraphs>113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Cinzel</vt:lpstr>
      <vt:lpstr>Libre Franklin</vt:lpstr>
      <vt:lpstr>Noto Sans Symbols</vt:lpstr>
      <vt:lpstr>Roboto</vt:lpstr>
      <vt:lpstr>Trajan Pro</vt:lpstr>
      <vt:lpstr>Office Theme</vt:lpstr>
      <vt:lpstr>Office Theme</vt:lpstr>
      <vt:lpstr>more than just number using idea results for all their worth  chairs’ workshop series</vt:lpstr>
      <vt:lpstr>PowerPoint Presentation</vt:lpstr>
      <vt:lpstr>Student voice as one piece of a bigger picture  </vt:lpstr>
      <vt:lpstr>idea: behind the numbers</vt:lpstr>
      <vt:lpstr>PowerPoint Presentation</vt:lpstr>
      <vt:lpstr>PowerPoint Presentation</vt:lpstr>
      <vt:lpstr>PowerPoint Presentation</vt:lpstr>
      <vt:lpstr>common idea use cycle</vt:lpstr>
      <vt:lpstr>PowerPoint Presentation</vt:lpstr>
      <vt:lpstr>PowerPoint Presentation</vt:lpstr>
      <vt:lpstr>PowerPoint Presentation</vt:lpstr>
      <vt:lpstr>PowerPoint Presentation</vt:lpstr>
      <vt:lpstr>idea as part of ongoing communications with students </vt:lpstr>
      <vt:lpstr>PowerPoint Presentation</vt:lpstr>
      <vt:lpstr>Where to Begin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idea student feedback</dc:title>
  <dc:creator>sean</dc:creator>
  <cp:lastModifiedBy>Lou Ann Diomandes</cp:lastModifiedBy>
  <cp:revision>11</cp:revision>
  <dcterms:created xsi:type="dcterms:W3CDTF">2020-10-22T13:17:33Z</dcterms:created>
  <dcterms:modified xsi:type="dcterms:W3CDTF">2021-11-09T16:16:50Z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0x0101006D444542CDDB0640ACEF1D77D45761B6</vt:lpwstr>
  </property>
</Properties>
</file>