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66" r:id="rId3"/>
    <p:sldId id="277" r:id="rId4"/>
    <p:sldId id="270" r:id="rId5"/>
    <p:sldId id="278" r:id="rId6"/>
    <p:sldId id="276" r:id="rId7"/>
    <p:sldId id="272" r:id="rId8"/>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FAE"/>
    <a:srgbClr val="2F38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09"/>
    <p:restoredTop sz="94624"/>
  </p:normalViewPr>
  <p:slideViewPr>
    <p:cSldViewPr snapToGrid="0" snapToObjects="1">
      <p:cViewPr>
        <p:scale>
          <a:sx n="146" d="100"/>
          <a:sy n="146" d="100"/>
        </p:scale>
        <p:origin x="448" y="5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84A372-09E2-4841-8A0C-80C0674D25AF}" type="datetimeFigureOut">
              <a:rPr lang="en-US" smtClean="0"/>
              <a:t>1/31/19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EAE50-A57F-C044-8BBD-65F9008FC3CB}" type="slidenum">
              <a:rPr lang="en-US" smtClean="0"/>
              <a:t>‹#›</a:t>
            </a:fld>
            <a:endParaRPr lang="en-US"/>
          </a:p>
        </p:txBody>
      </p:sp>
    </p:spTree>
    <p:extLst>
      <p:ext uri="{BB962C8B-B14F-4D97-AF65-F5344CB8AC3E}">
        <p14:creationId xmlns:p14="http://schemas.microsoft.com/office/powerpoint/2010/main" val="15408489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solidFill>
                  <a:srgbClr val="434343"/>
                </a:solidFill>
                <a:ea typeface="Times New Roman"/>
              </a:rPr>
              <a:t>Part two: rational drowning</a:t>
            </a:r>
          </a:p>
          <a:p>
            <a:endParaRPr lang="en-US" dirty="0" smtClean="0"/>
          </a:p>
          <a:p>
            <a:r>
              <a:rPr lang="en-US" sz="1200" kern="1200" dirty="0" smtClean="0">
                <a:solidFill>
                  <a:schemeClr val="tx1"/>
                </a:solidFill>
                <a:effectLst/>
                <a:latin typeface="+mn-lt"/>
                <a:ea typeface="+mn-ea"/>
                <a:cs typeface="+mn-cs"/>
              </a:rPr>
              <a:t>Over the past forty years, changes in hiring patterns have created an impact in academic decision making.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51% of all faculty in the US adjunct, and 19% full-time, non-tenure track, only 30% of faculty, on average, are available to shoulder the burden of shared governance decisions on campus. Research has shown that this load falls disproportionately to associate professors who cover for junior colleagues on the tenure track and pick up the slack for senior colleagues who seek to take on less service.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2014 study from Harvard’s Collaborative on Academic Careers in Higher Education found that this increased service load is linked with lower job satisfaction and lower overall satisfaction with the department and institution.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I’d ask you: </a:t>
            </a:r>
            <a:r>
              <a:rPr lang="en-US" sz="1200" i="1" kern="1200" dirty="0" smtClean="0">
                <a:solidFill>
                  <a:schemeClr val="tx1"/>
                </a:solidFill>
                <a:effectLst/>
                <a:latin typeface="+mn-lt"/>
                <a:ea typeface="+mn-ea"/>
                <a:cs typeface="+mn-cs"/>
              </a:rPr>
              <a:t>How are you helping your tenure-track faculty with professional service and collaboration?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F1705F8-8D26-DC44-96EB-4DA3D4226E45}" type="slidenum">
              <a:rPr lang="en-US" smtClean="0"/>
              <a:pPr/>
              <a:t>4</a:t>
            </a:fld>
            <a:endParaRPr lang="en-US" dirty="0"/>
          </a:p>
        </p:txBody>
      </p:sp>
    </p:spTree>
    <p:extLst>
      <p:ext uri="{BB962C8B-B14F-4D97-AF65-F5344CB8AC3E}">
        <p14:creationId xmlns:p14="http://schemas.microsoft.com/office/powerpoint/2010/main" val="39698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A0183C-EE20-EA4E-A021-E6A3F5F35FC5}" type="slidenum">
              <a:rPr lang="en-US" smtClean="0"/>
              <a:t>6</a:t>
            </a:fld>
            <a:endParaRPr lang="en-US"/>
          </a:p>
        </p:txBody>
      </p:sp>
    </p:spTree>
    <p:extLst>
      <p:ext uri="{BB962C8B-B14F-4D97-AF65-F5344CB8AC3E}">
        <p14:creationId xmlns:p14="http://schemas.microsoft.com/office/powerpoint/2010/main" val="106624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09800" y="3224044"/>
            <a:ext cx="6003300" cy="336055"/>
          </a:xfrm>
        </p:spPr>
        <p:txBody>
          <a:bodyPr>
            <a:normAutofit/>
          </a:bodyPr>
          <a:lstStyle>
            <a:lvl1pPr marL="0" indent="0" algn="l">
              <a:buNone/>
              <a:defRPr sz="2000">
                <a:solidFill>
                  <a:srgbClr val="2F3845"/>
                </a:solidFill>
                <a:latin typeface="Avenir Book" charset="0"/>
                <a:ea typeface="Avenir Book" charset="0"/>
                <a:cs typeface="Avenir 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Text</a:t>
            </a:r>
            <a:endParaRPr lang="en-US" dirty="0"/>
          </a:p>
        </p:txBody>
      </p:sp>
      <p:sp>
        <p:nvSpPr>
          <p:cNvPr id="10" name="Rectangle 9"/>
          <p:cNvSpPr/>
          <p:nvPr userDrawn="1"/>
        </p:nvSpPr>
        <p:spPr>
          <a:xfrm rot="5400000">
            <a:off x="5188591" y="-330754"/>
            <a:ext cx="45719" cy="6003301"/>
          </a:xfrm>
          <a:prstGeom prst="rect">
            <a:avLst/>
          </a:prstGeom>
          <a:solidFill>
            <a:srgbClr val="2F3845"/>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1C7FAE"/>
              </a:solidFill>
              <a:latin typeface="Helvetica"/>
              <a:ea typeface="Helvetica"/>
              <a:cs typeface="Helvetica"/>
              <a:sym typeface="Helvetica"/>
            </a:endParaRPr>
          </a:p>
        </p:txBody>
      </p:sp>
      <p:sp>
        <p:nvSpPr>
          <p:cNvPr id="14" name="Text Placeholder 13"/>
          <p:cNvSpPr>
            <a:spLocks noGrp="1"/>
          </p:cNvSpPr>
          <p:nvPr>
            <p:ph type="body" sz="quarter" idx="13" hasCustomPrompt="1"/>
          </p:nvPr>
        </p:nvSpPr>
        <p:spPr>
          <a:xfrm>
            <a:off x="2209799" y="3571837"/>
            <a:ext cx="6003301" cy="329083"/>
          </a:xfrm>
        </p:spPr>
        <p:txBody>
          <a:bodyPr>
            <a:normAutofit/>
          </a:bodyPr>
          <a:lstStyle>
            <a:lvl1pPr marL="0" indent="0">
              <a:buNone/>
              <a:defRPr sz="1800" b="0" i="0">
                <a:solidFill>
                  <a:schemeClr val="bg1">
                    <a:lumMod val="50000"/>
                  </a:schemeClr>
                </a:solidFill>
                <a:latin typeface="Avenir Book" charset="0"/>
                <a:ea typeface="Avenir Book" charset="0"/>
                <a:cs typeface="Avenir Book" charset="0"/>
              </a:defRPr>
            </a:lvl1pPr>
          </a:lstStyle>
          <a:p>
            <a:pPr lvl="0"/>
            <a:r>
              <a:rPr lang="en-US" dirty="0" smtClean="0"/>
              <a:t>Text</a:t>
            </a:r>
          </a:p>
        </p:txBody>
      </p:sp>
      <p:sp>
        <p:nvSpPr>
          <p:cNvPr id="2" name="Title 1"/>
          <p:cNvSpPr>
            <a:spLocks noGrp="1"/>
          </p:cNvSpPr>
          <p:nvPr>
            <p:ph type="ctrTitle" hasCustomPrompt="1"/>
          </p:nvPr>
        </p:nvSpPr>
        <p:spPr>
          <a:xfrm>
            <a:off x="2209800" y="2796559"/>
            <a:ext cx="6003301" cy="415747"/>
          </a:xfrm>
          <a:prstGeom prst="rect">
            <a:avLst/>
          </a:prstGeom>
        </p:spPr>
        <p:txBody>
          <a:bodyPr anchor="t">
            <a:normAutofit/>
          </a:bodyPr>
          <a:lstStyle>
            <a:lvl1pPr algn="l">
              <a:defRPr sz="2800">
                <a:solidFill>
                  <a:srgbClr val="307FAE"/>
                </a:solidFill>
              </a:defRPr>
            </a:lvl1pPr>
          </a:lstStyle>
          <a:p>
            <a:r>
              <a:rPr lang="en-US" dirty="0" smtClean="0"/>
              <a:t>TEXT</a:t>
            </a:r>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611" y="1305620"/>
            <a:ext cx="3766579" cy="1777211"/>
          </a:xfrm>
          <a:prstGeom prst="rect">
            <a:avLst/>
          </a:prstGeom>
        </p:spPr>
      </p:pic>
    </p:spTree>
    <p:extLst>
      <p:ext uri="{BB962C8B-B14F-4D97-AF65-F5344CB8AC3E}">
        <p14:creationId xmlns:p14="http://schemas.microsoft.com/office/powerpoint/2010/main" val="40892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terior Slide 1">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334909" y="225376"/>
            <a:ext cx="8376350" cy="441375"/>
          </a:xfrm>
          <a:prstGeom prst="rect">
            <a:avLst/>
          </a:prstGeom>
          <a:ln>
            <a:noFill/>
          </a:ln>
        </p:spPr>
        <p:txBody>
          <a:bodyPr vert="horz" lIns="91440" tIns="45720" rIns="91440" bIns="45720" rtlCol="0" anchor="ctr">
            <a:noAutofit/>
          </a:bodyPr>
          <a:lstStyle>
            <a:lvl1pPr>
              <a:defRPr sz="2500" b="0" i="0">
                <a:solidFill>
                  <a:srgbClr val="1C7FAE"/>
                </a:solidFill>
                <a:latin typeface="Avenir Book" charset="0"/>
                <a:ea typeface="Avenir Book" charset="0"/>
                <a:cs typeface="Avenir Book" charset="0"/>
              </a:defRPr>
            </a:lvl1pPr>
          </a:lstStyle>
          <a:p>
            <a:r>
              <a:rPr lang="en-US" dirty="0" smtClean="0"/>
              <a:t>Click to edit master title style</a:t>
            </a:r>
            <a:endParaRPr lang="en-US" dirty="0"/>
          </a:p>
        </p:txBody>
      </p:sp>
      <p:sp>
        <p:nvSpPr>
          <p:cNvPr id="12" name="Text Placeholder 11"/>
          <p:cNvSpPr>
            <a:spLocks noGrp="1"/>
          </p:cNvSpPr>
          <p:nvPr>
            <p:ph type="body" sz="quarter" idx="10" hasCustomPrompt="1"/>
          </p:nvPr>
        </p:nvSpPr>
        <p:spPr>
          <a:xfrm>
            <a:off x="334964" y="640785"/>
            <a:ext cx="8375650" cy="303125"/>
          </a:xfrm>
          <a:prstGeom prst="rect">
            <a:avLst/>
          </a:prstGeom>
        </p:spPr>
        <p:txBody>
          <a:bodyPr vert="horz"/>
          <a:lstStyle>
            <a:lvl1pPr marL="0" indent="0">
              <a:buNone/>
              <a:defRPr sz="2000" b="0" i="0">
                <a:solidFill>
                  <a:schemeClr val="tx2">
                    <a:lumMod val="60000"/>
                    <a:lumOff val="40000"/>
                  </a:schemeClr>
                </a:solidFill>
                <a:latin typeface="Avenir Book" charset="0"/>
                <a:ea typeface="Avenir Book" charset="0"/>
                <a:cs typeface="Avenir Book" charset="0"/>
              </a:defRPr>
            </a:lvl1pPr>
            <a:lvl2pPr marL="914400" indent="-457200">
              <a:buClr>
                <a:schemeClr val="accent1"/>
              </a:buClr>
              <a:buFont typeface="Arial"/>
              <a:buChar char="•"/>
              <a:defRPr sz="2400" b="0" i="0">
                <a:latin typeface="Avenir Book" charset="0"/>
                <a:ea typeface="Avenir Book" charset="0"/>
                <a:cs typeface="Avenir Book" charset="0"/>
              </a:defRPr>
            </a:lvl2pPr>
            <a:lvl3pPr marL="1257300" indent="-342900">
              <a:buClr>
                <a:schemeClr val="accent1"/>
              </a:buClr>
              <a:buFont typeface="Lucida Grande"/>
              <a:buChar char="-"/>
              <a:defRPr sz="2400" b="0" i="0">
                <a:latin typeface="Helvetica Neue Thin"/>
                <a:cs typeface="Helvetica Neue Thin"/>
              </a:defRPr>
            </a:lvl3pPr>
            <a:lvl4pPr marL="1714500" indent="-342900">
              <a:buClr>
                <a:schemeClr val="accent1"/>
              </a:buClr>
              <a:buFont typeface="Lucida Grande"/>
              <a:buChar char="-"/>
              <a:defRPr sz="2400" b="0" i="0">
                <a:latin typeface="Helvetica Neue Thin"/>
                <a:cs typeface="Helvetica Neue Thin"/>
              </a:defRPr>
            </a:lvl4pPr>
            <a:lvl5pPr>
              <a:defRPr sz="2000"/>
            </a:lvl5pPr>
          </a:lstStyle>
          <a:p>
            <a:pPr lvl="0"/>
            <a:r>
              <a:rPr lang="en-US" dirty="0" smtClean="0"/>
              <a:t>Click to edit master text styles</a:t>
            </a:r>
          </a:p>
          <a:p>
            <a:pPr lvl="1"/>
            <a:endParaRPr lang="en-US" dirty="0" smtClean="0"/>
          </a:p>
          <a:p>
            <a:pPr lvl="1"/>
            <a:r>
              <a:rPr lang="en-US" dirty="0" smtClean="0"/>
              <a:t>Second level</a:t>
            </a:r>
          </a:p>
          <a:p>
            <a:pPr lvl="2"/>
            <a:r>
              <a:rPr lang="en-US" dirty="0" smtClean="0"/>
              <a:t>Third level</a:t>
            </a:r>
          </a:p>
          <a:p>
            <a:pPr lvl="3"/>
            <a:r>
              <a:rPr lang="en-US" dirty="0" smtClean="0"/>
              <a:t>Fourth level</a:t>
            </a:r>
          </a:p>
        </p:txBody>
      </p:sp>
      <p:sp>
        <p:nvSpPr>
          <p:cNvPr id="2" name="Slide Number Placeholder 1"/>
          <p:cNvSpPr>
            <a:spLocks noGrp="1"/>
          </p:cNvSpPr>
          <p:nvPr>
            <p:ph type="sldNum" sz="quarter" idx="11"/>
          </p:nvPr>
        </p:nvSpPr>
        <p:spPr/>
        <p:txBody>
          <a:bodyPr/>
          <a:lstStyle/>
          <a:p>
            <a:fld id="{5AD1587D-2EB2-BD4E-BC65-3F761432404B}" type="slidenum">
              <a:rPr lang="en-US" smtClean="0"/>
              <a:t>‹#›</a:t>
            </a:fld>
            <a:endParaRPr lang="en-US"/>
          </a:p>
        </p:txBody>
      </p:sp>
    </p:spTree>
    <p:extLst>
      <p:ext uri="{BB962C8B-B14F-4D97-AF65-F5344CB8AC3E}">
        <p14:creationId xmlns:p14="http://schemas.microsoft.com/office/powerpoint/2010/main" val="14310850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6117E1F-B682-4248-8111-8B7774B68B93}" type="slidenum">
              <a:rPr lang="en-US" smtClean="0"/>
              <a:t>‹#›</a:t>
            </a:fld>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11111"/>
          <a:stretch/>
        </p:blipFill>
        <p:spPr>
          <a:xfrm flipH="1">
            <a:off x="0" y="-247650"/>
            <a:ext cx="9144000" cy="5486400"/>
          </a:xfrm>
          <a:prstGeom prst="rect">
            <a:avLst/>
          </a:prstGeom>
        </p:spPr>
      </p:pic>
      <p:sp>
        <p:nvSpPr>
          <p:cNvPr id="8" name="Rectangle 7"/>
          <p:cNvSpPr/>
          <p:nvPr userDrawn="1"/>
        </p:nvSpPr>
        <p:spPr>
          <a:xfrm>
            <a:off x="1143000" y="2817825"/>
            <a:ext cx="8001001" cy="1811325"/>
          </a:xfrm>
          <a:prstGeom prst="rect">
            <a:avLst/>
          </a:prstGeom>
          <a:solidFill>
            <a:srgbClr val="1C7FAE">
              <a:alpha val="75000"/>
            </a:srgb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585858"/>
              </a:solidFill>
              <a:latin typeface="Helvetica"/>
              <a:ea typeface="Helvetica"/>
              <a:cs typeface="Helvetica"/>
              <a:sym typeface="Helvetica"/>
            </a:endParaRPr>
          </a:p>
        </p:txBody>
      </p:sp>
      <p:cxnSp>
        <p:nvCxnSpPr>
          <p:cNvPr id="10" name="Straight Connector 9"/>
          <p:cNvCxnSpPr/>
          <p:nvPr userDrawn="1"/>
        </p:nvCxnSpPr>
        <p:spPr>
          <a:xfrm>
            <a:off x="1447800" y="3579825"/>
            <a:ext cx="7162800" cy="58725"/>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3"/>
          </p:nvPr>
        </p:nvSpPr>
        <p:spPr>
          <a:xfrm>
            <a:off x="1447800" y="3091154"/>
            <a:ext cx="7162800" cy="430812"/>
          </a:xfrm>
        </p:spPr>
        <p:txBody>
          <a:bodyPr>
            <a:normAutofit/>
          </a:bodyPr>
          <a:lstStyle>
            <a:lvl1pPr marL="0" indent="0" algn="l">
              <a:spcBef>
                <a:spcPts val="0"/>
              </a:spcBef>
              <a:spcAft>
                <a:spcPts val="1200"/>
              </a:spcAft>
              <a:buNone/>
              <a:defRPr sz="2800">
                <a:solidFill>
                  <a:schemeClr val="bg1"/>
                </a:solidFill>
                <a:latin typeface="Avenir Book" charset="0"/>
                <a:ea typeface="Avenir Book" charset="0"/>
                <a:cs typeface="Avenir Book" charset="0"/>
              </a:defRPr>
            </a:lvl1pPr>
            <a:lvl2pPr marL="342900" indent="0" algn="l">
              <a:buNone/>
              <a:defRPr sz="2200">
                <a:solidFill>
                  <a:schemeClr val="bg1"/>
                </a:solidFill>
                <a:latin typeface="Avenir Book" charset="0"/>
                <a:ea typeface="Avenir Book" charset="0"/>
                <a:cs typeface="Avenir Book" charset="0"/>
              </a:defRPr>
            </a:lvl2pPr>
            <a:lvl3pPr marL="685800" indent="0">
              <a:buNone/>
              <a:defRPr/>
            </a:lvl3pPr>
            <a:lvl4pPr marL="1028700" indent="0">
              <a:buNone/>
              <a:defRPr/>
            </a:lvl4pPr>
            <a:lvl5pPr marL="1371600" indent="0">
              <a:buNone/>
              <a:defRPr/>
            </a:lvl5pPr>
          </a:lstStyle>
          <a:p>
            <a:pPr lvl="0"/>
            <a:r>
              <a:rPr lang="en-US" dirty="0" smtClean="0"/>
              <a:t>Click to edit Master </a:t>
            </a:r>
            <a:r>
              <a:rPr lang="en-US" smtClean="0"/>
              <a:t>text styles</a:t>
            </a:r>
            <a:endParaRPr lang="en-US" dirty="0" smtClean="0"/>
          </a:p>
        </p:txBody>
      </p:sp>
      <p:sp>
        <p:nvSpPr>
          <p:cNvPr id="16" name="Text Placeholder 15"/>
          <p:cNvSpPr>
            <a:spLocks noGrp="1"/>
          </p:cNvSpPr>
          <p:nvPr>
            <p:ph type="body" sz="quarter" idx="14"/>
          </p:nvPr>
        </p:nvSpPr>
        <p:spPr>
          <a:xfrm>
            <a:off x="1447800" y="3648253"/>
            <a:ext cx="7162800" cy="819150"/>
          </a:xfrm>
        </p:spPr>
        <p:txBody>
          <a:bodyPr>
            <a:normAutofit/>
          </a:bodyPr>
          <a:lstStyle>
            <a:lvl1pPr marL="0" indent="0">
              <a:buNone/>
              <a:defRPr sz="2200" b="0" i="0">
                <a:solidFill>
                  <a:schemeClr val="bg1"/>
                </a:solidFill>
                <a:latin typeface="Avenir Book" charset="0"/>
                <a:ea typeface="Avenir Book" charset="0"/>
                <a:cs typeface="Avenir Book" charset="0"/>
              </a:defRPr>
            </a:lvl1pPr>
          </a:lstStyle>
          <a:p>
            <a:pPr lvl="0"/>
            <a:r>
              <a:rPr lang="en-US" dirty="0" smtClean="0"/>
              <a:t>Click to edit Master text styles</a:t>
            </a:r>
          </a:p>
        </p:txBody>
      </p:sp>
    </p:spTree>
    <p:extLst>
      <p:ext uri="{BB962C8B-B14F-4D97-AF65-F5344CB8AC3E}">
        <p14:creationId xmlns:p14="http://schemas.microsoft.com/office/powerpoint/2010/main" val="194972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Rectangle 16"/>
          <p:cNvSpPr/>
          <p:nvPr userDrawn="1"/>
        </p:nvSpPr>
        <p:spPr>
          <a:xfrm>
            <a:off x="0" y="0"/>
            <a:ext cx="9144000" cy="5143500"/>
          </a:xfrm>
          <a:prstGeom prst="rect">
            <a:avLst/>
          </a:prstGeom>
          <a:solidFill>
            <a:srgbClr val="2F384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rot="5400000">
            <a:off x="4504959" y="-1674128"/>
            <a:ext cx="45719" cy="7988836"/>
          </a:xfrm>
          <a:prstGeom prst="rect">
            <a:avLst/>
          </a:prstGeom>
          <a:solidFill>
            <a:srgbClr val="1C7FAE"/>
          </a:solidFill>
          <a:ln w="3175" cap="flat">
            <a:solidFill>
              <a:srgbClr val="2F3845"/>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3915" tIns="23915" rIns="23915" bIns="23915" numCol="1" spcCol="23915" rtlCol="0" anchor="ctr">
            <a:noAutofit/>
          </a:bodyPr>
          <a:lstStyle/>
          <a:p>
            <a:pPr algn="ctr" defTabSz="366702" hangingPunct="0"/>
            <a:endParaRPr lang="en-US" sz="2300" b="1" cap="all" dirty="0">
              <a:solidFill>
                <a:srgbClr val="1C7FAE"/>
              </a:solidFill>
              <a:latin typeface="Helvetica"/>
              <a:ea typeface="Helvetica"/>
              <a:cs typeface="Helvetica"/>
              <a:sym typeface="Helvetica"/>
            </a:endParaRPr>
          </a:p>
        </p:txBody>
      </p:sp>
      <p:sp>
        <p:nvSpPr>
          <p:cNvPr id="22" name="Text Placeholder 21"/>
          <p:cNvSpPr>
            <a:spLocks noGrp="1"/>
          </p:cNvSpPr>
          <p:nvPr>
            <p:ph type="body" sz="quarter" idx="10"/>
          </p:nvPr>
        </p:nvSpPr>
        <p:spPr>
          <a:xfrm>
            <a:off x="533400" y="1872297"/>
            <a:ext cx="7988300" cy="418056"/>
          </a:xfrm>
        </p:spPr>
        <p:txBody>
          <a:bodyPr>
            <a:normAutofit/>
          </a:bodyPr>
          <a:lstStyle>
            <a:lvl1pPr>
              <a:defRPr sz="2500">
                <a:solidFill>
                  <a:schemeClr val="bg1"/>
                </a:solidFill>
                <a:latin typeface="Avenir Book" charset="0"/>
                <a:ea typeface="Avenir Book" charset="0"/>
                <a:cs typeface="Avenir Book" charset="0"/>
              </a:defRPr>
            </a:lvl1pPr>
          </a:lstStyle>
          <a:p>
            <a:pPr lvl="0"/>
            <a:r>
              <a:rPr lang="en-US" dirty="0" smtClean="0"/>
              <a:t>Click to edit Master text styles</a:t>
            </a:r>
          </a:p>
        </p:txBody>
      </p:sp>
      <p:sp>
        <p:nvSpPr>
          <p:cNvPr id="24" name="Text Placeholder 23"/>
          <p:cNvSpPr>
            <a:spLocks noGrp="1"/>
          </p:cNvSpPr>
          <p:nvPr>
            <p:ph type="body" sz="quarter" idx="11"/>
          </p:nvPr>
        </p:nvSpPr>
        <p:spPr>
          <a:xfrm>
            <a:off x="533400" y="2343150"/>
            <a:ext cx="7988300" cy="687388"/>
          </a:xfrm>
        </p:spPr>
        <p:txBody>
          <a:bodyPr/>
          <a:lstStyle>
            <a:lvl1pPr>
              <a:defRPr b="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1168172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7" name="Slide Number Placeholder 6"/>
          <p:cNvSpPr>
            <a:spLocks noGrp="1"/>
          </p:cNvSpPr>
          <p:nvPr>
            <p:ph type="sldNum" sz="quarter" idx="12"/>
          </p:nvPr>
        </p:nvSpPr>
        <p:spPr>
          <a:xfrm>
            <a:off x="6719207" y="4713677"/>
            <a:ext cx="2057400" cy="273844"/>
          </a:xfrm>
          <a:prstGeom prst="rect">
            <a:avLst/>
          </a:prstGeom>
        </p:spPr>
        <p:txBody>
          <a:bodyPr/>
          <a:lstStyle>
            <a:lvl1pPr algn="r">
              <a:defRPr sz="1000" b="0" i="0">
                <a:solidFill>
                  <a:schemeClr val="bg1">
                    <a:lumMod val="50000"/>
                  </a:schemeClr>
                </a:solidFill>
                <a:latin typeface="Arial" charset="0"/>
                <a:ea typeface="Arial" charset="0"/>
                <a:cs typeface="Arial" charset="0"/>
              </a:defRPr>
            </a:lvl1pPr>
          </a:lstStyle>
          <a:p>
            <a:fld id="{D6117E1F-B682-4248-8111-8B7774B68B93}" type="slidenum">
              <a:rPr lang="en-US" smtClean="0"/>
              <a:pPr/>
              <a:t>‹#›</a:t>
            </a:fld>
            <a:endParaRPr lang="en-US" dirty="0"/>
          </a:p>
        </p:txBody>
      </p:sp>
      <p:sp>
        <p:nvSpPr>
          <p:cNvPr id="9"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13" name="Text Placeholder 12"/>
          <p:cNvSpPr>
            <a:spLocks noGrp="1"/>
          </p:cNvSpPr>
          <p:nvPr>
            <p:ph type="body" sz="quarter" idx="14"/>
          </p:nvPr>
        </p:nvSpPr>
        <p:spPr>
          <a:xfrm>
            <a:off x="357051" y="1335177"/>
            <a:ext cx="4110037" cy="32623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Picture Placeholder 14"/>
          <p:cNvSpPr>
            <a:spLocks noGrp="1"/>
          </p:cNvSpPr>
          <p:nvPr>
            <p:ph type="pic" sz="quarter" idx="15"/>
          </p:nvPr>
        </p:nvSpPr>
        <p:spPr>
          <a:xfrm>
            <a:off x="4661807" y="1335177"/>
            <a:ext cx="4114800" cy="3262312"/>
          </a:xfrm>
        </p:spPr>
        <p:txBody>
          <a:bodyPr/>
          <a:lstStyle/>
          <a:p>
            <a:endParaRPr lang="en-US"/>
          </a:p>
        </p:txBody>
      </p:sp>
    </p:spTree>
    <p:extLst>
      <p:ext uri="{BB962C8B-B14F-4D97-AF65-F5344CB8AC3E}">
        <p14:creationId xmlns:p14="http://schemas.microsoft.com/office/powerpoint/2010/main" val="117866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pPr/>
              <a:t>‹#›</a:t>
            </a:fld>
            <a:r>
              <a:rPr lang="en-US" dirty="0" smtClean="0"/>
              <a:t> </a:t>
            </a:r>
            <a:endParaRPr lang="en-US" dirty="0"/>
          </a:p>
        </p:txBody>
      </p:sp>
      <p:sp>
        <p:nvSpPr>
          <p:cNvPr id="4" name="Text Placeholder 8"/>
          <p:cNvSpPr>
            <a:spLocks noGrp="1"/>
          </p:cNvSpPr>
          <p:nvPr>
            <p:ph type="body" sz="quarter" idx="13"/>
          </p:nvPr>
        </p:nvSpPr>
        <p:spPr>
          <a:xfrm>
            <a:off x="357187" y="635000"/>
            <a:ext cx="17247473"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5" name="Text Placeholder 12"/>
          <p:cNvSpPr>
            <a:spLocks noGrp="1"/>
          </p:cNvSpPr>
          <p:nvPr>
            <p:ph type="body" sz="quarter" idx="14"/>
          </p:nvPr>
        </p:nvSpPr>
        <p:spPr>
          <a:xfrm>
            <a:off x="357051" y="1335177"/>
            <a:ext cx="8419555" cy="3262312"/>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99423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Layou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5"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6" name="Picture Placeholder 14"/>
          <p:cNvSpPr>
            <a:spLocks noGrp="1"/>
          </p:cNvSpPr>
          <p:nvPr>
            <p:ph type="pic" sz="quarter" idx="15"/>
          </p:nvPr>
        </p:nvSpPr>
        <p:spPr>
          <a:xfrm>
            <a:off x="357051" y="1335177"/>
            <a:ext cx="8419556" cy="2705598"/>
          </a:xfrm>
        </p:spPr>
        <p:txBody>
          <a:bodyPr/>
          <a:lstStyle/>
          <a:p>
            <a:endParaRPr lang="en-US"/>
          </a:p>
        </p:txBody>
      </p:sp>
      <p:sp>
        <p:nvSpPr>
          <p:cNvPr id="8" name="Text Placeholder 7"/>
          <p:cNvSpPr>
            <a:spLocks noGrp="1"/>
          </p:cNvSpPr>
          <p:nvPr>
            <p:ph type="body" sz="quarter" idx="16"/>
          </p:nvPr>
        </p:nvSpPr>
        <p:spPr>
          <a:xfrm>
            <a:off x="357188" y="4118836"/>
            <a:ext cx="8420100" cy="434975"/>
          </a:xfrm>
        </p:spPr>
        <p:txBody>
          <a:bodyPr>
            <a:normAutofit/>
          </a:bodyPr>
          <a:lstStyle>
            <a:lvl1pPr>
              <a:defRPr sz="1200" b="0">
                <a:solidFill>
                  <a:schemeClr val="bg2">
                    <a:lumMod val="50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90354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57052" y="1260872"/>
            <a:ext cx="4075612"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57051" y="1878806"/>
            <a:ext cx="4075613"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59087" y="1260872"/>
            <a:ext cx="4117519"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59087" y="1878806"/>
            <a:ext cx="411752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10"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11"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42663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4" name="Text Placeholder 2"/>
          <p:cNvSpPr>
            <a:spLocks noGrp="1"/>
          </p:cNvSpPr>
          <p:nvPr>
            <p:ph type="body" idx="1" hasCustomPrompt="1"/>
          </p:nvPr>
        </p:nvSpPr>
        <p:spPr>
          <a:xfrm>
            <a:off x="357051" y="1226036"/>
            <a:ext cx="2560321"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5" name="Content Placeholder 3"/>
          <p:cNvSpPr>
            <a:spLocks noGrp="1"/>
          </p:cNvSpPr>
          <p:nvPr>
            <p:ph sz="half" idx="2"/>
          </p:nvPr>
        </p:nvSpPr>
        <p:spPr>
          <a:xfrm>
            <a:off x="357052" y="1843970"/>
            <a:ext cx="2560320"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
        <p:nvSpPr>
          <p:cNvPr id="13" name="Text Placeholder 2"/>
          <p:cNvSpPr>
            <a:spLocks noGrp="1"/>
          </p:cNvSpPr>
          <p:nvPr>
            <p:ph type="body" idx="14" hasCustomPrompt="1"/>
          </p:nvPr>
        </p:nvSpPr>
        <p:spPr>
          <a:xfrm>
            <a:off x="6217918" y="1226036"/>
            <a:ext cx="2558685"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14" name="Content Placeholder 3"/>
          <p:cNvSpPr>
            <a:spLocks noGrp="1"/>
          </p:cNvSpPr>
          <p:nvPr>
            <p:ph sz="half" idx="15"/>
          </p:nvPr>
        </p:nvSpPr>
        <p:spPr>
          <a:xfrm>
            <a:off x="6217920" y="1843970"/>
            <a:ext cx="2558684"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2"/>
          <p:cNvSpPr>
            <a:spLocks noGrp="1"/>
          </p:cNvSpPr>
          <p:nvPr>
            <p:ph type="body" idx="16" hasCustomPrompt="1"/>
          </p:nvPr>
        </p:nvSpPr>
        <p:spPr>
          <a:xfrm>
            <a:off x="3287074" y="1226036"/>
            <a:ext cx="2561139" cy="617934"/>
          </a:xfrm>
        </p:spPr>
        <p:txBody>
          <a:bodyPr anchor="b">
            <a:normAutofit/>
          </a:bodyPr>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16" name="Content Placeholder 3"/>
          <p:cNvSpPr>
            <a:spLocks noGrp="1"/>
          </p:cNvSpPr>
          <p:nvPr>
            <p:ph sz="half" idx="17"/>
          </p:nvPr>
        </p:nvSpPr>
        <p:spPr>
          <a:xfrm>
            <a:off x="3287076" y="1843970"/>
            <a:ext cx="2561138" cy="27634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588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6"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7"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84685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719207" y="4713677"/>
            <a:ext cx="2057400" cy="273844"/>
          </a:xfrm>
          <a:prstGeom prst="rect">
            <a:avLst/>
          </a:prstGeom>
        </p:spPr>
        <p:txBody>
          <a:bodyPr/>
          <a:lstStyle/>
          <a:p>
            <a:fld id="{D6117E1F-B682-4248-8111-8B7774B68B93}" type="slidenum">
              <a:rPr lang="en-US" smtClean="0"/>
              <a:t>‹#›</a:t>
            </a:fld>
            <a:endParaRPr lang="en-US"/>
          </a:p>
        </p:txBody>
      </p:sp>
      <p:sp>
        <p:nvSpPr>
          <p:cNvPr id="5" name="Title 1"/>
          <p:cNvSpPr>
            <a:spLocks noGrp="1"/>
          </p:cNvSpPr>
          <p:nvPr>
            <p:ph type="title"/>
          </p:nvPr>
        </p:nvSpPr>
        <p:spPr>
          <a:xfrm>
            <a:off x="357051" y="273844"/>
            <a:ext cx="8419555" cy="361882"/>
          </a:xfrm>
          <a:prstGeom prst="rect">
            <a:avLst/>
          </a:prstGeom>
        </p:spPr>
        <p:txBody>
          <a:bodyPr/>
          <a:lstStyle/>
          <a:p>
            <a:r>
              <a:rPr lang="en-US" smtClean="0"/>
              <a:t>Click to edit Master title style</a:t>
            </a:r>
            <a:endParaRPr lang="en-US" dirty="0"/>
          </a:p>
        </p:txBody>
      </p:sp>
      <p:sp>
        <p:nvSpPr>
          <p:cNvPr id="6" name="Text Placeholder 8"/>
          <p:cNvSpPr>
            <a:spLocks noGrp="1"/>
          </p:cNvSpPr>
          <p:nvPr>
            <p:ph type="body" sz="quarter" idx="13"/>
          </p:nvPr>
        </p:nvSpPr>
        <p:spPr>
          <a:xfrm>
            <a:off x="357188" y="635000"/>
            <a:ext cx="8419418" cy="366713"/>
          </a:xfrm>
        </p:spPr>
        <p:txBody>
          <a:bodyPr>
            <a:normAutofit/>
          </a:bodyPr>
          <a:lstStyle>
            <a:lvl1pPr>
              <a:defRPr sz="2000" b="0">
                <a:solidFill>
                  <a:schemeClr val="bg2">
                    <a:lumMod val="50000"/>
                  </a:schemeClr>
                </a:solidFill>
                <a:latin typeface="Avenir Book" charset="0"/>
                <a:ea typeface="Avenir Book" charset="0"/>
                <a:cs typeface="Avenir Book" charset="0"/>
              </a:defRPr>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7137722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flipV="1">
            <a:off x="0" y="5009238"/>
            <a:ext cx="9144000" cy="94074"/>
          </a:xfrm>
          <a:prstGeom prst="rect">
            <a:avLst/>
          </a:prstGeom>
          <a:solidFill>
            <a:srgbClr val="307FA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357051" y="1334383"/>
            <a:ext cx="8419555" cy="32635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flipV="1">
            <a:off x="0" y="5068476"/>
            <a:ext cx="9144000" cy="94074"/>
          </a:xfrm>
          <a:prstGeom prst="rect">
            <a:avLst/>
          </a:prstGeom>
          <a:solidFill>
            <a:srgbClr val="2F384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Slide Number Placeholder 6"/>
          <p:cNvSpPr>
            <a:spLocks noGrp="1"/>
          </p:cNvSpPr>
          <p:nvPr>
            <p:ph type="sldNum" sz="quarter" idx="4"/>
          </p:nvPr>
        </p:nvSpPr>
        <p:spPr>
          <a:xfrm>
            <a:off x="6719207" y="4713677"/>
            <a:ext cx="2057400" cy="273844"/>
          </a:xfrm>
          <a:prstGeom prst="rect">
            <a:avLst/>
          </a:prstGeom>
        </p:spPr>
        <p:txBody>
          <a:bodyPr/>
          <a:lstStyle>
            <a:lvl1pPr algn="r">
              <a:defRPr sz="1000" b="0" i="0">
                <a:solidFill>
                  <a:schemeClr val="bg1">
                    <a:lumMod val="50000"/>
                  </a:schemeClr>
                </a:solidFill>
                <a:latin typeface="Arial" charset="0"/>
                <a:ea typeface="Arial" charset="0"/>
                <a:cs typeface="Arial" charset="0"/>
              </a:defRPr>
            </a:lvl1pPr>
          </a:lstStyle>
          <a:p>
            <a:fld id="{D6117E1F-B682-4248-8111-8B7774B68B93}" type="slidenum">
              <a:rPr lang="en-US" smtClean="0"/>
              <a:pPr/>
              <a:t>‹#›</a:t>
            </a:fld>
            <a:endParaRPr lang="en-US" dirty="0"/>
          </a:p>
        </p:txBody>
      </p:sp>
    </p:spTree>
    <p:extLst>
      <p:ext uri="{BB962C8B-B14F-4D97-AF65-F5344CB8AC3E}">
        <p14:creationId xmlns:p14="http://schemas.microsoft.com/office/powerpoint/2010/main" val="876292722"/>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71" r:id="rId4"/>
    <p:sldLayoutId id="2147483670" r:id="rId5"/>
    <p:sldLayoutId id="2147483665" r:id="rId6"/>
    <p:sldLayoutId id="2147483669" r:id="rId7"/>
    <p:sldLayoutId id="2147483666" r:id="rId8"/>
    <p:sldLayoutId id="2147483667" r:id="rId9"/>
    <p:sldLayoutId id="2147483672" r:id="rId10"/>
    <p:sldLayoutId id="2147483673" r:id="rId11"/>
  </p:sldLayoutIdLst>
  <p:txStyles>
    <p:titleStyle>
      <a:lvl1pPr algn="l" defTabSz="685800" rtl="0" eaLnBrk="1" latinLnBrk="0" hangingPunct="1">
        <a:lnSpc>
          <a:spcPct val="90000"/>
        </a:lnSpc>
        <a:spcBef>
          <a:spcPct val="0"/>
        </a:spcBef>
        <a:buNone/>
        <a:defRPr sz="2500" b="0" i="0" kern="1200">
          <a:solidFill>
            <a:srgbClr val="307FAE"/>
          </a:solidFill>
          <a:latin typeface="Avenir Book" charset="0"/>
          <a:ea typeface="Avenir Book" charset="0"/>
          <a:cs typeface="Avenir Book" charset="0"/>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b="1" i="0" kern="1200">
          <a:solidFill>
            <a:srgbClr val="307FAE"/>
          </a:solidFill>
          <a:latin typeface="Arial" charset="0"/>
          <a:ea typeface="Arial" charset="0"/>
          <a:cs typeface="Arial" charset="0"/>
        </a:defRPr>
      </a:lvl1pPr>
      <a:lvl2pPr marL="342900" indent="0" algn="l" defTabSz="685800" rtl="0" eaLnBrk="1" latinLnBrk="0" hangingPunct="1">
        <a:lnSpc>
          <a:spcPct val="90000"/>
        </a:lnSpc>
        <a:spcBef>
          <a:spcPts val="375"/>
        </a:spcBef>
        <a:buFont typeface="Arial" panose="020B0604020202020204" pitchFamily="34" charset="0"/>
        <a:buNone/>
        <a:defRPr sz="1400" b="0" i="0" kern="1200">
          <a:solidFill>
            <a:schemeClr val="bg2">
              <a:lumMod val="50000"/>
            </a:schemeClr>
          </a:solidFill>
          <a:latin typeface="Arial" charset="0"/>
          <a:ea typeface="Arial" charset="0"/>
          <a:cs typeface="Arial" charset="0"/>
        </a:defRPr>
      </a:lvl2pPr>
      <a:lvl3pPr marL="857250" indent="-171450" algn="l" defTabSz="685800" rtl="0" eaLnBrk="1" latinLnBrk="0" hangingPunct="1">
        <a:lnSpc>
          <a:spcPct val="90000"/>
        </a:lnSpc>
        <a:spcBef>
          <a:spcPts val="375"/>
        </a:spcBef>
        <a:buClr>
          <a:srgbClr val="307FAE"/>
        </a:buClr>
        <a:buSzPct val="80000"/>
        <a:buFont typeface="LucidaGrande" charset="0"/>
        <a:buChar char="►"/>
        <a:defRPr sz="1400" b="0" i="0" kern="1200">
          <a:solidFill>
            <a:schemeClr val="bg2">
              <a:lumMod val="50000"/>
            </a:schemeClr>
          </a:solidFill>
          <a:latin typeface="Arial" charset="0"/>
          <a:ea typeface="Arial" charset="0"/>
          <a:cs typeface="Arial" charset="0"/>
        </a:defRPr>
      </a:lvl3pPr>
      <a:lvl4pPr marL="1200150" indent="-171450" algn="l" defTabSz="685800" rtl="0" eaLnBrk="1" latinLnBrk="0" hangingPunct="1">
        <a:lnSpc>
          <a:spcPct val="90000"/>
        </a:lnSpc>
        <a:spcBef>
          <a:spcPts val="375"/>
        </a:spcBef>
        <a:buClr>
          <a:srgbClr val="307FAE"/>
        </a:buClr>
        <a:buSzPct val="80000"/>
        <a:buFont typeface="LucidaGrande" charset="0"/>
        <a:buChar char="►"/>
        <a:defRPr sz="1200" b="0" i="0" kern="1200">
          <a:solidFill>
            <a:schemeClr val="bg2">
              <a:lumMod val="50000"/>
            </a:schemeClr>
          </a:solidFill>
          <a:latin typeface="Arial" charset="0"/>
          <a:ea typeface="Arial" charset="0"/>
          <a:cs typeface="Arial" charset="0"/>
        </a:defRPr>
      </a:lvl4pPr>
      <a:lvl5pPr marL="1543050" indent="-171450" algn="l" defTabSz="685800" rtl="0" eaLnBrk="1" latinLnBrk="0" hangingPunct="1">
        <a:lnSpc>
          <a:spcPct val="90000"/>
        </a:lnSpc>
        <a:spcBef>
          <a:spcPts val="375"/>
        </a:spcBef>
        <a:buClr>
          <a:srgbClr val="307FAE"/>
        </a:buClr>
        <a:buSzPct val="80000"/>
        <a:buFont typeface="LucidaGrande" charset="0"/>
        <a:buChar char="►"/>
        <a:defRPr sz="1200" b="0" i="0" kern="1200">
          <a:solidFill>
            <a:schemeClr val="bg2">
              <a:lumMod val="50000"/>
            </a:schemeClr>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product-help.interfolio.com/" TargetMode="External"/><Relationship Id="rId4" Type="http://schemas.openxmlformats.org/officeDocument/2006/relationships/hyperlink" Target="mailto:help@interfolio.com"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Interfolio Review Promotion &amp; Tenure Candidate Workshop</a:t>
            </a:r>
            <a:endParaRPr lang="en-US" dirty="0"/>
          </a:p>
        </p:txBody>
      </p:sp>
    </p:spTree>
    <p:extLst>
      <p:ext uri="{BB962C8B-B14F-4D97-AF65-F5344CB8AC3E}">
        <p14:creationId xmlns:p14="http://schemas.microsoft.com/office/powerpoint/2010/main" val="104328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Text Placeholder 3"/>
          <p:cNvSpPr>
            <a:spLocks noGrp="1"/>
          </p:cNvSpPr>
          <p:nvPr>
            <p:ph type="body" sz="quarter" idx="14"/>
          </p:nvPr>
        </p:nvSpPr>
        <p:spPr>
          <a:xfrm>
            <a:off x="357051" y="942975"/>
            <a:ext cx="8419555" cy="3654514"/>
          </a:xfrm>
        </p:spPr>
        <p:txBody>
          <a:bodyPr>
            <a:normAutofit/>
          </a:bodyPr>
          <a:lstStyle/>
          <a:p>
            <a:pPr marL="342900" lvl="0" indent="-342900" fontAlgn="base">
              <a:buFont typeface="Arial" charset="0"/>
              <a:buChar char="•"/>
            </a:pPr>
            <a:r>
              <a:rPr lang="en-US" sz="2000" dirty="0">
                <a:solidFill>
                  <a:schemeClr val="tx1"/>
                </a:solidFill>
                <a:latin typeface="Avenir Book" charset="0"/>
                <a:ea typeface="Avenir Book" charset="0"/>
                <a:cs typeface="Avenir Book" charset="0"/>
              </a:rPr>
              <a:t>Interfolio </a:t>
            </a:r>
            <a:r>
              <a:rPr lang="en-US" sz="2000" dirty="0" smtClean="0">
                <a:solidFill>
                  <a:schemeClr val="tx1"/>
                </a:solidFill>
                <a:latin typeface="Avenir Book" charset="0"/>
                <a:ea typeface="Avenir Book" charset="0"/>
                <a:cs typeface="Avenir Book" charset="0"/>
              </a:rPr>
              <a:t>Overview</a:t>
            </a:r>
            <a:endParaRPr lang="en-US" sz="2000" dirty="0">
              <a:solidFill>
                <a:schemeClr val="tx1"/>
              </a:solidFill>
              <a:latin typeface="Avenir Book" charset="0"/>
              <a:ea typeface="Avenir Book" charset="0"/>
              <a:cs typeface="Avenir Book" charset="0"/>
            </a:endParaRPr>
          </a:p>
          <a:p>
            <a:pPr marL="342900" lvl="0" indent="-342900" fontAlgn="base">
              <a:buFont typeface="Arial" charset="0"/>
              <a:buChar char="•"/>
            </a:pPr>
            <a:r>
              <a:rPr lang="en-US" sz="2000" dirty="0">
                <a:solidFill>
                  <a:schemeClr val="tx1"/>
                </a:solidFill>
                <a:latin typeface="Avenir Book" charset="0"/>
                <a:ea typeface="Avenir Book" charset="0"/>
                <a:cs typeface="Avenir Book" charset="0"/>
              </a:rPr>
              <a:t>Logging </a:t>
            </a:r>
            <a:r>
              <a:rPr lang="en-US" sz="2000" dirty="0" smtClean="0">
                <a:solidFill>
                  <a:schemeClr val="tx1"/>
                </a:solidFill>
                <a:latin typeface="Avenir Book" charset="0"/>
                <a:ea typeface="Avenir Book" charset="0"/>
                <a:cs typeface="Avenir Book" charset="0"/>
              </a:rPr>
              <a:t>In</a:t>
            </a:r>
            <a:endParaRPr lang="en-US" sz="2000" dirty="0">
              <a:solidFill>
                <a:schemeClr val="tx1"/>
              </a:solidFill>
              <a:latin typeface="Avenir Book" charset="0"/>
              <a:ea typeface="Avenir Book" charset="0"/>
              <a:cs typeface="Avenir Book" charset="0"/>
            </a:endParaRPr>
          </a:p>
          <a:p>
            <a:pPr marL="342900" lvl="0" indent="-342900" fontAlgn="base">
              <a:buFont typeface="Arial" charset="0"/>
              <a:buChar char="•"/>
            </a:pPr>
            <a:r>
              <a:rPr lang="en-US" sz="2000" dirty="0">
                <a:solidFill>
                  <a:schemeClr val="tx1"/>
                </a:solidFill>
                <a:latin typeface="Avenir Book" charset="0"/>
                <a:ea typeface="Avenir Book" charset="0"/>
                <a:cs typeface="Avenir Book" charset="0"/>
              </a:rPr>
              <a:t>Dossier Institution</a:t>
            </a:r>
          </a:p>
          <a:p>
            <a:pPr marL="685800" lvl="1" indent="-342900" fontAlgn="base">
              <a:buFont typeface="Arial" charset="0"/>
              <a:buChar char="•"/>
            </a:pPr>
            <a:r>
              <a:rPr lang="en-US" sz="2000" dirty="0">
                <a:solidFill>
                  <a:schemeClr val="tx1"/>
                </a:solidFill>
                <a:latin typeface="Avenir Book" charset="0"/>
                <a:ea typeface="Avenir Book" charset="0"/>
                <a:cs typeface="Avenir Book" charset="0"/>
              </a:rPr>
              <a:t>Collections</a:t>
            </a:r>
          </a:p>
          <a:p>
            <a:pPr marL="685800" lvl="1" indent="-342900" fontAlgn="base">
              <a:buFont typeface="Arial" charset="0"/>
              <a:buChar char="•"/>
            </a:pPr>
            <a:r>
              <a:rPr lang="en-US" sz="2000" dirty="0" smtClean="0">
                <a:solidFill>
                  <a:schemeClr val="tx1"/>
                </a:solidFill>
                <a:latin typeface="Avenir Book" charset="0"/>
                <a:ea typeface="Avenir Book" charset="0"/>
                <a:cs typeface="Avenir Book" charset="0"/>
              </a:rPr>
              <a:t>Guidelines</a:t>
            </a:r>
          </a:p>
          <a:p>
            <a:pPr marL="685800" lvl="1" indent="-342900" fontAlgn="base">
              <a:buFont typeface="Arial" charset="0"/>
              <a:buChar char="•"/>
            </a:pPr>
            <a:r>
              <a:rPr lang="en-US" sz="2000" dirty="0" smtClean="0">
                <a:solidFill>
                  <a:schemeClr val="tx1"/>
                </a:solidFill>
                <a:latin typeface="Avenir Book" charset="0"/>
                <a:ea typeface="Avenir Book" charset="0"/>
                <a:cs typeface="Avenir Book" charset="0"/>
              </a:rPr>
              <a:t>Sharing </a:t>
            </a:r>
            <a:endParaRPr lang="en-US" sz="2000" dirty="0">
              <a:solidFill>
                <a:schemeClr val="tx1"/>
              </a:solidFill>
              <a:latin typeface="Avenir Book" charset="0"/>
              <a:ea typeface="Avenir Book" charset="0"/>
              <a:cs typeface="Avenir Book" charset="0"/>
            </a:endParaRPr>
          </a:p>
          <a:p>
            <a:pPr marL="342900" lvl="0" indent="-342900" fontAlgn="base">
              <a:buFont typeface="Arial" charset="0"/>
              <a:buChar char="•"/>
            </a:pPr>
            <a:r>
              <a:rPr lang="en-US" sz="2000" dirty="0">
                <a:solidFill>
                  <a:schemeClr val="tx1"/>
                </a:solidFill>
                <a:latin typeface="Avenir Book" charset="0"/>
                <a:ea typeface="Avenir Book" charset="0"/>
                <a:cs typeface="Avenir Book" charset="0"/>
              </a:rPr>
              <a:t>Packet</a:t>
            </a:r>
          </a:p>
          <a:p>
            <a:pPr marL="685800" lvl="1" indent="-342900" fontAlgn="base">
              <a:buFont typeface="Arial" charset="0"/>
              <a:buChar char="•"/>
            </a:pPr>
            <a:r>
              <a:rPr lang="en-US" sz="2000" dirty="0">
                <a:solidFill>
                  <a:schemeClr val="tx1"/>
                </a:solidFill>
                <a:latin typeface="Avenir Book" charset="0"/>
                <a:ea typeface="Avenir Book" charset="0"/>
                <a:cs typeface="Avenir Book" charset="0"/>
              </a:rPr>
              <a:t>Uploading materials</a:t>
            </a:r>
          </a:p>
          <a:p>
            <a:pPr marL="685800" lvl="1" indent="-342900" fontAlgn="base">
              <a:buFont typeface="Arial" charset="0"/>
              <a:buChar char="•"/>
            </a:pPr>
            <a:r>
              <a:rPr lang="en-US" sz="2000" dirty="0">
                <a:solidFill>
                  <a:schemeClr val="tx1"/>
                </a:solidFill>
                <a:latin typeface="Avenir Book" charset="0"/>
                <a:ea typeface="Avenir Book" charset="0"/>
                <a:cs typeface="Avenir Book" charset="0"/>
              </a:rPr>
              <a:t>Submitting </a:t>
            </a:r>
            <a:r>
              <a:rPr lang="en-US" sz="2000" dirty="0" smtClean="0">
                <a:solidFill>
                  <a:schemeClr val="tx1"/>
                </a:solidFill>
                <a:latin typeface="Avenir Book" charset="0"/>
                <a:ea typeface="Avenir Book" charset="0"/>
                <a:cs typeface="Avenir Book" charset="0"/>
              </a:rPr>
              <a:t>review</a:t>
            </a:r>
          </a:p>
          <a:p>
            <a:pPr marL="342900" indent="-342900" fontAlgn="base">
              <a:buFont typeface="Arial" charset="0"/>
              <a:buChar char="•"/>
            </a:pPr>
            <a:r>
              <a:rPr lang="en-US" sz="2000" dirty="0" smtClean="0">
                <a:solidFill>
                  <a:schemeClr val="tx1"/>
                </a:solidFill>
                <a:latin typeface="Avenir Book" charset="0"/>
                <a:ea typeface="Avenir Book" charset="0"/>
                <a:cs typeface="Avenir Book" charset="0"/>
              </a:rPr>
              <a:t>How to find support</a:t>
            </a:r>
          </a:p>
        </p:txBody>
      </p:sp>
    </p:spTree>
    <p:extLst>
      <p:ext uri="{BB962C8B-B14F-4D97-AF65-F5344CB8AC3E}">
        <p14:creationId xmlns:p14="http://schemas.microsoft.com/office/powerpoint/2010/main" val="348206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How to log in:</a:t>
            </a:r>
            <a:endParaRPr lang="en-US" sz="2800" b="1" dirty="0"/>
          </a:p>
        </p:txBody>
      </p:sp>
      <p:sp>
        <p:nvSpPr>
          <p:cNvPr id="4" name="Text Placeholder 3"/>
          <p:cNvSpPr>
            <a:spLocks noGrp="1"/>
          </p:cNvSpPr>
          <p:nvPr>
            <p:ph type="body" sz="quarter" idx="14"/>
          </p:nvPr>
        </p:nvSpPr>
        <p:spPr>
          <a:xfrm>
            <a:off x="552261" y="759467"/>
            <a:ext cx="8591739" cy="3262312"/>
          </a:xfrm>
        </p:spPr>
        <p:txBody>
          <a:bodyPr/>
          <a:lstStyle/>
          <a:p>
            <a:pPr marL="285750" indent="-285750">
              <a:buFont typeface="Arial" charset="0"/>
              <a:buChar char="•"/>
            </a:pPr>
            <a:r>
              <a:rPr lang="en-US" sz="2000" dirty="0" smtClean="0">
                <a:latin typeface="Avenir Book" charset="0"/>
                <a:ea typeface="Avenir Book" charset="0"/>
                <a:cs typeface="Avenir Book" charset="0"/>
              </a:rPr>
              <a:t>Go to </a:t>
            </a:r>
            <a:r>
              <a:rPr lang="en-US" sz="2000" dirty="0" err="1" smtClean="0">
                <a:latin typeface="Avenir Book" charset="0"/>
                <a:ea typeface="Avenir Book" charset="0"/>
                <a:cs typeface="Avenir Book" charset="0"/>
              </a:rPr>
              <a:t>account.interfolio.com</a:t>
            </a:r>
            <a:endParaRPr lang="en-US" sz="2000" dirty="0" smtClean="0">
              <a:latin typeface="Avenir Book" charset="0"/>
              <a:ea typeface="Avenir Book" charset="0"/>
              <a:cs typeface="Avenir Book" charset="0"/>
            </a:endParaRPr>
          </a:p>
          <a:p>
            <a:pPr marL="285750" indent="-285750">
              <a:buFont typeface="Arial" charset="0"/>
              <a:buChar char="•"/>
            </a:pPr>
            <a:r>
              <a:rPr lang="en-US" sz="2000" dirty="0" smtClean="0">
                <a:latin typeface="Avenir Book" charset="0"/>
                <a:ea typeface="Avenir Book" charset="0"/>
                <a:cs typeface="Avenir Book" charset="0"/>
              </a:rPr>
              <a:t>Enter in your URI email address and password</a:t>
            </a:r>
          </a:p>
          <a:p>
            <a:pPr marL="628650" lvl="1" indent="-285750">
              <a:buFont typeface="Arial" charset="0"/>
              <a:buChar char="•"/>
            </a:pPr>
            <a:r>
              <a:rPr lang="en-US" sz="2000" dirty="0" smtClean="0">
                <a:latin typeface="Avenir Book" charset="0"/>
                <a:ea typeface="Avenir Book" charset="0"/>
                <a:cs typeface="Avenir Book" charset="0"/>
              </a:rPr>
              <a:t>*If you have not created a password, click “Forgot your password?”</a:t>
            </a:r>
            <a:endParaRPr lang="en-US" sz="2000" dirty="0" smtClean="0">
              <a:latin typeface="Avenir Book" charset="0"/>
              <a:ea typeface="Avenir Book" charset="0"/>
              <a:cs typeface="Avenir Book" charset="0"/>
            </a:endParaRPr>
          </a:p>
          <a:p>
            <a:pPr marL="285750" indent="-285750">
              <a:buFont typeface="Arial" charset="0"/>
              <a:buChar char="•"/>
            </a:pPr>
            <a:endParaRPr lang="en-US" sz="2800" dirty="0" smtClean="0">
              <a:latin typeface="Avenir Book" charset="0"/>
              <a:ea typeface="Avenir Book" charset="0"/>
              <a:cs typeface="Avenir Book" charset="0"/>
            </a:endParaRPr>
          </a:p>
          <a:p>
            <a:pPr marL="285750" indent="-285750">
              <a:buFont typeface="Arial" charset="0"/>
              <a:buChar char="•"/>
            </a:pPr>
            <a:endParaRPr lang="en-US" sz="2800" dirty="0" smtClean="0">
              <a:latin typeface="Avenir Book" charset="0"/>
              <a:ea typeface="Avenir Book" charset="0"/>
              <a:cs typeface="Avenir Book" charset="0"/>
            </a:endParaRP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783" y="1823694"/>
            <a:ext cx="4124231" cy="3138736"/>
          </a:xfrm>
          <a:prstGeom prst="rect">
            <a:avLst/>
          </a:prstGeom>
        </p:spPr>
      </p:pic>
    </p:spTree>
    <p:extLst>
      <p:ext uri="{BB962C8B-B14F-4D97-AF65-F5344CB8AC3E}">
        <p14:creationId xmlns:p14="http://schemas.microsoft.com/office/powerpoint/2010/main" val="1916202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398"/>
            <a:ext cx="8396485" cy="441375"/>
          </a:xfrm>
        </p:spPr>
        <p:txBody>
          <a:bodyPr>
            <a:noAutofit/>
          </a:bodyPr>
          <a:lstStyle/>
          <a:p>
            <a:r>
              <a:rPr lang="en-US" dirty="0" smtClean="0"/>
              <a:t>Some important terms</a:t>
            </a:r>
            <a:r>
              <a:rPr lang="is-IS" dirty="0" smtClean="0"/>
              <a:t>…</a:t>
            </a:r>
            <a:r>
              <a:rPr lang="en-US" sz="2500" dirty="0" smtClean="0">
                <a:latin typeface="Avenir Book" charset="0"/>
                <a:ea typeface="Avenir Book" charset="0"/>
                <a:cs typeface="Avenir Book" charset="0"/>
              </a:rPr>
              <a:t> </a:t>
            </a:r>
            <a:endParaRPr lang="en-US" sz="2500" dirty="0">
              <a:latin typeface="Avenir Book" charset="0"/>
              <a:ea typeface="Avenir Book" charset="0"/>
              <a:cs typeface="Avenir Book" charset="0"/>
            </a:endParaRPr>
          </a:p>
        </p:txBody>
      </p:sp>
      <p:sp>
        <p:nvSpPr>
          <p:cNvPr id="5" name="Rectangle 4"/>
          <p:cNvSpPr/>
          <p:nvPr/>
        </p:nvSpPr>
        <p:spPr>
          <a:xfrm>
            <a:off x="154172" y="701097"/>
            <a:ext cx="8850140" cy="4629472"/>
          </a:xfrm>
          <a:prstGeom prst="rect">
            <a:avLst/>
          </a:prstGeom>
        </p:spPr>
        <p:txBody>
          <a:bodyPr wrap="square">
            <a:spAutoFit/>
          </a:bodyPr>
          <a:lstStyle/>
          <a:p>
            <a:r>
              <a:rPr lang="en-US" sz="1600" dirty="0">
                <a:solidFill>
                  <a:srgbClr val="307FAE"/>
                </a:solidFill>
                <a:latin typeface="Avenir Book" charset="0"/>
                <a:ea typeface="Avenir Book" charset="0"/>
                <a:cs typeface="Avenir Book" charset="0"/>
              </a:rPr>
              <a:t>Review, Promotion &amp; Tenure</a:t>
            </a:r>
            <a:r>
              <a:rPr lang="en-US" sz="1600" dirty="0">
                <a:latin typeface="Avenir Book" charset="0"/>
                <a:ea typeface="Avenir Book" charset="0"/>
                <a:cs typeface="Avenir Book" charset="0"/>
              </a:rPr>
              <a:t>: </a:t>
            </a:r>
            <a:r>
              <a:rPr lang="en-US" sz="1600" dirty="0">
                <a:solidFill>
                  <a:schemeClr val="tx1">
                    <a:lumMod val="65000"/>
                    <a:lumOff val="35000"/>
                  </a:schemeClr>
                </a:solidFill>
                <a:latin typeface="Avenir Book" charset="0"/>
                <a:ea typeface="Avenir Book" charset="0"/>
                <a:cs typeface="Avenir Book" charset="0"/>
                <a:sym typeface="Minion Pro Semibold"/>
              </a:rPr>
              <a:t>An Interfolio module used to facilitate the review process anytime a candidate submits materials and one or as series of committees need to review or approve the materials</a:t>
            </a:r>
            <a:r>
              <a:rPr lang="en-US" sz="1600" dirty="0" smtClean="0">
                <a:solidFill>
                  <a:schemeClr val="tx1">
                    <a:lumMod val="65000"/>
                    <a:lumOff val="35000"/>
                  </a:schemeClr>
                </a:solidFill>
                <a:latin typeface="Avenir Book" charset="0"/>
                <a:ea typeface="Avenir Book" charset="0"/>
                <a:cs typeface="Avenir Book" charset="0"/>
                <a:sym typeface="Minion Pro Semibold"/>
              </a:rPr>
              <a:t>.</a:t>
            </a:r>
          </a:p>
          <a:p>
            <a:endParaRPr lang="en-US" sz="1600" dirty="0">
              <a:solidFill>
                <a:schemeClr val="bg2">
                  <a:lumMod val="50000"/>
                </a:schemeClr>
              </a:solidFill>
              <a:latin typeface="Avenir Book" charset="0"/>
              <a:ea typeface="Avenir Book" charset="0"/>
              <a:cs typeface="Avenir Book" charset="0"/>
            </a:endParaRPr>
          </a:p>
          <a:p>
            <a:pPr defTabSz="1463675">
              <a:spcAft>
                <a:spcPts val="1200"/>
              </a:spcAft>
            </a:pPr>
            <a:r>
              <a:rPr lang="en-US" sz="1550" dirty="0" smtClean="0">
                <a:solidFill>
                  <a:srgbClr val="307FAE"/>
                </a:solidFill>
                <a:latin typeface="Avenir Book" charset="0"/>
                <a:ea typeface="Avenir Book" charset="0"/>
                <a:cs typeface="Avenir Book" charset="0"/>
                <a:sym typeface="Minion Pro Semibold"/>
              </a:rPr>
              <a:t>Templates</a:t>
            </a:r>
            <a:r>
              <a:rPr lang="en-US" sz="1550" dirty="0" smtClean="0">
                <a:solidFill>
                  <a:srgbClr val="307FAE"/>
                </a:solidFill>
                <a:latin typeface="Avenir Book" charset="0"/>
                <a:ea typeface="Avenir Book" charset="0"/>
                <a:cs typeface="Avenir Book" charset="0"/>
                <a:sym typeface="Minion Pro Semibold"/>
              </a:rPr>
              <a:t>: </a:t>
            </a:r>
            <a:r>
              <a:rPr lang="en-US" sz="1550" dirty="0" smtClean="0">
                <a:solidFill>
                  <a:srgbClr val="4A4841"/>
                </a:solidFill>
                <a:latin typeface="Avenir Book" charset="0"/>
                <a:ea typeface="Avenir Book" charset="0"/>
                <a:cs typeface="Avenir Book" charset="0"/>
                <a:sym typeface="Minion Pro Semibold"/>
              </a:rPr>
              <a:t>the building blocks of Review Promotion and Tenure that allow Administrators to create a standardized, repeatable process for all review cases in their institution, colleges, schools, and departments.</a:t>
            </a:r>
          </a:p>
          <a:p>
            <a:pPr defTabSz="1463675">
              <a:spcAft>
                <a:spcPts val="1200"/>
              </a:spcAft>
            </a:pPr>
            <a:r>
              <a:rPr lang="en-US" sz="1550" dirty="0" smtClean="0">
                <a:solidFill>
                  <a:srgbClr val="307FAE"/>
                </a:solidFill>
                <a:latin typeface="Avenir Book" charset="0"/>
                <a:ea typeface="Avenir Book" charset="0"/>
                <a:cs typeface="Avenir Book" charset="0"/>
                <a:sym typeface="Minion Pro Semibold"/>
              </a:rPr>
              <a:t>Packet: </a:t>
            </a:r>
            <a:r>
              <a:rPr lang="en-US" sz="1550" dirty="0" smtClean="0">
                <a:solidFill>
                  <a:srgbClr val="4A4841"/>
                </a:solidFill>
                <a:latin typeface="Avenir Book" charset="0"/>
                <a:ea typeface="Avenir Book" charset="0"/>
                <a:cs typeface="Avenir Book" charset="0"/>
                <a:sym typeface="Minion Pro Semibold"/>
              </a:rPr>
              <a:t>the collection of materials by which a candidate is being reviewed (documents and other files)</a:t>
            </a:r>
          </a:p>
          <a:p>
            <a:pPr defTabSz="1463675">
              <a:spcAft>
                <a:spcPts val="1200"/>
              </a:spcAft>
            </a:pPr>
            <a:r>
              <a:rPr lang="en-US" sz="1550" dirty="0" smtClean="0">
                <a:solidFill>
                  <a:srgbClr val="307FAE"/>
                </a:solidFill>
                <a:latin typeface="Avenir Book" charset="0"/>
                <a:ea typeface="Avenir Book" charset="0"/>
                <a:cs typeface="Avenir Book" charset="0"/>
              </a:rPr>
              <a:t>Dossier</a:t>
            </a:r>
            <a:r>
              <a:rPr lang="en-US" sz="1550" dirty="0">
                <a:latin typeface="Avenir Book" charset="0"/>
                <a:ea typeface="Avenir Book" charset="0"/>
                <a:cs typeface="Avenir Book" charset="0"/>
              </a:rPr>
              <a:t>: </a:t>
            </a:r>
            <a:r>
              <a:rPr lang="en-US" sz="1550" dirty="0">
                <a:solidFill>
                  <a:schemeClr val="tx1">
                    <a:lumMod val="65000"/>
                    <a:lumOff val="35000"/>
                  </a:schemeClr>
                </a:solidFill>
                <a:latin typeface="Avenir Book" charset="0"/>
                <a:ea typeface="Avenir Book" charset="0"/>
                <a:cs typeface="Avenir Book" charset="0"/>
                <a:sym typeface="Minion Pro Semibold"/>
              </a:rPr>
              <a:t>A tool </a:t>
            </a:r>
            <a:r>
              <a:rPr lang="en-US" sz="1550" dirty="0" smtClean="0">
                <a:solidFill>
                  <a:schemeClr val="tx1">
                    <a:lumMod val="65000"/>
                    <a:lumOff val="35000"/>
                  </a:schemeClr>
                </a:solidFill>
                <a:latin typeface="Avenir Book" charset="0"/>
                <a:ea typeface="Avenir Book" charset="0"/>
                <a:cs typeface="Avenir Book" charset="0"/>
                <a:sym typeface="Minion Pro Semibold"/>
              </a:rPr>
              <a:t>for faculty </a:t>
            </a:r>
            <a:r>
              <a:rPr lang="en-US" sz="1550" dirty="0">
                <a:solidFill>
                  <a:schemeClr val="tx1">
                    <a:lumMod val="65000"/>
                    <a:lumOff val="35000"/>
                  </a:schemeClr>
                </a:solidFill>
                <a:latin typeface="Avenir Book" charset="0"/>
                <a:ea typeface="Avenir Book" charset="0"/>
                <a:cs typeface="Avenir Book" charset="0"/>
                <a:sym typeface="Minion Pro Semibold"/>
              </a:rPr>
              <a:t>to store and manage job, fellowship, and promotion or review documents in one place. The Dossier will act as the central archiving tool for your candidate’s materials. All information submitted for a review will be copied into the faculty Dossier for archiving or reusability purposes.</a:t>
            </a:r>
            <a:endParaRPr lang="en-US" sz="1550" dirty="0">
              <a:solidFill>
                <a:schemeClr val="tx1">
                  <a:lumMod val="65000"/>
                  <a:lumOff val="35000"/>
                </a:schemeClr>
              </a:solidFill>
              <a:latin typeface="Avenir Book" charset="0"/>
              <a:ea typeface="Avenir Book" charset="0"/>
              <a:cs typeface="Avenir Book" charset="0"/>
            </a:endParaRPr>
          </a:p>
          <a:p>
            <a:pPr defTabSz="1463675">
              <a:spcAft>
                <a:spcPts val="1200"/>
              </a:spcAft>
            </a:pPr>
            <a:endParaRPr lang="en-US" sz="1800" dirty="0">
              <a:solidFill>
                <a:srgbClr val="4A4841"/>
              </a:solidFill>
              <a:latin typeface="Avenir Book" charset="0"/>
              <a:ea typeface="Avenir Book" charset="0"/>
              <a:cs typeface="Avenir Book" charset="0"/>
              <a:sym typeface="Minion Pro Semibold"/>
            </a:endParaRPr>
          </a:p>
          <a:p>
            <a:pPr defTabSz="1463675">
              <a:spcAft>
                <a:spcPts val="1200"/>
              </a:spcAft>
            </a:pPr>
            <a:endParaRPr lang="en-US" sz="1400" dirty="0">
              <a:solidFill>
                <a:srgbClr val="4A4841"/>
              </a:solidFill>
              <a:latin typeface="Times New Roman"/>
              <a:ea typeface="Minion Pro Semibold"/>
              <a:cs typeface="Times New Roman"/>
              <a:sym typeface="Minion Pro Semibold"/>
            </a:endParaRPr>
          </a:p>
          <a:p>
            <a:pPr defTabSz="1463675">
              <a:spcAft>
                <a:spcPts val="1200"/>
              </a:spcAft>
            </a:pPr>
            <a:endParaRPr lang="en-US" sz="1400" baseline="30000" dirty="0">
              <a:solidFill>
                <a:schemeClr val="tx2">
                  <a:lumMod val="60000"/>
                  <a:lumOff val="40000"/>
                </a:schemeClr>
              </a:solidFill>
              <a:ea typeface="Avenir Roman" charset="0"/>
              <a:cs typeface="Avenir Roman" charset="0"/>
            </a:endParaRPr>
          </a:p>
        </p:txBody>
      </p:sp>
      <p:sp>
        <p:nvSpPr>
          <p:cNvPr id="4" name="TextBox 3"/>
          <p:cNvSpPr txBox="1"/>
          <p:nvPr/>
        </p:nvSpPr>
        <p:spPr>
          <a:xfrm>
            <a:off x="8731449" y="4553434"/>
            <a:ext cx="184666" cy="369332"/>
          </a:xfrm>
          <a:prstGeom prst="rect">
            <a:avLst/>
          </a:prstGeom>
          <a:noFill/>
        </p:spPr>
        <p:txBody>
          <a:bodyPr wrap="none" rtlCol="0">
            <a:spAutoFit/>
          </a:bodyPr>
          <a:lstStyle/>
          <a:p>
            <a:endParaRPr lang="en-US" dirty="0" smtClean="0"/>
          </a:p>
        </p:txBody>
      </p:sp>
    </p:spTree>
    <p:extLst>
      <p:ext uri="{BB962C8B-B14F-4D97-AF65-F5344CB8AC3E}">
        <p14:creationId xmlns:p14="http://schemas.microsoft.com/office/powerpoint/2010/main" val="2224488517"/>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mp:transition xmlns:mp="http://schemas.microsoft.com/office/mac/powerpoint/2008/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600" dirty="0" smtClean="0"/>
              <a:t>Review Promotion and Tenure </a:t>
            </a:r>
            <a:r>
              <a:rPr lang="en-US" sz="3600" dirty="0" smtClean="0"/>
              <a:t>Training</a:t>
            </a:r>
            <a:endParaRPr lang="en-US" sz="3600" dirty="0"/>
          </a:p>
        </p:txBody>
      </p:sp>
    </p:spTree>
    <p:extLst>
      <p:ext uri="{BB962C8B-B14F-4D97-AF65-F5344CB8AC3E}">
        <p14:creationId xmlns:p14="http://schemas.microsoft.com/office/powerpoint/2010/main" val="53649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support:</a:t>
            </a:r>
            <a:endParaRPr lang="en-US" dirty="0"/>
          </a:p>
        </p:txBody>
      </p:sp>
      <p:sp>
        <p:nvSpPr>
          <p:cNvPr id="4" name="Text Placeholder 3"/>
          <p:cNvSpPr>
            <a:spLocks noGrp="1"/>
          </p:cNvSpPr>
          <p:nvPr>
            <p:ph type="body" sz="quarter" idx="14"/>
          </p:nvPr>
        </p:nvSpPr>
        <p:spPr>
          <a:xfrm>
            <a:off x="256032" y="996849"/>
            <a:ext cx="8520573" cy="3262312"/>
          </a:xfrm>
        </p:spPr>
        <p:txBody>
          <a:bodyPr>
            <a:normAutofit/>
          </a:bodyPr>
          <a:lstStyle/>
          <a:p>
            <a:pPr lvl="2"/>
            <a:r>
              <a:rPr lang="en-US" sz="2000" dirty="0" smtClean="0"/>
              <a:t>Check </a:t>
            </a:r>
            <a:r>
              <a:rPr lang="en-US" sz="2000" dirty="0"/>
              <a:t>out our help articles for detailed advice on most everything you can accomplish with </a:t>
            </a:r>
            <a:r>
              <a:rPr lang="en-US" sz="2000" dirty="0" err="1" smtClean="0"/>
              <a:t>Interfolio</a:t>
            </a:r>
            <a:r>
              <a:rPr lang="en-US" sz="2000" dirty="0" smtClean="0"/>
              <a:t>: </a:t>
            </a:r>
            <a:r>
              <a:rPr lang="en-US" sz="2000" u="sng" dirty="0">
                <a:hlinkClick r:id="rId3"/>
              </a:rPr>
              <a:t>product-help.interfolio.com </a:t>
            </a:r>
            <a:endParaRPr lang="en-US" sz="2000" dirty="0"/>
          </a:p>
          <a:p>
            <a:pPr lvl="2"/>
            <a:endParaRPr lang="en-US" sz="2000" dirty="0" smtClean="0"/>
          </a:p>
          <a:p>
            <a:pPr lvl="2"/>
            <a:r>
              <a:rPr lang="en-US" sz="2000" dirty="0" smtClean="0"/>
              <a:t>Our </a:t>
            </a:r>
            <a:r>
              <a:rPr lang="en-US" sz="2000" dirty="0"/>
              <a:t>Scholar Services team is available to help provide </a:t>
            </a:r>
            <a:r>
              <a:rPr lang="en-US" sz="2000" dirty="0" smtClean="0"/>
              <a:t>one-on-one </a:t>
            </a:r>
            <a:r>
              <a:rPr lang="en-US" sz="2000" dirty="0"/>
              <a:t>support if you have trouble with anything from signing in to </a:t>
            </a:r>
            <a:r>
              <a:rPr lang="en-US" sz="2000" dirty="0" smtClean="0"/>
              <a:t>sending a case forward. Give </a:t>
            </a:r>
            <a:r>
              <a:rPr lang="en-US" sz="2000" dirty="0"/>
              <a:t>them a shout at </a:t>
            </a:r>
            <a:r>
              <a:rPr lang="en-US" sz="2000" u="sng" dirty="0" smtClean="0">
                <a:hlinkClick r:id="rId4"/>
              </a:rPr>
              <a:t>help@interfolio.com</a:t>
            </a:r>
            <a:endParaRPr lang="en-US" sz="2000" dirty="0"/>
          </a:p>
        </p:txBody>
      </p:sp>
    </p:spTree>
    <p:extLst>
      <p:ext uri="{BB962C8B-B14F-4D97-AF65-F5344CB8AC3E}">
        <p14:creationId xmlns:p14="http://schemas.microsoft.com/office/powerpoint/2010/main" val="2028206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Support: All Users, Monday – Friday </a:t>
            </a:r>
            <a:r>
              <a:rPr lang="en-US" dirty="0" smtClean="0"/>
              <a:t>Access</a:t>
            </a:r>
            <a:endParaRPr lang="en-US" dirty="0"/>
          </a:p>
        </p:txBody>
      </p:sp>
      <p:sp>
        <p:nvSpPr>
          <p:cNvPr id="3" name="Text Placeholder 2"/>
          <p:cNvSpPr>
            <a:spLocks noGrp="1"/>
          </p:cNvSpPr>
          <p:nvPr>
            <p:ph type="body" sz="quarter" idx="13"/>
          </p:nvPr>
        </p:nvSpPr>
        <p:spPr/>
        <p:txBody>
          <a:bodyPr>
            <a:normAutofit fontScale="92500"/>
          </a:bodyPr>
          <a:lstStyle/>
          <a:p>
            <a:r>
              <a:rPr lang="en-US" dirty="0"/>
              <a:t>Help for administrators faculty, staff, applicants, external evaluators, and IT.</a:t>
            </a:r>
          </a:p>
          <a:p>
            <a:endParaRPr lang="en-US" dirty="0"/>
          </a:p>
        </p:txBody>
      </p:sp>
      <p:sp>
        <p:nvSpPr>
          <p:cNvPr id="6" name="TextBox 5"/>
          <p:cNvSpPr txBox="1"/>
          <p:nvPr/>
        </p:nvSpPr>
        <p:spPr>
          <a:xfrm>
            <a:off x="8731450" y="4553435"/>
            <a:ext cx="184731" cy="369332"/>
          </a:xfrm>
          <a:prstGeom prst="rect">
            <a:avLst/>
          </a:prstGeom>
          <a:noFill/>
        </p:spPr>
        <p:txBody>
          <a:bodyPr wrap="none" rtlCol="0">
            <a:spAutoFit/>
          </a:bodyPr>
          <a:lstStyle/>
          <a:p>
            <a:endParaRPr lang="en-US" dirty="0"/>
          </a:p>
        </p:txBody>
      </p:sp>
      <p:sp>
        <p:nvSpPr>
          <p:cNvPr id="7" name="TextBox 6"/>
          <p:cNvSpPr txBox="1"/>
          <p:nvPr/>
        </p:nvSpPr>
        <p:spPr>
          <a:xfrm>
            <a:off x="334964" y="1149991"/>
            <a:ext cx="2300660" cy="3070071"/>
          </a:xfrm>
          <a:prstGeom prst="rect">
            <a:avLst/>
          </a:prstGeom>
          <a:noFill/>
          <a:ln w="9525">
            <a:noFill/>
          </a:ln>
        </p:spPr>
        <p:txBody>
          <a:bodyPr wrap="square" rtlCol="0">
            <a:spAutoFit/>
          </a:bodyPr>
          <a:lstStyle/>
          <a:p>
            <a:r>
              <a:rPr lang="en-US" sz="1800" dirty="0">
                <a:solidFill>
                  <a:schemeClr val="bg2">
                    <a:lumMod val="50000"/>
                  </a:schemeClr>
                </a:solidFill>
                <a:latin typeface="Arial" charset="0"/>
                <a:ea typeface="Arial" charset="0"/>
                <a:cs typeface="Arial" charset="0"/>
              </a:rPr>
              <a:t>“The </a:t>
            </a:r>
            <a:r>
              <a:rPr lang="en-US" sz="1800" b="1" dirty="0">
                <a:solidFill>
                  <a:srgbClr val="307FAE"/>
                </a:solidFill>
                <a:latin typeface="Arial" charset="0"/>
                <a:ea typeface="Arial" charset="0"/>
                <a:cs typeface="Arial" charset="0"/>
              </a:rPr>
              <a:t>#1 thing I like about </a:t>
            </a:r>
            <a:r>
              <a:rPr lang="en-US" sz="1800" b="1" dirty="0" err="1">
                <a:solidFill>
                  <a:srgbClr val="307FAE"/>
                </a:solidFill>
                <a:latin typeface="Arial" charset="0"/>
                <a:ea typeface="Arial" charset="0"/>
                <a:cs typeface="Arial" charset="0"/>
              </a:rPr>
              <a:t>Interfolio</a:t>
            </a:r>
            <a:r>
              <a:rPr lang="en-US" sz="1800" b="1" dirty="0">
                <a:solidFill>
                  <a:srgbClr val="307FAE"/>
                </a:solidFill>
                <a:latin typeface="Arial" charset="0"/>
                <a:ea typeface="Arial" charset="0"/>
                <a:cs typeface="Arial" charset="0"/>
              </a:rPr>
              <a:t> is the client service</a:t>
            </a:r>
            <a:r>
              <a:rPr lang="en-US" sz="1800" dirty="0">
                <a:solidFill>
                  <a:schemeClr val="bg2">
                    <a:lumMod val="50000"/>
                  </a:schemeClr>
                </a:solidFill>
                <a:latin typeface="Arial" charset="0"/>
                <a:ea typeface="Arial" charset="0"/>
                <a:cs typeface="Arial" charset="0"/>
              </a:rPr>
              <a:t>. Every time I </a:t>
            </a:r>
            <a:r>
              <a:rPr lang="en-US" sz="1800" dirty="0" smtClean="0">
                <a:solidFill>
                  <a:schemeClr val="bg2">
                    <a:lumMod val="50000"/>
                  </a:schemeClr>
                </a:solidFill>
                <a:latin typeface="Arial" charset="0"/>
                <a:ea typeface="Arial" charset="0"/>
                <a:cs typeface="Arial" charset="0"/>
              </a:rPr>
              <a:t>call, </a:t>
            </a:r>
            <a:r>
              <a:rPr lang="en-US" sz="1800" dirty="0">
                <a:solidFill>
                  <a:schemeClr val="bg2">
                    <a:lumMod val="50000"/>
                  </a:schemeClr>
                </a:solidFill>
                <a:latin typeface="Arial" charset="0"/>
                <a:ea typeface="Arial" charset="0"/>
                <a:cs typeface="Arial" charset="0"/>
              </a:rPr>
              <a:t>they get right back to me; they always have an answer for </a:t>
            </a:r>
            <a:r>
              <a:rPr lang="en-US" sz="1800" dirty="0" smtClean="0">
                <a:solidFill>
                  <a:schemeClr val="bg2">
                    <a:lumMod val="50000"/>
                  </a:schemeClr>
                </a:solidFill>
                <a:latin typeface="Arial" charset="0"/>
                <a:ea typeface="Arial" charset="0"/>
                <a:cs typeface="Arial" charset="0"/>
              </a:rPr>
              <a:t>me.”</a:t>
            </a:r>
          </a:p>
          <a:p>
            <a:endParaRPr lang="en-US" dirty="0">
              <a:solidFill>
                <a:schemeClr val="bg2">
                  <a:lumMod val="50000"/>
                </a:schemeClr>
              </a:solidFill>
              <a:latin typeface="Arial" charset="0"/>
              <a:ea typeface="Arial" charset="0"/>
              <a:cs typeface="Arial" charset="0"/>
            </a:endParaRPr>
          </a:p>
          <a:p>
            <a:r>
              <a:rPr lang="en-US" sz="1200" dirty="0" smtClean="0">
                <a:solidFill>
                  <a:schemeClr val="bg2">
                    <a:lumMod val="50000"/>
                  </a:schemeClr>
                </a:solidFill>
                <a:latin typeface="Arial" charset="0"/>
                <a:ea typeface="Arial" charset="0"/>
                <a:cs typeface="Arial" charset="0"/>
              </a:rPr>
              <a:t>Georgia </a:t>
            </a:r>
            <a:r>
              <a:rPr lang="en-US" sz="1200" dirty="0" err="1" smtClean="0">
                <a:solidFill>
                  <a:schemeClr val="bg2">
                    <a:lumMod val="50000"/>
                  </a:schemeClr>
                </a:solidFill>
                <a:latin typeface="Arial" charset="0"/>
                <a:ea typeface="Arial" charset="0"/>
                <a:cs typeface="Arial" charset="0"/>
              </a:rPr>
              <a:t>Davidis</a:t>
            </a:r>
            <a:r>
              <a:rPr lang="en-US" sz="1200" dirty="0" smtClean="0">
                <a:solidFill>
                  <a:schemeClr val="bg2">
                    <a:lumMod val="50000"/>
                  </a:schemeClr>
                </a:solidFill>
                <a:latin typeface="Arial" charset="0"/>
                <a:ea typeface="Arial" charset="0"/>
                <a:cs typeface="Arial" charset="0"/>
              </a:rPr>
              <a:t>, Faculty Dossier Coordinator, Office of the Provost, Haverford College</a:t>
            </a:r>
            <a:endParaRPr lang="en-US" sz="1200" dirty="0">
              <a:solidFill>
                <a:schemeClr val="bg2">
                  <a:lumMod val="50000"/>
                </a:schemeClr>
              </a:solidFill>
              <a:latin typeface="Arial" charset="0"/>
              <a:ea typeface="Arial" charset="0"/>
              <a:cs typeface="Arial"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1456" y="1191405"/>
            <a:ext cx="5676272" cy="3192019"/>
          </a:xfrm>
          <a:prstGeom prst="rect">
            <a:avLst/>
          </a:prstGeom>
        </p:spPr>
      </p:pic>
    </p:spTree>
    <p:extLst>
      <p:ext uri="{BB962C8B-B14F-4D97-AF65-F5344CB8AC3E}">
        <p14:creationId xmlns:p14="http://schemas.microsoft.com/office/powerpoint/2010/main" val="1759830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47650</TotalTime>
  <Words>365</Words>
  <Application>Microsoft Macintosh PowerPoint</Application>
  <PresentationFormat>On-screen Show (16:9)</PresentationFormat>
  <Paragraphs>45</Paragraphs>
  <Slides>7</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Avenir Book</vt:lpstr>
      <vt:lpstr>Avenir Roman</vt:lpstr>
      <vt:lpstr>Calibri</vt:lpstr>
      <vt:lpstr>Helvetica</vt:lpstr>
      <vt:lpstr>Helvetica Neue Thin</vt:lpstr>
      <vt:lpstr>Lucida Grande</vt:lpstr>
      <vt:lpstr>LucidaGrande</vt:lpstr>
      <vt:lpstr>Minion Pro Semibold</vt:lpstr>
      <vt:lpstr>Times New Roman</vt:lpstr>
      <vt:lpstr>Arial</vt:lpstr>
      <vt:lpstr>Office Theme</vt:lpstr>
      <vt:lpstr>Interfolio Review Promotion &amp; Tenure Candidate Workshop</vt:lpstr>
      <vt:lpstr>Agenda</vt:lpstr>
      <vt:lpstr>How to log in:</vt:lpstr>
      <vt:lpstr>Some important terms… </vt:lpstr>
      <vt:lpstr>PowerPoint Presentation</vt:lpstr>
      <vt:lpstr>How to find support:</vt:lpstr>
      <vt:lpstr>Our Support: All Users, Monday – Friday Access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Interfolio Inc</cp:lastModifiedBy>
  <cp:revision>46</cp:revision>
  <cp:lastPrinted>2018-09-12T16:07:50Z</cp:lastPrinted>
  <dcterms:created xsi:type="dcterms:W3CDTF">2016-06-07T06:58:40Z</dcterms:created>
  <dcterms:modified xsi:type="dcterms:W3CDTF">2019-02-06T18:23:05Z</dcterms:modified>
</cp:coreProperties>
</file>