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c56bacf1e5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c56bacf1e5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be370d0bf2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be370d0bf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be370d0bf2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be370d0bf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c56bacf1e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c56bacf1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c56bacf1e5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c56bacf1e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bd6f0509e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bd6f0509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bd6f0509e7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bd6f0509e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bd6f0509e7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bd6f0509e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bd6f0509e7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bd6f0509e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c56bacf1e5_0_2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c56bacf1e5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c56bacf1e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c56bacf1e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c56bacf1e5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c56bacf1e5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bd6f0509e7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bd6f0509e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c56bacf1e5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c56bacf1e5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c33440300f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c33440300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c33440300f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c33440300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c33440300f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c33440300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c56bacf1e5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c56bacf1e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c58ed26c0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c58ed26c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c58ed26c02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c58ed26c0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be370d0bf2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be370d0bf2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c4ce939c6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c4ce939c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be370d0bf2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be370d0bf2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c56bacf1e5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c56bacf1e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c58ed26c02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c58ed26c0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c58ed26c02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c58ed26c02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be370d0bf2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be370d0bf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bd829b453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bd829b453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c56bacf1e5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c56bacf1e5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c33440300f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c33440300f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c56bacf1e5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c56bacf1e5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c56bacf1e5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c56bacf1e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c1f4ed6f8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c1f4ed6f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be370d0bf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be370d0b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be370d0bf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be370d0bf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56bacf1e5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c56bacf1e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20690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925475"/>
            <a:ext cx="50967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AutoNum type="arabicPeriod"/>
              <a:defRPr/>
            </a:lvl1pPr>
            <a:lvl2pPr marL="914400" lvl="1" indent="-317500">
              <a:spcBef>
                <a:spcPts val="0"/>
              </a:spcBef>
              <a:spcAft>
                <a:spcPts val="0"/>
              </a:spcAft>
              <a:buSzPts val="1400"/>
              <a:buAutoNum type="alphaLcPeriod"/>
              <a:defRPr/>
            </a:lvl2pPr>
            <a:lvl3pPr marL="1371600" lvl="2" indent="-317500">
              <a:spcBef>
                <a:spcPts val="0"/>
              </a:spcBef>
              <a:spcAft>
                <a:spcPts val="0"/>
              </a:spcAft>
              <a:buSzPts val="1400"/>
              <a:buAutoNum type="romanL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lphaLcPeriod"/>
              <a:defRPr/>
            </a:lvl5pPr>
            <a:lvl6pPr marL="2743200" lvl="5" indent="-317500">
              <a:spcBef>
                <a:spcPts val="0"/>
              </a:spcBef>
              <a:spcAft>
                <a:spcPts val="0"/>
              </a:spcAft>
              <a:buSzPts val="1400"/>
              <a:buAutoNum type="romanL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lphaLcPeriod"/>
              <a:defRPr/>
            </a:lvl8pPr>
            <a:lvl9pPr marL="4114800" lvl="8" indent="-317500">
              <a:spcBef>
                <a:spcPts val="0"/>
              </a:spcBef>
              <a:spcAft>
                <a:spcPts val="0"/>
              </a:spcAft>
              <a:buSzPts val="1400"/>
              <a:buAutoNum type="romanLcPeriod"/>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owl.purdue.edu/owl/general_writing/the_writing_process/prewriting/more_questions.html"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owl.purdue.edu/owl/general_writing/the_writing_process/prewriting/more_questions.html"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owl.purdue.edu/owl/general_writing/the_writing_process/thesis_statement_tips.html" TargetMode="Externa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owl.purdue.edu/owl/general_writing/the_writing_process/thesis_statement_tips.html" TargetMode="Externa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owl.purdue.edu/owl/general_writing/the_writing_process/thesis_statement_tips.html" TargetMode="Externa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owl.purdue.edu/owl/general_writing/the_writing_process/thesis_statement_tips.html" TargetMode="Externa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s://wr.english.fsu.edu/College-Composition/The-Inkwell/Critical-Reading-Activities" TargetMode="Externa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www.butte.edu/departments/cas/tipsheets/readingstrategies/double_entry.html" TargetMode="Externa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hyperlink" Target="https://web.uri.edu/library/" TargetMode="External"/><Relationship Id="rId4" Type="http://schemas.openxmlformats.org/officeDocument/2006/relationships/hyperlink" Target="https://docs.google.com/document/d/1BDXx3vXp8tXX-dkDa0LA90gara7f4SysZ8V_gcVnzOU/edit?usp=sharin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hyperlink" Target="https://owl.purdue.edu/owl/general_writing/common_writing_assignments/argument_papers/body_paragraphs.html"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hyperlink" Target="https://owl.purdue.edu/owl/general_writing/common_writing_assignments/argument_papers/body_paragraphs.html" TargetMode="Externa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hyperlink" Target="https://owl.purdue.edu/owl/research_and_citation/apa_style/apa_formatting_and_style_guide/in_text_citations_the_basics.html" TargetMode="Externa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hyperlink" Target="https://owl.purdue.edu/owl/research_and_citation/apa_style/apa_formatting_and_style_guide/in_text_citations_the_basics.html" TargetMode="Externa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eb.uri.edu/ceps/student-resources/academic-skills-center/"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advice.writing.utoronto.ca/general/essay-topics/"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owl.purdue.edu/owl/general_writing/common_writing_assignments/understanding_writing_assignments.html"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220500"/>
            <a:ext cx="8520600" cy="1055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Quick Start Guide</a:t>
            </a:r>
            <a:endParaRPr/>
          </a:p>
        </p:txBody>
      </p:sp>
      <p:sp>
        <p:nvSpPr>
          <p:cNvPr id="55" name="Google Shape;55;p13"/>
          <p:cNvSpPr txBox="1">
            <a:spLocks noGrp="1"/>
          </p:cNvSpPr>
          <p:nvPr>
            <p:ph type="subTitle" idx="1"/>
          </p:nvPr>
        </p:nvSpPr>
        <p:spPr>
          <a:xfrm>
            <a:off x="311700" y="1224975"/>
            <a:ext cx="8520600" cy="792600"/>
          </a:xfrm>
          <a:prstGeom prst="rect">
            <a:avLst/>
          </a:prstGeom>
        </p:spPr>
        <p:txBody>
          <a:bodyPr spcFirstLastPara="1" wrap="square" lIns="91425" tIns="91425" rIns="91425" bIns="91425" anchor="t" anchorCtr="0">
            <a:normAutofit/>
          </a:bodyPr>
          <a:lstStyle/>
          <a:p>
            <a:pPr marL="0" lvl="0" indent="0" algn="ctr" rtl="0">
              <a:lnSpc>
                <a:spcPct val="80000"/>
              </a:lnSpc>
              <a:spcBef>
                <a:spcPts val="0"/>
              </a:spcBef>
              <a:spcAft>
                <a:spcPts val="0"/>
              </a:spcAft>
              <a:buSzPts val="1018"/>
              <a:buNone/>
            </a:pPr>
            <a:r>
              <a:rPr lang="en" sz="4110">
                <a:solidFill>
                  <a:schemeClr val="dk1"/>
                </a:solidFill>
              </a:rPr>
              <a:t>Academic Writing</a:t>
            </a:r>
            <a:endParaRPr sz="1890"/>
          </a:p>
        </p:txBody>
      </p:sp>
      <p:pic>
        <p:nvPicPr>
          <p:cNvPr id="56" name="Google Shape;56;p13"/>
          <p:cNvPicPr preferRelativeResize="0"/>
          <p:nvPr/>
        </p:nvPicPr>
        <p:blipFill>
          <a:blip r:embed="rId3">
            <a:alphaModFix/>
          </a:blip>
          <a:stretch>
            <a:fillRect/>
          </a:stretch>
        </p:blipFill>
        <p:spPr>
          <a:xfrm>
            <a:off x="3318475" y="2415075"/>
            <a:ext cx="2507050" cy="2507050"/>
          </a:xfrm>
          <a:prstGeom prst="rect">
            <a:avLst/>
          </a:prstGeom>
          <a:noFill/>
          <a:ln>
            <a:noFill/>
          </a:ln>
        </p:spPr>
      </p:pic>
      <p:sp>
        <p:nvSpPr>
          <p:cNvPr id="57" name="Google Shape;57;p13"/>
          <p:cNvSpPr txBox="1"/>
          <p:nvPr/>
        </p:nvSpPr>
        <p:spPr>
          <a:xfrm>
            <a:off x="3210150" y="2075625"/>
            <a:ext cx="2723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434343"/>
                </a:solidFill>
              </a:rPr>
              <a:t>Presented by Lucas Pralle</a:t>
            </a:r>
            <a:endParaRPr>
              <a:solidFill>
                <a:srgbClr val="43434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311700" y="20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Step 2: Ideation</a:t>
            </a:r>
            <a:endParaRPr/>
          </a:p>
        </p:txBody>
      </p:sp>
      <p:pic>
        <p:nvPicPr>
          <p:cNvPr id="146" name="Google Shape;146;p22"/>
          <p:cNvPicPr preferRelativeResize="0"/>
          <p:nvPr/>
        </p:nvPicPr>
        <p:blipFill>
          <a:blip r:embed="rId3">
            <a:alphaModFix/>
          </a:blip>
          <a:stretch>
            <a:fillRect/>
          </a:stretch>
        </p:blipFill>
        <p:spPr>
          <a:xfrm>
            <a:off x="3100375" y="1366838"/>
            <a:ext cx="2943225" cy="2943225"/>
          </a:xfrm>
          <a:prstGeom prst="rect">
            <a:avLst/>
          </a:prstGeom>
          <a:noFill/>
          <a:ln>
            <a:noFill/>
          </a:ln>
        </p:spPr>
      </p:pic>
      <p:cxnSp>
        <p:nvCxnSpPr>
          <p:cNvPr id="147" name="Google Shape;147;p22"/>
          <p:cNvCxnSpPr/>
          <p:nvPr/>
        </p:nvCxnSpPr>
        <p:spPr>
          <a:xfrm>
            <a:off x="311700" y="779600"/>
            <a:ext cx="2536200" cy="0"/>
          </a:xfrm>
          <a:prstGeom prst="straightConnector1">
            <a:avLst/>
          </a:prstGeom>
          <a:noFill/>
          <a:ln w="76200" cap="flat" cmpd="sng">
            <a:solidFill>
              <a:srgbClr val="45BA8B"/>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311700" y="20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Prewriting Questions (Start with 3)</a:t>
            </a:r>
            <a:endParaRPr/>
          </a:p>
        </p:txBody>
      </p:sp>
      <p:sp>
        <p:nvSpPr>
          <p:cNvPr id="153" name="Google Shape;153;p23"/>
          <p:cNvSpPr txBox="1">
            <a:spLocks noGrp="1"/>
          </p:cNvSpPr>
          <p:nvPr>
            <p:ph type="body" idx="1"/>
          </p:nvPr>
        </p:nvSpPr>
        <p:spPr>
          <a:xfrm>
            <a:off x="311700" y="925475"/>
            <a:ext cx="50967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AutoNum type="arabicPeriod"/>
            </a:pPr>
            <a:r>
              <a:rPr lang="en"/>
              <a:t>What does ____ mean?</a:t>
            </a:r>
            <a:endParaRPr/>
          </a:p>
          <a:p>
            <a:pPr marL="457200" lvl="0" indent="-342900" algn="l" rtl="0">
              <a:spcBef>
                <a:spcPts val="0"/>
              </a:spcBef>
              <a:spcAft>
                <a:spcPts val="0"/>
              </a:spcAft>
              <a:buSzPts val="1800"/>
              <a:buAutoNum type="arabicPeriod"/>
            </a:pPr>
            <a:r>
              <a:rPr lang="en"/>
              <a:t>What are the various features of ____?</a:t>
            </a:r>
            <a:endParaRPr/>
          </a:p>
          <a:p>
            <a:pPr marL="457200" lvl="0" indent="-342900" algn="l" rtl="0">
              <a:spcBef>
                <a:spcPts val="0"/>
              </a:spcBef>
              <a:spcAft>
                <a:spcPts val="0"/>
              </a:spcAft>
              <a:buSzPts val="1800"/>
              <a:buAutoNum type="arabicPeriod"/>
            </a:pPr>
            <a:r>
              <a:rPr lang="en"/>
              <a:t>What are the component parts of ____?</a:t>
            </a:r>
            <a:endParaRPr/>
          </a:p>
          <a:p>
            <a:pPr marL="457200" lvl="0" indent="-342900" algn="l" rtl="0">
              <a:spcBef>
                <a:spcPts val="0"/>
              </a:spcBef>
              <a:spcAft>
                <a:spcPts val="0"/>
              </a:spcAft>
              <a:buSzPts val="1800"/>
              <a:buAutoNum type="arabicPeriod"/>
            </a:pPr>
            <a:r>
              <a:rPr lang="en"/>
              <a:t>How is _____ made or done?</a:t>
            </a:r>
            <a:endParaRPr/>
          </a:p>
          <a:p>
            <a:pPr marL="457200" lvl="0" indent="-342900" algn="l" rtl="0">
              <a:spcBef>
                <a:spcPts val="0"/>
              </a:spcBef>
              <a:spcAft>
                <a:spcPts val="0"/>
              </a:spcAft>
              <a:buSzPts val="1800"/>
              <a:buAutoNum type="arabicPeriod"/>
            </a:pPr>
            <a:r>
              <a:rPr lang="en"/>
              <a:t>How should _____ be made or done?</a:t>
            </a:r>
            <a:endParaRPr/>
          </a:p>
          <a:p>
            <a:pPr marL="457200" lvl="0" indent="-342900" algn="l" rtl="0">
              <a:spcBef>
                <a:spcPts val="0"/>
              </a:spcBef>
              <a:spcAft>
                <a:spcPts val="0"/>
              </a:spcAft>
              <a:buSzPts val="1800"/>
              <a:buAutoNum type="arabicPeriod"/>
            </a:pPr>
            <a:r>
              <a:rPr lang="en"/>
              <a:t>What is the essential function of ____?</a:t>
            </a:r>
            <a:endParaRPr/>
          </a:p>
          <a:p>
            <a:pPr marL="457200" lvl="0" indent="-342900" algn="l" rtl="0">
              <a:spcBef>
                <a:spcPts val="0"/>
              </a:spcBef>
              <a:spcAft>
                <a:spcPts val="0"/>
              </a:spcAft>
              <a:buSzPts val="1800"/>
              <a:buAutoNum type="arabicPeriod"/>
            </a:pPr>
            <a:r>
              <a:rPr lang="en"/>
              <a:t>What are the causes of _____?</a:t>
            </a:r>
            <a:endParaRPr/>
          </a:p>
          <a:p>
            <a:pPr marL="457200" lvl="0" indent="-342900" algn="l" rtl="0">
              <a:spcBef>
                <a:spcPts val="0"/>
              </a:spcBef>
              <a:spcAft>
                <a:spcPts val="0"/>
              </a:spcAft>
              <a:buSzPts val="1800"/>
              <a:buAutoNum type="arabicPeriod"/>
            </a:pPr>
            <a:r>
              <a:rPr lang="en"/>
              <a:t>What are the consequences of ____?</a:t>
            </a:r>
            <a:endParaRPr/>
          </a:p>
          <a:p>
            <a:pPr marL="457200" lvl="0" indent="-342900" algn="l" rtl="0">
              <a:spcBef>
                <a:spcPts val="0"/>
              </a:spcBef>
              <a:spcAft>
                <a:spcPts val="0"/>
              </a:spcAft>
              <a:buSzPts val="1800"/>
              <a:buAutoNum type="arabicPeriod"/>
            </a:pPr>
            <a:r>
              <a:rPr lang="en"/>
              <a:t>What are the types of _____?</a:t>
            </a:r>
            <a:endParaRPr/>
          </a:p>
          <a:p>
            <a:pPr marL="457200" lvl="0" indent="-342900" algn="l" rtl="0">
              <a:spcBef>
                <a:spcPts val="0"/>
              </a:spcBef>
              <a:spcAft>
                <a:spcPts val="0"/>
              </a:spcAft>
              <a:buSzPts val="1800"/>
              <a:buAutoNum type="arabicPeriod"/>
            </a:pPr>
            <a:r>
              <a:rPr lang="en"/>
              <a:t>How is ____ like or unlike _____?</a:t>
            </a:r>
            <a:endParaRPr/>
          </a:p>
          <a:p>
            <a:pPr marL="457200" lvl="0" indent="-342900" algn="l" rtl="0">
              <a:spcBef>
                <a:spcPts val="0"/>
              </a:spcBef>
              <a:spcAft>
                <a:spcPts val="0"/>
              </a:spcAft>
              <a:buSzPts val="1800"/>
              <a:buAutoNum type="arabicPeriod"/>
            </a:pPr>
            <a:r>
              <a:rPr lang="en"/>
              <a:t>What is the present status of _____?</a:t>
            </a:r>
            <a:endParaRPr/>
          </a:p>
        </p:txBody>
      </p:sp>
      <p:pic>
        <p:nvPicPr>
          <p:cNvPr id="154" name="Google Shape;154;p23"/>
          <p:cNvPicPr preferRelativeResize="0"/>
          <p:nvPr/>
        </p:nvPicPr>
        <p:blipFill>
          <a:blip r:embed="rId3">
            <a:alphaModFix/>
          </a:blip>
          <a:stretch>
            <a:fillRect/>
          </a:stretch>
        </p:blipFill>
        <p:spPr>
          <a:xfrm>
            <a:off x="5213725" y="1271988"/>
            <a:ext cx="3177374" cy="3177374"/>
          </a:xfrm>
          <a:prstGeom prst="rect">
            <a:avLst/>
          </a:prstGeom>
          <a:noFill/>
          <a:ln>
            <a:noFill/>
          </a:ln>
        </p:spPr>
      </p:pic>
      <p:pic>
        <p:nvPicPr>
          <p:cNvPr id="155" name="Google Shape;155;p23"/>
          <p:cNvPicPr preferRelativeResize="0"/>
          <p:nvPr/>
        </p:nvPicPr>
        <p:blipFill rotWithShape="1">
          <a:blip r:embed="rId4">
            <a:alphaModFix/>
          </a:blip>
          <a:srcRect/>
          <a:stretch/>
        </p:blipFill>
        <p:spPr>
          <a:xfrm>
            <a:off x="85722" y="4562797"/>
            <a:ext cx="495300" cy="495300"/>
          </a:xfrm>
          <a:prstGeom prst="rect">
            <a:avLst/>
          </a:prstGeom>
          <a:noFill/>
          <a:ln>
            <a:noFill/>
          </a:ln>
        </p:spPr>
      </p:pic>
      <p:cxnSp>
        <p:nvCxnSpPr>
          <p:cNvPr id="156" name="Google Shape;156;p23"/>
          <p:cNvCxnSpPr/>
          <p:nvPr/>
        </p:nvCxnSpPr>
        <p:spPr>
          <a:xfrm>
            <a:off x="311700" y="779600"/>
            <a:ext cx="5088900" cy="0"/>
          </a:xfrm>
          <a:prstGeom prst="straightConnector1">
            <a:avLst/>
          </a:prstGeom>
          <a:noFill/>
          <a:ln w="76200" cap="flat" cmpd="sng">
            <a:solidFill>
              <a:srgbClr val="45BA8B"/>
            </a:solidFill>
            <a:prstDash val="solid"/>
            <a:round/>
            <a:headEnd type="none" w="med" len="med"/>
            <a:tailEnd type="none" w="med" len="med"/>
          </a:ln>
        </p:spPr>
      </p:cxnSp>
      <p:sp>
        <p:nvSpPr>
          <p:cNvPr id="157" name="Google Shape;157;p23"/>
          <p:cNvSpPr txBox="1">
            <a:spLocks noGrp="1"/>
          </p:cNvSpPr>
          <p:nvPr>
            <p:ph type="title"/>
          </p:nvPr>
        </p:nvSpPr>
        <p:spPr>
          <a:xfrm>
            <a:off x="581025" y="4772100"/>
            <a:ext cx="4095900" cy="44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320">
                <a:solidFill>
                  <a:srgbClr val="666666"/>
                </a:solidFill>
              </a:rPr>
              <a:t>Ideation</a:t>
            </a:r>
            <a:endParaRPr sz="1320">
              <a:solidFill>
                <a:srgbClr val="666666"/>
              </a:solidFill>
            </a:endParaRPr>
          </a:p>
        </p:txBody>
      </p:sp>
      <p:sp>
        <p:nvSpPr>
          <p:cNvPr id="158" name="Google Shape;158;p23"/>
          <p:cNvSpPr txBox="1"/>
          <p:nvPr/>
        </p:nvSpPr>
        <p:spPr>
          <a:xfrm>
            <a:off x="5213725" y="4772100"/>
            <a:ext cx="61053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a:solidFill>
                  <a:schemeClr val="hlink"/>
                </a:solidFill>
                <a:hlinkClick r:id="rId5"/>
              </a:rPr>
              <a:t>More Prewriting Questions // Purdue Writing Lab</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311700" y="20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Prewriting Questions (Start with 3)</a:t>
            </a:r>
            <a:endParaRPr/>
          </a:p>
        </p:txBody>
      </p:sp>
      <p:sp>
        <p:nvSpPr>
          <p:cNvPr id="164" name="Google Shape;164;p24"/>
          <p:cNvSpPr txBox="1">
            <a:spLocks noGrp="1"/>
          </p:cNvSpPr>
          <p:nvPr>
            <p:ph type="body" idx="1"/>
          </p:nvPr>
        </p:nvSpPr>
        <p:spPr>
          <a:xfrm>
            <a:off x="311700" y="925475"/>
            <a:ext cx="50967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What is the significance of _____?</a:t>
            </a:r>
            <a:endParaRPr/>
          </a:p>
          <a:p>
            <a:pPr marL="457200" lvl="0" indent="-342900" algn="l" rtl="0">
              <a:spcBef>
                <a:spcPts val="0"/>
              </a:spcBef>
              <a:spcAft>
                <a:spcPts val="0"/>
              </a:spcAft>
              <a:buSzPts val="1800"/>
              <a:buAutoNum type="arabicPeriod"/>
            </a:pPr>
            <a:r>
              <a:rPr lang="en"/>
              <a:t>What are the facts about _____?</a:t>
            </a:r>
            <a:endParaRPr/>
          </a:p>
          <a:p>
            <a:pPr marL="457200" lvl="0" indent="-342900" algn="l" rtl="0">
              <a:spcBef>
                <a:spcPts val="0"/>
              </a:spcBef>
              <a:spcAft>
                <a:spcPts val="0"/>
              </a:spcAft>
              <a:buSzPts val="1800"/>
              <a:buAutoNum type="arabicPeriod"/>
            </a:pPr>
            <a:r>
              <a:rPr lang="en"/>
              <a:t>How did _____ happen?</a:t>
            </a:r>
            <a:endParaRPr/>
          </a:p>
          <a:p>
            <a:pPr marL="457200" lvl="0" indent="-342900" algn="l" rtl="0">
              <a:spcBef>
                <a:spcPts val="0"/>
              </a:spcBef>
              <a:spcAft>
                <a:spcPts val="0"/>
              </a:spcAft>
              <a:buSzPts val="1800"/>
              <a:buAutoNum type="arabicPeriod"/>
            </a:pPr>
            <a:r>
              <a:rPr lang="en"/>
              <a:t>What kind of person is _____?</a:t>
            </a:r>
            <a:endParaRPr/>
          </a:p>
          <a:p>
            <a:pPr marL="457200" lvl="0" indent="-342900" algn="l" rtl="0">
              <a:spcBef>
                <a:spcPts val="0"/>
              </a:spcBef>
              <a:spcAft>
                <a:spcPts val="0"/>
              </a:spcAft>
              <a:buSzPts val="1800"/>
              <a:buAutoNum type="arabicPeriod"/>
            </a:pPr>
            <a:r>
              <a:rPr lang="en"/>
              <a:t>What is my personal response to _____?</a:t>
            </a:r>
            <a:endParaRPr/>
          </a:p>
          <a:p>
            <a:pPr marL="457200" lvl="0" indent="-342900" algn="l" rtl="0">
              <a:spcBef>
                <a:spcPts val="0"/>
              </a:spcBef>
              <a:spcAft>
                <a:spcPts val="0"/>
              </a:spcAft>
              <a:buSzPts val="1800"/>
              <a:buAutoNum type="arabicPeriod"/>
            </a:pPr>
            <a:r>
              <a:rPr lang="en"/>
              <a:t>What is my memory of _____?</a:t>
            </a:r>
            <a:endParaRPr/>
          </a:p>
          <a:p>
            <a:pPr marL="457200" lvl="0" indent="-342900" algn="l" rtl="0">
              <a:spcBef>
                <a:spcPts val="0"/>
              </a:spcBef>
              <a:spcAft>
                <a:spcPts val="0"/>
              </a:spcAft>
              <a:buSzPts val="1800"/>
              <a:buAutoNum type="arabicPeriod"/>
            </a:pPr>
            <a:r>
              <a:rPr lang="en"/>
              <a:t>What is the value of _____?</a:t>
            </a:r>
            <a:endParaRPr/>
          </a:p>
          <a:p>
            <a:pPr marL="457200" lvl="0" indent="-342900" algn="l" rtl="0">
              <a:spcBef>
                <a:spcPts val="0"/>
              </a:spcBef>
              <a:spcAft>
                <a:spcPts val="0"/>
              </a:spcAft>
              <a:buSzPts val="1800"/>
              <a:buAutoNum type="arabicPeriod"/>
            </a:pPr>
            <a:r>
              <a:rPr lang="en"/>
              <a:t>What are the essential major points or features of _____?</a:t>
            </a:r>
            <a:endParaRPr/>
          </a:p>
          <a:p>
            <a:pPr marL="457200" lvl="0" indent="-342900" algn="l" rtl="0">
              <a:spcBef>
                <a:spcPts val="0"/>
              </a:spcBef>
              <a:spcAft>
                <a:spcPts val="0"/>
              </a:spcAft>
              <a:buSzPts val="1800"/>
              <a:buAutoNum type="arabicPeriod"/>
            </a:pPr>
            <a:r>
              <a:rPr lang="en"/>
              <a:t>What case can be made for or against _____?</a:t>
            </a:r>
            <a:endParaRPr/>
          </a:p>
        </p:txBody>
      </p:sp>
      <p:pic>
        <p:nvPicPr>
          <p:cNvPr id="165" name="Google Shape;165;p24"/>
          <p:cNvPicPr preferRelativeResize="0"/>
          <p:nvPr/>
        </p:nvPicPr>
        <p:blipFill>
          <a:blip r:embed="rId3">
            <a:alphaModFix/>
          </a:blip>
          <a:stretch>
            <a:fillRect/>
          </a:stretch>
        </p:blipFill>
        <p:spPr>
          <a:xfrm>
            <a:off x="6328150" y="754400"/>
            <a:ext cx="2243000" cy="2563426"/>
          </a:xfrm>
          <a:prstGeom prst="rect">
            <a:avLst/>
          </a:prstGeom>
          <a:noFill/>
          <a:ln>
            <a:noFill/>
          </a:ln>
        </p:spPr>
      </p:pic>
      <p:pic>
        <p:nvPicPr>
          <p:cNvPr id="166" name="Google Shape;166;p24"/>
          <p:cNvPicPr preferRelativeResize="0"/>
          <p:nvPr/>
        </p:nvPicPr>
        <p:blipFill rotWithShape="1">
          <a:blip r:embed="rId4">
            <a:alphaModFix/>
          </a:blip>
          <a:srcRect/>
          <a:stretch/>
        </p:blipFill>
        <p:spPr>
          <a:xfrm>
            <a:off x="85722" y="4562797"/>
            <a:ext cx="495300" cy="495300"/>
          </a:xfrm>
          <a:prstGeom prst="rect">
            <a:avLst/>
          </a:prstGeom>
          <a:noFill/>
          <a:ln>
            <a:noFill/>
          </a:ln>
        </p:spPr>
      </p:pic>
      <p:cxnSp>
        <p:nvCxnSpPr>
          <p:cNvPr id="167" name="Google Shape;167;p24"/>
          <p:cNvCxnSpPr/>
          <p:nvPr/>
        </p:nvCxnSpPr>
        <p:spPr>
          <a:xfrm>
            <a:off x="311700" y="779600"/>
            <a:ext cx="5050800" cy="0"/>
          </a:xfrm>
          <a:prstGeom prst="straightConnector1">
            <a:avLst/>
          </a:prstGeom>
          <a:noFill/>
          <a:ln w="76200" cap="flat" cmpd="sng">
            <a:solidFill>
              <a:srgbClr val="45BA8B"/>
            </a:solidFill>
            <a:prstDash val="solid"/>
            <a:round/>
            <a:headEnd type="none" w="med" len="med"/>
            <a:tailEnd type="none" w="med" len="med"/>
          </a:ln>
        </p:spPr>
      </p:cxnSp>
      <p:sp>
        <p:nvSpPr>
          <p:cNvPr id="168" name="Google Shape;168;p24"/>
          <p:cNvSpPr txBox="1">
            <a:spLocks noGrp="1"/>
          </p:cNvSpPr>
          <p:nvPr>
            <p:ph type="title"/>
          </p:nvPr>
        </p:nvSpPr>
        <p:spPr>
          <a:xfrm>
            <a:off x="2687025" y="5250375"/>
            <a:ext cx="4095900" cy="44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320">
                <a:solidFill>
                  <a:srgbClr val="666666"/>
                </a:solidFill>
              </a:rPr>
              <a:t>Ideation</a:t>
            </a:r>
            <a:endParaRPr sz="1320">
              <a:solidFill>
                <a:srgbClr val="666666"/>
              </a:solidFill>
            </a:endParaRPr>
          </a:p>
        </p:txBody>
      </p:sp>
      <p:sp>
        <p:nvSpPr>
          <p:cNvPr id="169" name="Google Shape;169;p24"/>
          <p:cNvSpPr txBox="1"/>
          <p:nvPr/>
        </p:nvSpPr>
        <p:spPr>
          <a:xfrm>
            <a:off x="4758750" y="4704100"/>
            <a:ext cx="3812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a:solidFill>
                  <a:schemeClr val="hlink"/>
                </a:solidFill>
                <a:hlinkClick r:id="rId5"/>
              </a:rPr>
              <a:t>More Prewriting Questions // Purdue Writing Lab</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title"/>
          </p:nvPr>
        </p:nvSpPr>
        <p:spPr>
          <a:xfrm>
            <a:off x="311700" y="20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Practical Application</a:t>
            </a:r>
            <a:endParaRPr/>
          </a:p>
        </p:txBody>
      </p:sp>
      <p:sp>
        <p:nvSpPr>
          <p:cNvPr id="175" name="Google Shape;175;p25"/>
          <p:cNvSpPr txBox="1">
            <a:spLocks noGrp="1"/>
          </p:cNvSpPr>
          <p:nvPr>
            <p:ph type="body" idx="1"/>
          </p:nvPr>
        </p:nvSpPr>
        <p:spPr>
          <a:xfrm>
            <a:off x="311700" y="1152475"/>
            <a:ext cx="53193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Choose 1 prewriting question and a topic</a:t>
            </a:r>
            <a:endParaRPr/>
          </a:p>
          <a:p>
            <a:pPr marL="457200" lvl="0" indent="-342900" algn="l" rtl="0">
              <a:spcBef>
                <a:spcPts val="0"/>
              </a:spcBef>
              <a:spcAft>
                <a:spcPts val="0"/>
              </a:spcAft>
              <a:buSzPts val="1800"/>
              <a:buAutoNum type="arabicPeriod"/>
            </a:pPr>
            <a:r>
              <a:rPr lang="en"/>
              <a:t>Choose a topic from one of your classes</a:t>
            </a:r>
            <a:endParaRPr/>
          </a:p>
          <a:p>
            <a:pPr marL="914400" lvl="1" indent="-317500" algn="l" rtl="0">
              <a:spcBef>
                <a:spcPts val="0"/>
              </a:spcBef>
              <a:spcAft>
                <a:spcPts val="0"/>
              </a:spcAft>
              <a:buSzPts val="1400"/>
              <a:buAutoNum type="alphaLcPeriod"/>
            </a:pPr>
            <a:r>
              <a:rPr lang="en"/>
              <a:t>Let’s write for 3 minutes</a:t>
            </a:r>
            <a:endParaRPr/>
          </a:p>
          <a:p>
            <a:pPr marL="914400" lvl="1" indent="-317500" algn="l" rtl="0">
              <a:spcBef>
                <a:spcPts val="0"/>
              </a:spcBef>
              <a:spcAft>
                <a:spcPts val="0"/>
              </a:spcAft>
              <a:buSzPts val="1400"/>
              <a:buAutoNum type="alphaLcPeriod"/>
            </a:pPr>
            <a:r>
              <a:rPr lang="en"/>
              <a:t>Don’t worry about grammar or spelling</a:t>
            </a:r>
            <a:endParaRPr/>
          </a:p>
          <a:p>
            <a:pPr marL="1371600" lvl="2" indent="-317500" algn="l" rtl="0">
              <a:spcBef>
                <a:spcPts val="0"/>
              </a:spcBef>
              <a:spcAft>
                <a:spcPts val="0"/>
              </a:spcAft>
              <a:buSzPts val="1400"/>
              <a:buAutoNum type="romanLcPeriod"/>
            </a:pPr>
            <a:r>
              <a:rPr lang="en"/>
              <a:t>Try to answer the question</a:t>
            </a:r>
            <a:endParaRPr/>
          </a:p>
        </p:txBody>
      </p:sp>
      <p:pic>
        <p:nvPicPr>
          <p:cNvPr id="176" name="Google Shape;176;p25"/>
          <p:cNvPicPr preferRelativeResize="0"/>
          <p:nvPr/>
        </p:nvPicPr>
        <p:blipFill>
          <a:blip r:embed="rId3">
            <a:alphaModFix/>
          </a:blip>
          <a:stretch>
            <a:fillRect/>
          </a:stretch>
        </p:blipFill>
        <p:spPr>
          <a:xfrm>
            <a:off x="5095075" y="1757070"/>
            <a:ext cx="3499850" cy="2860050"/>
          </a:xfrm>
          <a:prstGeom prst="rect">
            <a:avLst/>
          </a:prstGeom>
          <a:noFill/>
          <a:ln>
            <a:noFill/>
          </a:ln>
        </p:spPr>
      </p:pic>
      <p:pic>
        <p:nvPicPr>
          <p:cNvPr id="177" name="Google Shape;177;p25"/>
          <p:cNvPicPr preferRelativeResize="0"/>
          <p:nvPr/>
        </p:nvPicPr>
        <p:blipFill rotWithShape="1">
          <a:blip r:embed="rId4">
            <a:alphaModFix/>
          </a:blip>
          <a:srcRect/>
          <a:stretch/>
        </p:blipFill>
        <p:spPr>
          <a:xfrm>
            <a:off x="85722" y="4562797"/>
            <a:ext cx="495300" cy="495300"/>
          </a:xfrm>
          <a:prstGeom prst="rect">
            <a:avLst/>
          </a:prstGeom>
          <a:noFill/>
          <a:ln>
            <a:noFill/>
          </a:ln>
        </p:spPr>
      </p:pic>
      <p:cxnSp>
        <p:nvCxnSpPr>
          <p:cNvPr id="178" name="Google Shape;178;p25"/>
          <p:cNvCxnSpPr/>
          <p:nvPr/>
        </p:nvCxnSpPr>
        <p:spPr>
          <a:xfrm rot="10800000" flipH="1">
            <a:off x="311700" y="761900"/>
            <a:ext cx="3069600" cy="17700"/>
          </a:xfrm>
          <a:prstGeom prst="straightConnector1">
            <a:avLst/>
          </a:prstGeom>
          <a:noFill/>
          <a:ln w="76200" cap="flat" cmpd="sng">
            <a:solidFill>
              <a:srgbClr val="45BA8B"/>
            </a:solidFill>
            <a:prstDash val="solid"/>
            <a:round/>
            <a:headEnd type="none" w="med" len="med"/>
            <a:tailEnd type="none" w="med" len="med"/>
          </a:ln>
        </p:spPr>
      </p:cxnSp>
      <p:sp>
        <p:nvSpPr>
          <p:cNvPr id="179" name="Google Shape;179;p25"/>
          <p:cNvSpPr txBox="1">
            <a:spLocks noGrp="1"/>
          </p:cNvSpPr>
          <p:nvPr>
            <p:ph type="title"/>
          </p:nvPr>
        </p:nvSpPr>
        <p:spPr>
          <a:xfrm>
            <a:off x="581025" y="4772100"/>
            <a:ext cx="4095900" cy="44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320">
                <a:solidFill>
                  <a:srgbClr val="666666"/>
                </a:solidFill>
              </a:rPr>
              <a:t>Ideation</a:t>
            </a:r>
            <a:endParaRPr sz="1320">
              <a:solidFill>
                <a:srgbClr val="66666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txBox="1">
            <a:spLocks noGrp="1"/>
          </p:cNvSpPr>
          <p:nvPr>
            <p:ph type="title"/>
          </p:nvPr>
        </p:nvSpPr>
        <p:spPr>
          <a:xfrm>
            <a:off x="311700" y="20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Step 3: Create Your Thesis Statement</a:t>
            </a:r>
            <a:endParaRPr/>
          </a:p>
        </p:txBody>
      </p:sp>
      <p:pic>
        <p:nvPicPr>
          <p:cNvPr id="185" name="Google Shape;185;p26"/>
          <p:cNvPicPr preferRelativeResize="0"/>
          <p:nvPr/>
        </p:nvPicPr>
        <p:blipFill>
          <a:blip r:embed="rId3">
            <a:alphaModFix/>
          </a:blip>
          <a:stretch>
            <a:fillRect/>
          </a:stretch>
        </p:blipFill>
        <p:spPr>
          <a:xfrm>
            <a:off x="3100375" y="1357313"/>
            <a:ext cx="2943225" cy="2943225"/>
          </a:xfrm>
          <a:prstGeom prst="rect">
            <a:avLst/>
          </a:prstGeom>
          <a:noFill/>
          <a:ln>
            <a:noFill/>
          </a:ln>
        </p:spPr>
      </p:pic>
      <p:cxnSp>
        <p:nvCxnSpPr>
          <p:cNvPr id="186" name="Google Shape;186;p26"/>
          <p:cNvCxnSpPr/>
          <p:nvPr/>
        </p:nvCxnSpPr>
        <p:spPr>
          <a:xfrm>
            <a:off x="311700" y="779600"/>
            <a:ext cx="5565300" cy="0"/>
          </a:xfrm>
          <a:prstGeom prst="straightConnector1">
            <a:avLst/>
          </a:prstGeom>
          <a:noFill/>
          <a:ln w="76200" cap="flat" cmpd="sng">
            <a:solidFill>
              <a:srgbClr val="8E7CC3"/>
            </a:solidFill>
            <a:prstDash val="solid"/>
            <a:round/>
            <a:headEnd type="none" w="med" len="med"/>
            <a:tailEnd type="non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7"/>
          <p:cNvSpPr txBox="1">
            <a:spLocks noGrp="1"/>
          </p:cNvSpPr>
          <p:nvPr>
            <p:ph type="title"/>
          </p:nvPr>
        </p:nvSpPr>
        <p:spPr>
          <a:xfrm>
            <a:off x="311700" y="20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Thesis Statement</a:t>
            </a:r>
            <a:endParaRPr/>
          </a:p>
        </p:txBody>
      </p:sp>
      <p:sp>
        <p:nvSpPr>
          <p:cNvPr id="192" name="Google Shape;192;p27"/>
          <p:cNvSpPr txBox="1">
            <a:spLocks noGrp="1"/>
          </p:cNvSpPr>
          <p:nvPr>
            <p:ph type="body" idx="1"/>
          </p:nvPr>
        </p:nvSpPr>
        <p:spPr>
          <a:xfrm>
            <a:off x="311700" y="925475"/>
            <a:ext cx="50967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Comes at the end of your introductory paragraph</a:t>
            </a:r>
            <a:endParaRPr/>
          </a:p>
          <a:p>
            <a:pPr marL="457200" lvl="0" indent="-342900" algn="l" rtl="0">
              <a:spcBef>
                <a:spcPts val="0"/>
              </a:spcBef>
              <a:spcAft>
                <a:spcPts val="0"/>
              </a:spcAft>
              <a:buSzPts val="1800"/>
              <a:buAutoNum type="arabicPeriod"/>
            </a:pPr>
            <a:r>
              <a:rPr lang="en"/>
              <a:t>Follow this formula:</a:t>
            </a:r>
            <a:endParaRPr/>
          </a:p>
          <a:p>
            <a:pPr marL="914400" lvl="1" indent="-317500" algn="l" rtl="0">
              <a:spcBef>
                <a:spcPts val="0"/>
              </a:spcBef>
              <a:spcAft>
                <a:spcPts val="0"/>
              </a:spcAft>
              <a:buSzPts val="1400"/>
              <a:buAutoNum type="alphaLcPeriod"/>
            </a:pPr>
            <a:r>
              <a:rPr lang="en"/>
              <a:t>Topic + Comment</a:t>
            </a:r>
            <a:endParaRPr/>
          </a:p>
          <a:p>
            <a:pPr marL="1371600" lvl="2" indent="-317500" algn="l" rtl="0">
              <a:spcBef>
                <a:spcPts val="0"/>
              </a:spcBef>
              <a:spcAft>
                <a:spcPts val="0"/>
              </a:spcAft>
              <a:buSzPts val="1400"/>
              <a:buAutoNum type="romanLcPeriod"/>
            </a:pPr>
            <a:r>
              <a:rPr lang="en"/>
              <a:t>Comment is the “so what” of your paper</a:t>
            </a:r>
            <a:endParaRPr/>
          </a:p>
          <a:p>
            <a:pPr marL="1371600" lvl="2" indent="-317500" algn="l" rtl="0">
              <a:spcBef>
                <a:spcPts val="0"/>
              </a:spcBef>
              <a:spcAft>
                <a:spcPts val="0"/>
              </a:spcAft>
              <a:buSzPts val="1400"/>
              <a:buAutoNum type="romanLcPeriod"/>
            </a:pPr>
            <a:r>
              <a:rPr lang="en"/>
              <a:t>Should be worth writing about</a:t>
            </a:r>
            <a:endParaRPr/>
          </a:p>
          <a:p>
            <a:pPr marL="1371600" lvl="2" indent="-317500" algn="l" rtl="0">
              <a:spcBef>
                <a:spcPts val="0"/>
              </a:spcBef>
              <a:spcAft>
                <a:spcPts val="0"/>
              </a:spcAft>
              <a:buSzPts val="1400"/>
              <a:buAutoNum type="romanLcPeriod"/>
            </a:pPr>
            <a:r>
              <a:rPr lang="en"/>
              <a:t>Should be worth reading about</a:t>
            </a:r>
            <a:endParaRPr/>
          </a:p>
          <a:p>
            <a:pPr marL="457200" lvl="0" indent="-342900" algn="l" rtl="0">
              <a:spcBef>
                <a:spcPts val="0"/>
              </a:spcBef>
              <a:spcAft>
                <a:spcPts val="0"/>
              </a:spcAft>
              <a:buSzPts val="1800"/>
              <a:buAutoNum type="arabicPeriod"/>
            </a:pPr>
            <a:r>
              <a:rPr lang="en"/>
              <a:t>The rest of your paper proves or justifies the thesis statement</a:t>
            </a:r>
            <a:endParaRPr/>
          </a:p>
        </p:txBody>
      </p:sp>
      <p:pic>
        <p:nvPicPr>
          <p:cNvPr id="193" name="Google Shape;193;p27"/>
          <p:cNvPicPr preferRelativeResize="0"/>
          <p:nvPr/>
        </p:nvPicPr>
        <p:blipFill>
          <a:blip r:embed="rId3">
            <a:alphaModFix/>
          </a:blip>
          <a:stretch>
            <a:fillRect/>
          </a:stretch>
        </p:blipFill>
        <p:spPr>
          <a:xfrm>
            <a:off x="6426025" y="912850"/>
            <a:ext cx="2127600" cy="1765250"/>
          </a:xfrm>
          <a:prstGeom prst="rect">
            <a:avLst/>
          </a:prstGeom>
          <a:noFill/>
          <a:ln>
            <a:noFill/>
          </a:ln>
        </p:spPr>
      </p:pic>
      <p:pic>
        <p:nvPicPr>
          <p:cNvPr id="194" name="Google Shape;194;p27"/>
          <p:cNvPicPr preferRelativeResize="0"/>
          <p:nvPr/>
        </p:nvPicPr>
        <p:blipFill rotWithShape="1">
          <a:blip r:embed="rId4">
            <a:alphaModFix/>
          </a:blip>
          <a:srcRect/>
          <a:stretch/>
        </p:blipFill>
        <p:spPr>
          <a:xfrm>
            <a:off x="85722" y="4562797"/>
            <a:ext cx="495300" cy="495300"/>
          </a:xfrm>
          <a:prstGeom prst="rect">
            <a:avLst/>
          </a:prstGeom>
          <a:noFill/>
          <a:ln>
            <a:noFill/>
          </a:ln>
        </p:spPr>
      </p:pic>
      <p:cxnSp>
        <p:nvCxnSpPr>
          <p:cNvPr id="195" name="Google Shape;195;p27"/>
          <p:cNvCxnSpPr/>
          <p:nvPr/>
        </p:nvCxnSpPr>
        <p:spPr>
          <a:xfrm>
            <a:off x="311700" y="779600"/>
            <a:ext cx="2784000" cy="0"/>
          </a:xfrm>
          <a:prstGeom prst="straightConnector1">
            <a:avLst/>
          </a:prstGeom>
          <a:noFill/>
          <a:ln w="76200" cap="flat" cmpd="sng">
            <a:solidFill>
              <a:srgbClr val="8E7CC3"/>
            </a:solidFill>
            <a:prstDash val="solid"/>
            <a:round/>
            <a:headEnd type="none" w="med" len="med"/>
            <a:tailEnd type="none" w="med" len="med"/>
          </a:ln>
        </p:spPr>
      </p:cxnSp>
      <p:sp>
        <p:nvSpPr>
          <p:cNvPr id="196" name="Google Shape;196;p27"/>
          <p:cNvSpPr txBox="1">
            <a:spLocks noGrp="1"/>
          </p:cNvSpPr>
          <p:nvPr>
            <p:ph type="title"/>
          </p:nvPr>
        </p:nvSpPr>
        <p:spPr>
          <a:xfrm>
            <a:off x="581025" y="4772100"/>
            <a:ext cx="4095900" cy="44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320">
                <a:solidFill>
                  <a:srgbClr val="666666"/>
                </a:solidFill>
              </a:rPr>
              <a:t>Create Your Thesis Statement</a:t>
            </a:r>
            <a:endParaRPr sz="1320">
              <a:solidFill>
                <a:srgbClr val="666666"/>
              </a:solidFill>
            </a:endParaRPr>
          </a:p>
        </p:txBody>
      </p:sp>
      <p:sp>
        <p:nvSpPr>
          <p:cNvPr id="197" name="Google Shape;197;p27"/>
          <p:cNvSpPr txBox="1"/>
          <p:nvPr/>
        </p:nvSpPr>
        <p:spPr>
          <a:xfrm>
            <a:off x="3746250" y="4734300"/>
            <a:ext cx="51738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a:solidFill>
                  <a:schemeClr val="hlink"/>
                </a:solidFill>
                <a:hlinkClick r:id="rId5"/>
              </a:rPr>
              <a:t>Creating a Thesis Statement, Thesis Statement Tips // Purdue Writing Lab</a:t>
            </a:r>
            <a:endParaRPr/>
          </a:p>
          <a:p>
            <a:pPr marL="0" lvl="0" indent="0" algn="l" rtl="0">
              <a:spcBef>
                <a:spcPts val="0"/>
              </a:spcBef>
              <a:spcAft>
                <a:spcPts val="0"/>
              </a:spcAft>
              <a:buNone/>
            </a:pPr>
            <a:endParaRPr sz="11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8"/>
          <p:cNvSpPr txBox="1">
            <a:spLocks noGrp="1"/>
          </p:cNvSpPr>
          <p:nvPr>
            <p:ph type="title"/>
          </p:nvPr>
        </p:nvSpPr>
        <p:spPr>
          <a:xfrm>
            <a:off x="311700" y="20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Thesis Statement - Analytical</a:t>
            </a:r>
            <a:endParaRPr/>
          </a:p>
        </p:txBody>
      </p:sp>
      <p:sp>
        <p:nvSpPr>
          <p:cNvPr id="203" name="Google Shape;203;p28"/>
          <p:cNvSpPr txBox="1">
            <a:spLocks noGrp="1"/>
          </p:cNvSpPr>
          <p:nvPr>
            <p:ph type="body" idx="1"/>
          </p:nvPr>
        </p:nvSpPr>
        <p:spPr>
          <a:xfrm>
            <a:off x="311700" y="925475"/>
            <a:ext cx="50967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Analytical thesis statement: </a:t>
            </a:r>
            <a:endParaRPr/>
          </a:p>
          <a:p>
            <a:pPr marL="914400" lvl="1" indent="-317500" algn="l" rtl="0">
              <a:spcBef>
                <a:spcPts val="0"/>
              </a:spcBef>
              <a:spcAft>
                <a:spcPts val="0"/>
              </a:spcAft>
              <a:buSzPts val="1400"/>
              <a:buAutoNum type="alphaLcPeriod"/>
            </a:pPr>
            <a:r>
              <a:rPr lang="en"/>
              <a:t>States the topic of your paper</a:t>
            </a:r>
            <a:endParaRPr/>
          </a:p>
          <a:p>
            <a:pPr marL="914400" lvl="1" indent="-317500" algn="l" rtl="0">
              <a:spcBef>
                <a:spcPts val="0"/>
              </a:spcBef>
              <a:spcAft>
                <a:spcPts val="0"/>
              </a:spcAft>
              <a:buSzPts val="1400"/>
              <a:buAutoNum type="alphaLcPeriod"/>
            </a:pPr>
            <a:r>
              <a:rPr lang="en"/>
              <a:t>What you analyzed</a:t>
            </a:r>
            <a:endParaRPr/>
          </a:p>
          <a:p>
            <a:pPr marL="914400" lvl="1" indent="-317500" algn="l" rtl="0">
              <a:spcBef>
                <a:spcPts val="0"/>
              </a:spcBef>
              <a:spcAft>
                <a:spcPts val="0"/>
              </a:spcAft>
              <a:buSzPts val="1400"/>
              <a:buAutoNum type="alphaLcPeriod"/>
            </a:pPr>
            <a:r>
              <a:rPr lang="en"/>
              <a:t>Conclusion you reached as a result of the analysis</a:t>
            </a:r>
            <a:endParaRPr/>
          </a:p>
          <a:p>
            <a:pPr marL="914400" lvl="0" indent="0" algn="l" rtl="0">
              <a:spcBef>
                <a:spcPts val="1200"/>
              </a:spcBef>
              <a:spcAft>
                <a:spcPts val="0"/>
              </a:spcAft>
              <a:buNone/>
            </a:pPr>
            <a:endParaRPr/>
          </a:p>
          <a:p>
            <a:pPr marL="457200" lvl="0" indent="-342900" algn="l" rtl="0">
              <a:spcBef>
                <a:spcPts val="1200"/>
              </a:spcBef>
              <a:spcAft>
                <a:spcPts val="0"/>
              </a:spcAft>
              <a:buSzPts val="1800"/>
              <a:buAutoNum type="arabicPeriod"/>
            </a:pPr>
            <a:r>
              <a:rPr lang="en"/>
              <a:t>An analysis of the amount of treats eaten by cats around the country revealed that cats in Washington receive almost twice the amount of treats than cats in other states.</a:t>
            </a:r>
            <a:endParaRPr/>
          </a:p>
        </p:txBody>
      </p:sp>
      <p:pic>
        <p:nvPicPr>
          <p:cNvPr id="204" name="Google Shape;204;p28"/>
          <p:cNvPicPr preferRelativeResize="0"/>
          <p:nvPr/>
        </p:nvPicPr>
        <p:blipFill>
          <a:blip r:embed="rId3">
            <a:alphaModFix/>
          </a:blip>
          <a:stretch>
            <a:fillRect/>
          </a:stretch>
        </p:blipFill>
        <p:spPr>
          <a:xfrm>
            <a:off x="6083125" y="578625"/>
            <a:ext cx="2086839" cy="2126725"/>
          </a:xfrm>
          <a:prstGeom prst="rect">
            <a:avLst/>
          </a:prstGeom>
          <a:noFill/>
          <a:ln>
            <a:noFill/>
          </a:ln>
        </p:spPr>
      </p:pic>
      <p:pic>
        <p:nvPicPr>
          <p:cNvPr id="205" name="Google Shape;205;p28"/>
          <p:cNvPicPr preferRelativeResize="0"/>
          <p:nvPr/>
        </p:nvPicPr>
        <p:blipFill rotWithShape="1">
          <a:blip r:embed="rId4">
            <a:alphaModFix/>
          </a:blip>
          <a:srcRect/>
          <a:stretch/>
        </p:blipFill>
        <p:spPr>
          <a:xfrm>
            <a:off x="85722" y="4562797"/>
            <a:ext cx="495300" cy="495300"/>
          </a:xfrm>
          <a:prstGeom prst="rect">
            <a:avLst/>
          </a:prstGeom>
          <a:noFill/>
          <a:ln>
            <a:noFill/>
          </a:ln>
        </p:spPr>
      </p:pic>
      <p:cxnSp>
        <p:nvCxnSpPr>
          <p:cNvPr id="206" name="Google Shape;206;p28"/>
          <p:cNvCxnSpPr/>
          <p:nvPr/>
        </p:nvCxnSpPr>
        <p:spPr>
          <a:xfrm>
            <a:off x="311700" y="779600"/>
            <a:ext cx="4336500" cy="0"/>
          </a:xfrm>
          <a:prstGeom prst="straightConnector1">
            <a:avLst/>
          </a:prstGeom>
          <a:noFill/>
          <a:ln w="76200" cap="flat" cmpd="sng">
            <a:solidFill>
              <a:srgbClr val="8E7CC3"/>
            </a:solidFill>
            <a:prstDash val="solid"/>
            <a:round/>
            <a:headEnd type="none" w="med" len="med"/>
            <a:tailEnd type="none" w="med" len="med"/>
          </a:ln>
        </p:spPr>
      </p:cxnSp>
      <p:sp>
        <p:nvSpPr>
          <p:cNvPr id="207" name="Google Shape;207;p28"/>
          <p:cNvSpPr txBox="1">
            <a:spLocks noGrp="1"/>
          </p:cNvSpPr>
          <p:nvPr>
            <p:ph type="title"/>
          </p:nvPr>
        </p:nvSpPr>
        <p:spPr>
          <a:xfrm>
            <a:off x="581025" y="4772100"/>
            <a:ext cx="4095900" cy="44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320">
                <a:solidFill>
                  <a:srgbClr val="666666"/>
                </a:solidFill>
              </a:rPr>
              <a:t>Create Your Thesis Statement</a:t>
            </a:r>
            <a:endParaRPr sz="1320">
              <a:solidFill>
                <a:srgbClr val="666666"/>
              </a:solidFill>
            </a:endParaRPr>
          </a:p>
        </p:txBody>
      </p:sp>
      <p:sp>
        <p:nvSpPr>
          <p:cNvPr id="208" name="Google Shape;208;p28"/>
          <p:cNvSpPr txBox="1"/>
          <p:nvPr/>
        </p:nvSpPr>
        <p:spPr>
          <a:xfrm>
            <a:off x="3746250" y="4734300"/>
            <a:ext cx="5173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a:solidFill>
                  <a:schemeClr val="hlink"/>
                </a:solidFill>
                <a:hlinkClick r:id="rId5"/>
              </a:rPr>
              <a:t>Creating a Thesis Statement, Thesis Statement Tips // Purdue Writing Lab</a:t>
            </a:r>
            <a:endParaRPr sz="1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9"/>
          <p:cNvSpPr txBox="1">
            <a:spLocks noGrp="1"/>
          </p:cNvSpPr>
          <p:nvPr>
            <p:ph type="title"/>
          </p:nvPr>
        </p:nvSpPr>
        <p:spPr>
          <a:xfrm>
            <a:off x="311700" y="20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Thesis Statement - Expository</a:t>
            </a:r>
            <a:endParaRPr/>
          </a:p>
        </p:txBody>
      </p:sp>
      <p:sp>
        <p:nvSpPr>
          <p:cNvPr id="214" name="Google Shape;214;p29"/>
          <p:cNvSpPr txBox="1">
            <a:spLocks noGrp="1"/>
          </p:cNvSpPr>
          <p:nvPr>
            <p:ph type="body" idx="1"/>
          </p:nvPr>
        </p:nvSpPr>
        <p:spPr>
          <a:xfrm>
            <a:off x="311700" y="925475"/>
            <a:ext cx="50967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Expository thesis statement: </a:t>
            </a:r>
            <a:endParaRPr/>
          </a:p>
          <a:p>
            <a:pPr marL="914400" lvl="1" indent="-317500" algn="l" rtl="0">
              <a:spcBef>
                <a:spcPts val="0"/>
              </a:spcBef>
              <a:spcAft>
                <a:spcPts val="0"/>
              </a:spcAft>
              <a:buSzPts val="1400"/>
              <a:buAutoNum type="alphaLcPeriod"/>
            </a:pPr>
            <a:r>
              <a:rPr lang="en"/>
              <a:t>States the topic of your paper</a:t>
            </a:r>
            <a:endParaRPr/>
          </a:p>
          <a:p>
            <a:pPr marL="914400" lvl="1" indent="-317500" algn="l" rtl="0">
              <a:spcBef>
                <a:spcPts val="0"/>
              </a:spcBef>
              <a:spcAft>
                <a:spcPts val="0"/>
              </a:spcAft>
              <a:buSzPts val="1400"/>
              <a:buAutoNum type="alphaLcPeriod"/>
            </a:pPr>
            <a:r>
              <a:rPr lang="en"/>
              <a:t>Lists the key aspects of your topic that will be discussed</a:t>
            </a:r>
            <a:endParaRPr/>
          </a:p>
          <a:p>
            <a:pPr marL="914400" lvl="0" indent="0" algn="l" rtl="0">
              <a:spcBef>
                <a:spcPts val="1200"/>
              </a:spcBef>
              <a:spcAft>
                <a:spcPts val="0"/>
              </a:spcAft>
              <a:buNone/>
            </a:pPr>
            <a:endParaRPr/>
          </a:p>
          <a:p>
            <a:pPr marL="457200" lvl="0" indent="-342900" algn="l" rtl="0">
              <a:spcBef>
                <a:spcPts val="1200"/>
              </a:spcBef>
              <a:spcAft>
                <a:spcPts val="0"/>
              </a:spcAft>
              <a:buSzPts val="1800"/>
              <a:buAutoNum type="arabicPeriod"/>
            </a:pPr>
            <a:r>
              <a:rPr lang="en"/>
              <a:t>Factors related to the success of a cat are stimulating leisure time, quality catnip, daily brushes, and a warm blanket.</a:t>
            </a:r>
            <a:endParaRPr/>
          </a:p>
        </p:txBody>
      </p:sp>
      <p:pic>
        <p:nvPicPr>
          <p:cNvPr id="215" name="Google Shape;215;p29"/>
          <p:cNvPicPr preferRelativeResize="0"/>
          <p:nvPr/>
        </p:nvPicPr>
        <p:blipFill>
          <a:blip r:embed="rId3">
            <a:alphaModFix/>
          </a:blip>
          <a:stretch>
            <a:fillRect/>
          </a:stretch>
        </p:blipFill>
        <p:spPr>
          <a:xfrm>
            <a:off x="6052950" y="654625"/>
            <a:ext cx="2488374" cy="1811850"/>
          </a:xfrm>
          <a:prstGeom prst="rect">
            <a:avLst/>
          </a:prstGeom>
          <a:noFill/>
          <a:ln>
            <a:noFill/>
          </a:ln>
        </p:spPr>
      </p:pic>
      <p:pic>
        <p:nvPicPr>
          <p:cNvPr id="216" name="Google Shape;216;p29"/>
          <p:cNvPicPr preferRelativeResize="0"/>
          <p:nvPr/>
        </p:nvPicPr>
        <p:blipFill rotWithShape="1">
          <a:blip r:embed="rId4">
            <a:alphaModFix/>
          </a:blip>
          <a:srcRect/>
          <a:stretch/>
        </p:blipFill>
        <p:spPr>
          <a:xfrm>
            <a:off x="85722" y="4562797"/>
            <a:ext cx="495300" cy="495300"/>
          </a:xfrm>
          <a:prstGeom prst="rect">
            <a:avLst/>
          </a:prstGeom>
          <a:noFill/>
          <a:ln>
            <a:noFill/>
          </a:ln>
        </p:spPr>
      </p:pic>
      <p:cxnSp>
        <p:nvCxnSpPr>
          <p:cNvPr id="217" name="Google Shape;217;p29"/>
          <p:cNvCxnSpPr/>
          <p:nvPr/>
        </p:nvCxnSpPr>
        <p:spPr>
          <a:xfrm>
            <a:off x="311700" y="779600"/>
            <a:ext cx="4527000" cy="0"/>
          </a:xfrm>
          <a:prstGeom prst="straightConnector1">
            <a:avLst/>
          </a:prstGeom>
          <a:noFill/>
          <a:ln w="76200" cap="flat" cmpd="sng">
            <a:solidFill>
              <a:srgbClr val="8E7CC3"/>
            </a:solidFill>
            <a:prstDash val="solid"/>
            <a:round/>
            <a:headEnd type="none" w="med" len="med"/>
            <a:tailEnd type="none" w="med" len="med"/>
          </a:ln>
        </p:spPr>
      </p:cxnSp>
      <p:sp>
        <p:nvSpPr>
          <p:cNvPr id="218" name="Google Shape;218;p29"/>
          <p:cNvSpPr txBox="1">
            <a:spLocks noGrp="1"/>
          </p:cNvSpPr>
          <p:nvPr>
            <p:ph type="title"/>
          </p:nvPr>
        </p:nvSpPr>
        <p:spPr>
          <a:xfrm>
            <a:off x="581025" y="4772100"/>
            <a:ext cx="4095900" cy="44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320">
                <a:solidFill>
                  <a:srgbClr val="666666"/>
                </a:solidFill>
              </a:rPr>
              <a:t>Create Your Thesis Statement</a:t>
            </a:r>
            <a:endParaRPr sz="1320">
              <a:solidFill>
                <a:srgbClr val="666666"/>
              </a:solidFill>
            </a:endParaRPr>
          </a:p>
        </p:txBody>
      </p:sp>
      <p:sp>
        <p:nvSpPr>
          <p:cNvPr id="219" name="Google Shape;219;p29"/>
          <p:cNvSpPr txBox="1"/>
          <p:nvPr/>
        </p:nvSpPr>
        <p:spPr>
          <a:xfrm>
            <a:off x="3746250" y="4734300"/>
            <a:ext cx="5173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a:solidFill>
                  <a:schemeClr val="hlink"/>
                </a:solidFill>
                <a:hlinkClick r:id="rId5"/>
              </a:rPr>
              <a:t>Creating a Thesis Statement, Thesis Statement Tips // Purdue Writing Lab</a:t>
            </a:r>
            <a:endParaRPr sz="1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0"/>
          <p:cNvSpPr txBox="1">
            <a:spLocks noGrp="1"/>
          </p:cNvSpPr>
          <p:nvPr>
            <p:ph type="title"/>
          </p:nvPr>
        </p:nvSpPr>
        <p:spPr>
          <a:xfrm>
            <a:off x="311700" y="20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Thesis Statement - Argumentative</a:t>
            </a:r>
            <a:endParaRPr/>
          </a:p>
        </p:txBody>
      </p:sp>
      <p:sp>
        <p:nvSpPr>
          <p:cNvPr id="225" name="Google Shape;225;p30"/>
          <p:cNvSpPr txBox="1">
            <a:spLocks noGrp="1"/>
          </p:cNvSpPr>
          <p:nvPr>
            <p:ph type="body" idx="1"/>
          </p:nvPr>
        </p:nvSpPr>
        <p:spPr>
          <a:xfrm>
            <a:off x="311700" y="925475"/>
            <a:ext cx="50967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Argumentative thesis statement: </a:t>
            </a:r>
            <a:endParaRPr/>
          </a:p>
          <a:p>
            <a:pPr marL="914400" lvl="1" indent="-317500" algn="l" rtl="0">
              <a:spcBef>
                <a:spcPts val="0"/>
              </a:spcBef>
              <a:spcAft>
                <a:spcPts val="0"/>
              </a:spcAft>
              <a:buSzPts val="1400"/>
              <a:buAutoNum type="alphaLcPeriod"/>
            </a:pPr>
            <a:r>
              <a:rPr lang="en"/>
              <a:t>States the topic of your paper</a:t>
            </a:r>
            <a:endParaRPr/>
          </a:p>
          <a:p>
            <a:pPr marL="914400" lvl="1" indent="-317500" algn="l" rtl="0">
              <a:spcBef>
                <a:spcPts val="0"/>
              </a:spcBef>
              <a:spcAft>
                <a:spcPts val="0"/>
              </a:spcAft>
              <a:buSzPts val="1400"/>
              <a:buAutoNum type="alphaLcPeriod"/>
            </a:pPr>
            <a:r>
              <a:rPr lang="en"/>
              <a:t>States your position on the topic</a:t>
            </a:r>
            <a:endParaRPr/>
          </a:p>
          <a:p>
            <a:pPr marL="914400" lvl="1" indent="-317500" algn="l" rtl="0">
              <a:spcBef>
                <a:spcPts val="0"/>
              </a:spcBef>
              <a:spcAft>
                <a:spcPts val="0"/>
              </a:spcAft>
              <a:buSzPts val="1400"/>
              <a:buAutoNum type="alphaLcPeriod"/>
            </a:pPr>
            <a:r>
              <a:rPr lang="en"/>
              <a:t>Reasons you have for taking that position</a:t>
            </a:r>
            <a:endParaRPr/>
          </a:p>
          <a:p>
            <a:pPr marL="914400" lvl="0" indent="0" algn="l" rtl="0">
              <a:spcBef>
                <a:spcPts val="1200"/>
              </a:spcBef>
              <a:spcAft>
                <a:spcPts val="0"/>
              </a:spcAft>
              <a:buNone/>
            </a:pPr>
            <a:endParaRPr/>
          </a:p>
          <a:p>
            <a:pPr marL="457200" lvl="0" indent="-342900" algn="l" rtl="0">
              <a:spcBef>
                <a:spcPts val="1200"/>
              </a:spcBef>
              <a:spcAft>
                <a:spcPts val="0"/>
              </a:spcAft>
              <a:buSzPts val="1800"/>
              <a:buAutoNum type="arabicPeriod"/>
            </a:pPr>
            <a:r>
              <a:rPr lang="en"/>
              <a:t>Of all of the different cat types in the world, the tuxedo cat has the most useful pattern because it is never underdressed for social events. </a:t>
            </a:r>
            <a:endParaRPr/>
          </a:p>
        </p:txBody>
      </p:sp>
      <p:pic>
        <p:nvPicPr>
          <p:cNvPr id="226" name="Google Shape;226;p30"/>
          <p:cNvPicPr preferRelativeResize="0"/>
          <p:nvPr/>
        </p:nvPicPr>
        <p:blipFill>
          <a:blip r:embed="rId3">
            <a:alphaModFix/>
          </a:blip>
          <a:stretch>
            <a:fillRect/>
          </a:stretch>
        </p:blipFill>
        <p:spPr>
          <a:xfrm>
            <a:off x="5799100" y="1017725"/>
            <a:ext cx="2783475" cy="1713575"/>
          </a:xfrm>
          <a:prstGeom prst="rect">
            <a:avLst/>
          </a:prstGeom>
          <a:noFill/>
          <a:ln>
            <a:noFill/>
          </a:ln>
        </p:spPr>
      </p:pic>
      <p:pic>
        <p:nvPicPr>
          <p:cNvPr id="227" name="Google Shape;227;p30"/>
          <p:cNvPicPr preferRelativeResize="0"/>
          <p:nvPr/>
        </p:nvPicPr>
        <p:blipFill rotWithShape="1">
          <a:blip r:embed="rId4">
            <a:alphaModFix/>
          </a:blip>
          <a:srcRect/>
          <a:stretch/>
        </p:blipFill>
        <p:spPr>
          <a:xfrm>
            <a:off x="85722" y="4562797"/>
            <a:ext cx="495300" cy="495300"/>
          </a:xfrm>
          <a:prstGeom prst="rect">
            <a:avLst/>
          </a:prstGeom>
          <a:noFill/>
          <a:ln>
            <a:noFill/>
          </a:ln>
        </p:spPr>
      </p:pic>
      <p:cxnSp>
        <p:nvCxnSpPr>
          <p:cNvPr id="228" name="Google Shape;228;p30"/>
          <p:cNvCxnSpPr/>
          <p:nvPr/>
        </p:nvCxnSpPr>
        <p:spPr>
          <a:xfrm>
            <a:off x="311700" y="779600"/>
            <a:ext cx="5127000" cy="0"/>
          </a:xfrm>
          <a:prstGeom prst="straightConnector1">
            <a:avLst/>
          </a:prstGeom>
          <a:noFill/>
          <a:ln w="76200" cap="flat" cmpd="sng">
            <a:solidFill>
              <a:srgbClr val="8E7CC3"/>
            </a:solidFill>
            <a:prstDash val="solid"/>
            <a:round/>
            <a:headEnd type="none" w="med" len="med"/>
            <a:tailEnd type="none" w="med" len="med"/>
          </a:ln>
        </p:spPr>
      </p:cxnSp>
      <p:sp>
        <p:nvSpPr>
          <p:cNvPr id="229" name="Google Shape;229;p30"/>
          <p:cNvSpPr txBox="1">
            <a:spLocks noGrp="1"/>
          </p:cNvSpPr>
          <p:nvPr>
            <p:ph type="title"/>
          </p:nvPr>
        </p:nvSpPr>
        <p:spPr>
          <a:xfrm>
            <a:off x="581025" y="4772100"/>
            <a:ext cx="4095900" cy="44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320">
                <a:solidFill>
                  <a:srgbClr val="666666"/>
                </a:solidFill>
              </a:rPr>
              <a:t>Create Your Thesis Statement</a:t>
            </a:r>
            <a:endParaRPr sz="1320">
              <a:solidFill>
                <a:srgbClr val="666666"/>
              </a:solidFill>
            </a:endParaRPr>
          </a:p>
        </p:txBody>
      </p:sp>
      <p:sp>
        <p:nvSpPr>
          <p:cNvPr id="230" name="Google Shape;230;p30"/>
          <p:cNvSpPr txBox="1"/>
          <p:nvPr/>
        </p:nvSpPr>
        <p:spPr>
          <a:xfrm>
            <a:off x="3746250" y="4734300"/>
            <a:ext cx="5173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a:solidFill>
                  <a:schemeClr val="hlink"/>
                </a:solidFill>
                <a:hlinkClick r:id="rId5"/>
              </a:rPr>
              <a:t>Creating a Thesis Statement, Thesis Statement Tips // Purdue Writing Lab</a:t>
            </a:r>
            <a:endParaRPr sz="1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1"/>
          <p:cNvSpPr txBox="1">
            <a:spLocks noGrp="1"/>
          </p:cNvSpPr>
          <p:nvPr>
            <p:ph type="title"/>
          </p:nvPr>
        </p:nvSpPr>
        <p:spPr>
          <a:xfrm>
            <a:off x="311700" y="20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Practical Application</a:t>
            </a:r>
            <a:endParaRPr/>
          </a:p>
        </p:txBody>
      </p:sp>
      <p:sp>
        <p:nvSpPr>
          <p:cNvPr id="236" name="Google Shape;236;p31"/>
          <p:cNvSpPr txBox="1">
            <a:spLocks noGrp="1"/>
          </p:cNvSpPr>
          <p:nvPr>
            <p:ph type="body" idx="1"/>
          </p:nvPr>
        </p:nvSpPr>
        <p:spPr>
          <a:xfrm>
            <a:off x="311700" y="1152475"/>
            <a:ext cx="53193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Create a thesis statement from the topic you chose earlier</a:t>
            </a:r>
            <a:endParaRPr/>
          </a:p>
          <a:p>
            <a:pPr marL="914400" lvl="1" indent="-317500" algn="l" rtl="0">
              <a:spcBef>
                <a:spcPts val="0"/>
              </a:spcBef>
              <a:spcAft>
                <a:spcPts val="0"/>
              </a:spcAft>
              <a:buSzPts val="1400"/>
              <a:buAutoNum type="alphaLcPeriod"/>
            </a:pPr>
            <a:r>
              <a:rPr lang="en"/>
              <a:t>Analytical</a:t>
            </a:r>
            <a:endParaRPr/>
          </a:p>
          <a:p>
            <a:pPr marL="914400" lvl="1" indent="-317500" algn="l" rtl="0">
              <a:spcBef>
                <a:spcPts val="0"/>
              </a:spcBef>
              <a:spcAft>
                <a:spcPts val="0"/>
              </a:spcAft>
              <a:buSzPts val="1400"/>
              <a:buAutoNum type="alphaLcPeriod"/>
            </a:pPr>
            <a:r>
              <a:rPr lang="en"/>
              <a:t>Expository</a:t>
            </a:r>
            <a:endParaRPr/>
          </a:p>
          <a:p>
            <a:pPr marL="914400" lvl="1" indent="-317500" algn="l" rtl="0">
              <a:spcBef>
                <a:spcPts val="0"/>
              </a:spcBef>
              <a:spcAft>
                <a:spcPts val="0"/>
              </a:spcAft>
              <a:buSzPts val="1400"/>
              <a:buAutoNum type="alphaLcPeriod"/>
            </a:pPr>
            <a:r>
              <a:rPr lang="en"/>
              <a:t>Argumentative</a:t>
            </a:r>
            <a:endParaRPr/>
          </a:p>
          <a:p>
            <a:pPr marL="457200" lvl="0" indent="-342900" algn="l" rtl="0">
              <a:spcBef>
                <a:spcPts val="0"/>
              </a:spcBef>
              <a:spcAft>
                <a:spcPts val="0"/>
              </a:spcAft>
              <a:buSzPts val="1800"/>
              <a:buAutoNum type="arabicPeriod"/>
            </a:pPr>
            <a:r>
              <a:rPr lang="en"/>
              <a:t>Remember the formula</a:t>
            </a:r>
            <a:endParaRPr/>
          </a:p>
          <a:p>
            <a:pPr marL="914400" lvl="1" indent="-317500" algn="l" rtl="0">
              <a:spcBef>
                <a:spcPts val="0"/>
              </a:spcBef>
              <a:spcAft>
                <a:spcPts val="0"/>
              </a:spcAft>
              <a:buSzPts val="1400"/>
              <a:buAutoNum type="alphaLcPeriod"/>
            </a:pPr>
            <a:r>
              <a:rPr lang="en"/>
              <a:t>Topic + Comment</a:t>
            </a:r>
            <a:endParaRPr/>
          </a:p>
          <a:p>
            <a:pPr marL="1371600" lvl="2" indent="-317500" algn="l" rtl="0">
              <a:spcBef>
                <a:spcPts val="0"/>
              </a:spcBef>
              <a:spcAft>
                <a:spcPts val="0"/>
              </a:spcAft>
              <a:buSzPts val="1400"/>
              <a:buAutoNum type="romanLcPeriod"/>
            </a:pPr>
            <a:r>
              <a:rPr lang="en"/>
              <a:t>This is the “so what” of your paper!</a:t>
            </a:r>
            <a:endParaRPr/>
          </a:p>
        </p:txBody>
      </p:sp>
      <p:pic>
        <p:nvPicPr>
          <p:cNvPr id="237" name="Google Shape;237;p31"/>
          <p:cNvPicPr preferRelativeResize="0"/>
          <p:nvPr/>
        </p:nvPicPr>
        <p:blipFill rotWithShape="1">
          <a:blip r:embed="rId3">
            <a:alphaModFix/>
          </a:blip>
          <a:srcRect/>
          <a:stretch/>
        </p:blipFill>
        <p:spPr>
          <a:xfrm>
            <a:off x="85722" y="4562797"/>
            <a:ext cx="495300" cy="495300"/>
          </a:xfrm>
          <a:prstGeom prst="rect">
            <a:avLst/>
          </a:prstGeom>
          <a:noFill/>
          <a:ln>
            <a:noFill/>
          </a:ln>
        </p:spPr>
      </p:pic>
      <p:cxnSp>
        <p:nvCxnSpPr>
          <p:cNvPr id="238" name="Google Shape;238;p31"/>
          <p:cNvCxnSpPr/>
          <p:nvPr/>
        </p:nvCxnSpPr>
        <p:spPr>
          <a:xfrm rot="10800000" flipH="1">
            <a:off x="311700" y="761900"/>
            <a:ext cx="3069600" cy="17700"/>
          </a:xfrm>
          <a:prstGeom prst="straightConnector1">
            <a:avLst/>
          </a:prstGeom>
          <a:noFill/>
          <a:ln w="76200" cap="flat" cmpd="sng">
            <a:solidFill>
              <a:srgbClr val="45BA8B"/>
            </a:solidFill>
            <a:prstDash val="solid"/>
            <a:round/>
            <a:headEnd type="none" w="med" len="med"/>
            <a:tailEnd type="none" w="med" len="med"/>
          </a:ln>
        </p:spPr>
      </p:cxnSp>
      <p:sp>
        <p:nvSpPr>
          <p:cNvPr id="239" name="Google Shape;239;p31"/>
          <p:cNvSpPr txBox="1">
            <a:spLocks noGrp="1"/>
          </p:cNvSpPr>
          <p:nvPr>
            <p:ph type="title"/>
          </p:nvPr>
        </p:nvSpPr>
        <p:spPr>
          <a:xfrm>
            <a:off x="581025" y="4772100"/>
            <a:ext cx="4095900" cy="44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320">
                <a:solidFill>
                  <a:srgbClr val="666666"/>
                </a:solidFill>
              </a:rPr>
              <a:t>Ideation</a:t>
            </a:r>
            <a:endParaRPr sz="1320">
              <a:solidFill>
                <a:srgbClr val="666666"/>
              </a:solidFill>
            </a:endParaRPr>
          </a:p>
        </p:txBody>
      </p:sp>
      <p:pic>
        <p:nvPicPr>
          <p:cNvPr id="240" name="Google Shape;240;p31"/>
          <p:cNvPicPr preferRelativeResize="0"/>
          <p:nvPr/>
        </p:nvPicPr>
        <p:blipFill>
          <a:blip r:embed="rId4">
            <a:alphaModFix/>
          </a:blip>
          <a:stretch>
            <a:fillRect/>
          </a:stretch>
        </p:blipFill>
        <p:spPr>
          <a:xfrm>
            <a:off x="5326200" y="971575"/>
            <a:ext cx="3446325" cy="3700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20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This Module Will Give You</a:t>
            </a:r>
            <a:endParaRPr/>
          </a:p>
        </p:txBody>
      </p:sp>
      <p:sp>
        <p:nvSpPr>
          <p:cNvPr id="63" name="Google Shape;63;p14"/>
          <p:cNvSpPr txBox="1">
            <a:spLocks noGrp="1"/>
          </p:cNvSpPr>
          <p:nvPr>
            <p:ph type="body" idx="1"/>
          </p:nvPr>
        </p:nvSpPr>
        <p:spPr>
          <a:xfrm>
            <a:off x="311700" y="925475"/>
            <a:ext cx="50967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Strategies to begin writing your papers quickly</a:t>
            </a:r>
            <a:endParaRPr/>
          </a:p>
          <a:p>
            <a:pPr marL="457200" lvl="0" indent="-342900" algn="l" rtl="0">
              <a:spcBef>
                <a:spcPts val="0"/>
              </a:spcBef>
              <a:spcAft>
                <a:spcPts val="0"/>
              </a:spcAft>
              <a:buSzPts val="1800"/>
              <a:buAutoNum type="arabicPeriod"/>
            </a:pPr>
            <a:r>
              <a:rPr lang="en"/>
              <a:t>Keep ideas organized</a:t>
            </a:r>
            <a:endParaRPr/>
          </a:p>
          <a:p>
            <a:pPr marL="457200" lvl="0" indent="-342900" algn="l" rtl="0">
              <a:spcBef>
                <a:spcPts val="0"/>
              </a:spcBef>
              <a:spcAft>
                <a:spcPts val="0"/>
              </a:spcAft>
              <a:buSzPts val="1800"/>
              <a:buAutoNum type="arabicPeriod"/>
            </a:pPr>
            <a:r>
              <a:rPr lang="en"/>
              <a:t>Build solid paragraphs</a:t>
            </a:r>
            <a:endParaRPr/>
          </a:p>
          <a:p>
            <a:pPr marL="457200" lvl="0" indent="-342900" algn="l" rtl="0">
              <a:spcBef>
                <a:spcPts val="0"/>
              </a:spcBef>
              <a:spcAft>
                <a:spcPts val="0"/>
              </a:spcAft>
              <a:buSzPts val="1800"/>
              <a:buAutoNum type="arabicPeriod"/>
            </a:pPr>
            <a:r>
              <a:rPr lang="en"/>
              <a:t>Tools to prevent you from staring at a blank computer screen!</a:t>
            </a:r>
            <a:endParaRPr/>
          </a:p>
          <a:p>
            <a:pPr marL="914400" lvl="0" indent="0" algn="l" rtl="0">
              <a:spcBef>
                <a:spcPts val="1200"/>
              </a:spcBef>
              <a:spcAft>
                <a:spcPts val="0"/>
              </a:spcAft>
              <a:buNone/>
            </a:pPr>
            <a:endParaRPr/>
          </a:p>
          <a:p>
            <a:pPr marL="457200" lvl="0" indent="0" algn="l" rtl="0">
              <a:spcBef>
                <a:spcPts val="1200"/>
              </a:spcBef>
              <a:spcAft>
                <a:spcPts val="1200"/>
              </a:spcAft>
              <a:buNone/>
            </a:pPr>
            <a:endParaRPr/>
          </a:p>
        </p:txBody>
      </p:sp>
      <p:pic>
        <p:nvPicPr>
          <p:cNvPr id="64" name="Google Shape;64;p14"/>
          <p:cNvPicPr preferRelativeResize="0"/>
          <p:nvPr/>
        </p:nvPicPr>
        <p:blipFill>
          <a:blip r:embed="rId3">
            <a:alphaModFix/>
          </a:blip>
          <a:stretch>
            <a:fillRect/>
          </a:stretch>
        </p:blipFill>
        <p:spPr>
          <a:xfrm flipH="1">
            <a:off x="4914075" y="1664625"/>
            <a:ext cx="3714450" cy="2994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2"/>
          <p:cNvSpPr txBox="1">
            <a:spLocks noGrp="1"/>
          </p:cNvSpPr>
          <p:nvPr>
            <p:ph type="title"/>
          </p:nvPr>
        </p:nvSpPr>
        <p:spPr>
          <a:xfrm>
            <a:off x="311700" y="20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Step 3: Organize Your Thoughts </a:t>
            </a:r>
            <a:endParaRPr/>
          </a:p>
        </p:txBody>
      </p:sp>
      <p:pic>
        <p:nvPicPr>
          <p:cNvPr id="246" name="Google Shape;246;p32"/>
          <p:cNvPicPr preferRelativeResize="0"/>
          <p:nvPr/>
        </p:nvPicPr>
        <p:blipFill>
          <a:blip r:embed="rId3">
            <a:alphaModFix/>
          </a:blip>
          <a:stretch>
            <a:fillRect/>
          </a:stretch>
        </p:blipFill>
        <p:spPr>
          <a:xfrm>
            <a:off x="3100388" y="1341575"/>
            <a:ext cx="2943225" cy="2943225"/>
          </a:xfrm>
          <a:prstGeom prst="rect">
            <a:avLst/>
          </a:prstGeom>
          <a:noFill/>
          <a:ln>
            <a:noFill/>
          </a:ln>
        </p:spPr>
      </p:pic>
      <p:cxnSp>
        <p:nvCxnSpPr>
          <p:cNvPr id="247" name="Google Shape;247;p32"/>
          <p:cNvCxnSpPr/>
          <p:nvPr/>
        </p:nvCxnSpPr>
        <p:spPr>
          <a:xfrm>
            <a:off x="311700" y="779600"/>
            <a:ext cx="4755600" cy="0"/>
          </a:xfrm>
          <a:prstGeom prst="straightConnector1">
            <a:avLst/>
          </a:prstGeom>
          <a:noFill/>
          <a:ln w="76200" cap="flat" cmpd="sng">
            <a:solidFill>
              <a:srgbClr val="D23A92"/>
            </a:solidFill>
            <a:prstDash val="solid"/>
            <a:round/>
            <a:headEnd type="none" w="med" len="med"/>
            <a:tailEnd type="non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3"/>
          <p:cNvSpPr txBox="1">
            <a:spLocks noGrp="1"/>
          </p:cNvSpPr>
          <p:nvPr>
            <p:ph type="title"/>
          </p:nvPr>
        </p:nvSpPr>
        <p:spPr>
          <a:xfrm>
            <a:off x="311700" y="20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Elements of An Outline</a:t>
            </a:r>
            <a:endParaRPr/>
          </a:p>
        </p:txBody>
      </p:sp>
      <p:sp>
        <p:nvSpPr>
          <p:cNvPr id="253" name="Google Shape;253;p33"/>
          <p:cNvSpPr txBox="1">
            <a:spLocks noGrp="1"/>
          </p:cNvSpPr>
          <p:nvPr>
            <p:ph type="body" idx="1"/>
          </p:nvPr>
        </p:nvSpPr>
        <p:spPr>
          <a:xfrm>
            <a:off x="311700" y="925475"/>
            <a:ext cx="50967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romanUcPeriod"/>
            </a:pPr>
            <a:r>
              <a:rPr lang="en"/>
              <a:t>Introduction</a:t>
            </a:r>
            <a:endParaRPr/>
          </a:p>
          <a:p>
            <a:pPr marL="914400" lvl="1" indent="-317500" algn="l" rtl="0">
              <a:spcBef>
                <a:spcPts val="0"/>
              </a:spcBef>
              <a:spcAft>
                <a:spcPts val="0"/>
              </a:spcAft>
              <a:buSzPts val="1400"/>
              <a:buAutoNum type="alphaUcPeriod"/>
            </a:pPr>
            <a:r>
              <a:rPr lang="en"/>
              <a:t>Background information</a:t>
            </a:r>
            <a:endParaRPr/>
          </a:p>
          <a:p>
            <a:pPr marL="914400" lvl="1" indent="-317500" algn="l" rtl="0">
              <a:spcBef>
                <a:spcPts val="0"/>
              </a:spcBef>
              <a:spcAft>
                <a:spcPts val="0"/>
              </a:spcAft>
              <a:buSzPts val="1400"/>
              <a:buAutoNum type="alphaUcPeriod"/>
            </a:pPr>
            <a:r>
              <a:rPr lang="en"/>
              <a:t>Thesis statement</a:t>
            </a:r>
            <a:endParaRPr/>
          </a:p>
          <a:p>
            <a:pPr marL="457200" lvl="0" indent="-342900" algn="l" rtl="0">
              <a:spcBef>
                <a:spcPts val="0"/>
              </a:spcBef>
              <a:spcAft>
                <a:spcPts val="0"/>
              </a:spcAft>
              <a:buSzPts val="1800"/>
              <a:buAutoNum type="romanUcPeriod"/>
            </a:pPr>
            <a:r>
              <a:rPr lang="en"/>
              <a:t>Body</a:t>
            </a:r>
            <a:endParaRPr/>
          </a:p>
          <a:p>
            <a:pPr marL="914400" lvl="1" indent="-317500" algn="l" rtl="0">
              <a:spcBef>
                <a:spcPts val="0"/>
              </a:spcBef>
              <a:spcAft>
                <a:spcPts val="0"/>
              </a:spcAft>
              <a:buSzPts val="1400"/>
              <a:buAutoNum type="alphaUcPeriod"/>
            </a:pPr>
            <a:r>
              <a:rPr lang="en"/>
              <a:t>Topic 1 (supports thesis statement)</a:t>
            </a:r>
            <a:endParaRPr/>
          </a:p>
          <a:p>
            <a:pPr marL="1371600" lvl="2" indent="-317500" algn="l" rtl="0">
              <a:spcBef>
                <a:spcPts val="0"/>
              </a:spcBef>
              <a:spcAft>
                <a:spcPts val="0"/>
              </a:spcAft>
              <a:buSzPts val="1400"/>
              <a:buAutoNum type="arabicPeriod"/>
            </a:pPr>
            <a:r>
              <a:rPr lang="en"/>
              <a:t>Supporting evidence for topic</a:t>
            </a:r>
            <a:endParaRPr/>
          </a:p>
          <a:p>
            <a:pPr marL="1371600" lvl="2" indent="-317500" algn="l" rtl="0">
              <a:spcBef>
                <a:spcPts val="0"/>
              </a:spcBef>
              <a:spcAft>
                <a:spcPts val="0"/>
              </a:spcAft>
              <a:buSzPts val="1400"/>
              <a:buAutoNum type="arabicPeriod"/>
            </a:pPr>
            <a:r>
              <a:rPr lang="en"/>
              <a:t>Supporting evidence for topic</a:t>
            </a:r>
            <a:endParaRPr/>
          </a:p>
          <a:p>
            <a:pPr marL="914400" lvl="1" indent="-317500" algn="l" rtl="0">
              <a:spcBef>
                <a:spcPts val="0"/>
              </a:spcBef>
              <a:spcAft>
                <a:spcPts val="0"/>
              </a:spcAft>
              <a:buSzPts val="1400"/>
              <a:buAutoNum type="alphaUcPeriod"/>
            </a:pPr>
            <a:r>
              <a:rPr lang="en"/>
              <a:t>Repeat topics as needed</a:t>
            </a:r>
            <a:endParaRPr/>
          </a:p>
          <a:p>
            <a:pPr marL="457200" lvl="0" indent="-342900" algn="l" rtl="0">
              <a:spcBef>
                <a:spcPts val="0"/>
              </a:spcBef>
              <a:spcAft>
                <a:spcPts val="0"/>
              </a:spcAft>
              <a:buSzPts val="1800"/>
              <a:buAutoNum type="romanUcPeriod"/>
            </a:pPr>
            <a:r>
              <a:rPr lang="en"/>
              <a:t>Conclusion</a:t>
            </a:r>
            <a:endParaRPr/>
          </a:p>
          <a:p>
            <a:pPr marL="914400" lvl="1" indent="-317500" algn="l" rtl="0">
              <a:spcBef>
                <a:spcPts val="0"/>
              </a:spcBef>
              <a:spcAft>
                <a:spcPts val="0"/>
              </a:spcAft>
              <a:buSzPts val="1400"/>
              <a:buAutoNum type="alphaUcPeriod"/>
            </a:pPr>
            <a:r>
              <a:rPr lang="en"/>
              <a:t>Summarize body</a:t>
            </a:r>
            <a:endParaRPr/>
          </a:p>
          <a:p>
            <a:pPr marL="914400" lvl="1" indent="-317500" algn="l" rtl="0">
              <a:spcBef>
                <a:spcPts val="0"/>
              </a:spcBef>
              <a:spcAft>
                <a:spcPts val="0"/>
              </a:spcAft>
              <a:buSzPts val="1400"/>
              <a:buAutoNum type="alphaUcPeriod"/>
            </a:pPr>
            <a:r>
              <a:rPr lang="en"/>
              <a:t>Remind reader of of thesis statement</a:t>
            </a:r>
            <a:endParaRPr/>
          </a:p>
        </p:txBody>
      </p:sp>
      <p:pic>
        <p:nvPicPr>
          <p:cNvPr id="254" name="Google Shape;254;p33"/>
          <p:cNvPicPr preferRelativeResize="0"/>
          <p:nvPr/>
        </p:nvPicPr>
        <p:blipFill>
          <a:blip r:embed="rId3">
            <a:alphaModFix/>
          </a:blip>
          <a:stretch>
            <a:fillRect/>
          </a:stretch>
        </p:blipFill>
        <p:spPr>
          <a:xfrm>
            <a:off x="5224650" y="1017725"/>
            <a:ext cx="3298875" cy="2700950"/>
          </a:xfrm>
          <a:prstGeom prst="rect">
            <a:avLst/>
          </a:prstGeom>
          <a:noFill/>
          <a:ln>
            <a:noFill/>
          </a:ln>
        </p:spPr>
      </p:pic>
      <p:pic>
        <p:nvPicPr>
          <p:cNvPr id="255" name="Google Shape;255;p33"/>
          <p:cNvPicPr preferRelativeResize="0"/>
          <p:nvPr/>
        </p:nvPicPr>
        <p:blipFill rotWithShape="1">
          <a:blip r:embed="rId4">
            <a:alphaModFix/>
          </a:blip>
          <a:srcRect/>
          <a:stretch/>
        </p:blipFill>
        <p:spPr>
          <a:xfrm>
            <a:off x="85722" y="4562797"/>
            <a:ext cx="495300" cy="495300"/>
          </a:xfrm>
          <a:prstGeom prst="rect">
            <a:avLst/>
          </a:prstGeom>
          <a:noFill/>
          <a:ln>
            <a:noFill/>
          </a:ln>
        </p:spPr>
      </p:pic>
      <p:cxnSp>
        <p:nvCxnSpPr>
          <p:cNvPr id="256" name="Google Shape;256;p33"/>
          <p:cNvCxnSpPr/>
          <p:nvPr/>
        </p:nvCxnSpPr>
        <p:spPr>
          <a:xfrm>
            <a:off x="311700" y="779600"/>
            <a:ext cx="3526800" cy="0"/>
          </a:xfrm>
          <a:prstGeom prst="straightConnector1">
            <a:avLst/>
          </a:prstGeom>
          <a:noFill/>
          <a:ln w="76200" cap="flat" cmpd="sng">
            <a:solidFill>
              <a:srgbClr val="D23A92"/>
            </a:solidFill>
            <a:prstDash val="solid"/>
            <a:round/>
            <a:headEnd type="none" w="med" len="med"/>
            <a:tailEnd type="none" w="med" len="med"/>
          </a:ln>
        </p:spPr>
      </p:cxnSp>
      <p:sp>
        <p:nvSpPr>
          <p:cNvPr id="257" name="Google Shape;257;p33"/>
          <p:cNvSpPr txBox="1">
            <a:spLocks noGrp="1"/>
          </p:cNvSpPr>
          <p:nvPr>
            <p:ph type="title"/>
          </p:nvPr>
        </p:nvSpPr>
        <p:spPr>
          <a:xfrm>
            <a:off x="581025" y="4772100"/>
            <a:ext cx="4095900" cy="44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320">
                <a:solidFill>
                  <a:srgbClr val="666666"/>
                </a:solidFill>
              </a:rPr>
              <a:t>Organize Your Thoughts</a:t>
            </a:r>
            <a:endParaRPr sz="1320">
              <a:solidFill>
                <a:srgbClr val="666666"/>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4"/>
          <p:cNvSpPr txBox="1">
            <a:spLocks noGrp="1"/>
          </p:cNvSpPr>
          <p:nvPr>
            <p:ph type="title"/>
          </p:nvPr>
        </p:nvSpPr>
        <p:spPr>
          <a:xfrm>
            <a:off x="311700" y="20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Double Entry Journal</a:t>
            </a:r>
            <a:endParaRPr/>
          </a:p>
        </p:txBody>
      </p:sp>
      <p:pic>
        <p:nvPicPr>
          <p:cNvPr id="263" name="Google Shape;263;p34"/>
          <p:cNvPicPr preferRelativeResize="0"/>
          <p:nvPr/>
        </p:nvPicPr>
        <p:blipFill rotWithShape="1">
          <a:blip r:embed="rId3">
            <a:alphaModFix/>
          </a:blip>
          <a:srcRect/>
          <a:stretch/>
        </p:blipFill>
        <p:spPr>
          <a:xfrm>
            <a:off x="85722" y="4562797"/>
            <a:ext cx="495300" cy="495300"/>
          </a:xfrm>
          <a:prstGeom prst="rect">
            <a:avLst/>
          </a:prstGeom>
          <a:noFill/>
          <a:ln>
            <a:noFill/>
          </a:ln>
        </p:spPr>
      </p:pic>
      <p:cxnSp>
        <p:nvCxnSpPr>
          <p:cNvPr id="264" name="Google Shape;264;p34"/>
          <p:cNvCxnSpPr/>
          <p:nvPr/>
        </p:nvCxnSpPr>
        <p:spPr>
          <a:xfrm>
            <a:off x="311700" y="779600"/>
            <a:ext cx="3222000" cy="0"/>
          </a:xfrm>
          <a:prstGeom prst="straightConnector1">
            <a:avLst/>
          </a:prstGeom>
          <a:noFill/>
          <a:ln w="76200" cap="flat" cmpd="sng">
            <a:solidFill>
              <a:srgbClr val="D23A92"/>
            </a:solidFill>
            <a:prstDash val="solid"/>
            <a:round/>
            <a:headEnd type="none" w="med" len="med"/>
            <a:tailEnd type="none" w="med" len="med"/>
          </a:ln>
        </p:spPr>
      </p:cxnSp>
      <p:sp>
        <p:nvSpPr>
          <p:cNvPr id="265" name="Google Shape;265;p34"/>
          <p:cNvSpPr txBox="1">
            <a:spLocks noGrp="1"/>
          </p:cNvSpPr>
          <p:nvPr>
            <p:ph type="title"/>
          </p:nvPr>
        </p:nvSpPr>
        <p:spPr>
          <a:xfrm>
            <a:off x="581025" y="4772100"/>
            <a:ext cx="4095900" cy="44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320">
                <a:solidFill>
                  <a:srgbClr val="666666"/>
                </a:solidFill>
              </a:rPr>
              <a:t>Organize Your Thoughts</a:t>
            </a:r>
            <a:endParaRPr sz="1320">
              <a:solidFill>
                <a:srgbClr val="666666"/>
              </a:solidFill>
            </a:endParaRPr>
          </a:p>
        </p:txBody>
      </p:sp>
      <p:sp>
        <p:nvSpPr>
          <p:cNvPr id="266" name="Google Shape;266;p34"/>
          <p:cNvSpPr txBox="1"/>
          <p:nvPr/>
        </p:nvSpPr>
        <p:spPr>
          <a:xfrm>
            <a:off x="464975" y="1107150"/>
            <a:ext cx="2559000" cy="2173200"/>
          </a:xfrm>
          <a:prstGeom prst="rect">
            <a:avLst/>
          </a:prstGeom>
          <a:noFill/>
          <a:ln w="28575" cap="flat" cmpd="sng">
            <a:solidFill>
              <a:srgbClr val="A2C4C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List quotes from the text and anything that catches your interest from the text in the left column.</a:t>
            </a:r>
            <a:endParaRPr/>
          </a:p>
        </p:txBody>
      </p:sp>
      <p:sp>
        <p:nvSpPr>
          <p:cNvPr id="267" name="Google Shape;267;p34"/>
          <p:cNvSpPr txBox="1"/>
          <p:nvPr/>
        </p:nvSpPr>
        <p:spPr>
          <a:xfrm>
            <a:off x="3201975" y="1107150"/>
            <a:ext cx="2559000" cy="2173200"/>
          </a:xfrm>
          <a:prstGeom prst="rect">
            <a:avLst/>
          </a:prstGeom>
          <a:noFill/>
          <a:ln w="28575" cap="flat" cmpd="sng">
            <a:solidFill>
              <a:srgbClr val="B4A7D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Respond and reflect to each left column entry in the right column. Why did you think it was important or why did that particular text catch your eye?</a:t>
            </a:r>
            <a:endParaRPr/>
          </a:p>
          <a:p>
            <a:pPr marL="0" lvl="0" indent="0" algn="l" rtl="0">
              <a:spcBef>
                <a:spcPts val="0"/>
              </a:spcBef>
              <a:spcAft>
                <a:spcPts val="0"/>
              </a:spcAft>
              <a:buNone/>
            </a:pPr>
            <a:endParaRPr/>
          </a:p>
          <a:p>
            <a:pPr marL="0" lvl="0" indent="0" algn="l" rtl="0">
              <a:spcBef>
                <a:spcPts val="0"/>
              </a:spcBef>
              <a:spcAft>
                <a:spcPts val="0"/>
              </a:spcAft>
              <a:buNone/>
            </a:pPr>
            <a:r>
              <a:rPr lang="en"/>
              <a:t>What other questions do you have?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5"/>
          <p:cNvSpPr txBox="1">
            <a:spLocks noGrp="1"/>
          </p:cNvSpPr>
          <p:nvPr>
            <p:ph type="title"/>
          </p:nvPr>
        </p:nvSpPr>
        <p:spPr>
          <a:xfrm>
            <a:off x="311700" y="20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Double Entry Journal Left Side</a:t>
            </a:r>
            <a:endParaRPr/>
          </a:p>
        </p:txBody>
      </p:sp>
      <p:pic>
        <p:nvPicPr>
          <p:cNvPr id="273" name="Google Shape;273;p35"/>
          <p:cNvPicPr preferRelativeResize="0"/>
          <p:nvPr/>
        </p:nvPicPr>
        <p:blipFill rotWithShape="1">
          <a:blip r:embed="rId3">
            <a:alphaModFix/>
          </a:blip>
          <a:srcRect/>
          <a:stretch/>
        </p:blipFill>
        <p:spPr>
          <a:xfrm>
            <a:off x="85722" y="4562797"/>
            <a:ext cx="495300" cy="495300"/>
          </a:xfrm>
          <a:prstGeom prst="rect">
            <a:avLst/>
          </a:prstGeom>
          <a:noFill/>
          <a:ln>
            <a:noFill/>
          </a:ln>
        </p:spPr>
      </p:pic>
      <p:cxnSp>
        <p:nvCxnSpPr>
          <p:cNvPr id="274" name="Google Shape;274;p35"/>
          <p:cNvCxnSpPr/>
          <p:nvPr/>
        </p:nvCxnSpPr>
        <p:spPr>
          <a:xfrm>
            <a:off x="311700" y="779600"/>
            <a:ext cx="4558500" cy="0"/>
          </a:xfrm>
          <a:prstGeom prst="straightConnector1">
            <a:avLst/>
          </a:prstGeom>
          <a:noFill/>
          <a:ln w="76200" cap="flat" cmpd="sng">
            <a:solidFill>
              <a:srgbClr val="D23A92"/>
            </a:solidFill>
            <a:prstDash val="solid"/>
            <a:round/>
            <a:headEnd type="none" w="med" len="med"/>
            <a:tailEnd type="none" w="med" len="med"/>
          </a:ln>
        </p:spPr>
      </p:cxnSp>
      <p:sp>
        <p:nvSpPr>
          <p:cNvPr id="275" name="Google Shape;275;p35"/>
          <p:cNvSpPr txBox="1">
            <a:spLocks noGrp="1"/>
          </p:cNvSpPr>
          <p:nvPr>
            <p:ph type="title"/>
          </p:nvPr>
        </p:nvSpPr>
        <p:spPr>
          <a:xfrm>
            <a:off x="581025" y="4772100"/>
            <a:ext cx="4095900" cy="44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320">
                <a:solidFill>
                  <a:srgbClr val="666666"/>
                </a:solidFill>
              </a:rPr>
              <a:t>Organize Your Thoughts</a:t>
            </a:r>
            <a:endParaRPr sz="1320">
              <a:solidFill>
                <a:srgbClr val="666666"/>
              </a:solidFill>
            </a:endParaRPr>
          </a:p>
        </p:txBody>
      </p:sp>
      <p:sp>
        <p:nvSpPr>
          <p:cNvPr id="276" name="Google Shape;276;p35"/>
          <p:cNvSpPr txBox="1">
            <a:spLocks noGrp="1"/>
          </p:cNvSpPr>
          <p:nvPr>
            <p:ph type="body" idx="1"/>
          </p:nvPr>
        </p:nvSpPr>
        <p:spPr>
          <a:xfrm>
            <a:off x="311700" y="1152475"/>
            <a:ext cx="53193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Points of interest</a:t>
            </a:r>
            <a:endParaRPr/>
          </a:p>
          <a:p>
            <a:pPr marL="457200" lvl="0" indent="-342900" algn="l" rtl="0">
              <a:spcBef>
                <a:spcPts val="0"/>
              </a:spcBef>
              <a:spcAft>
                <a:spcPts val="0"/>
              </a:spcAft>
              <a:buSzPts val="1800"/>
              <a:buAutoNum type="arabicPeriod"/>
            </a:pPr>
            <a:r>
              <a:rPr lang="en"/>
              <a:t>Main ideas</a:t>
            </a:r>
            <a:endParaRPr/>
          </a:p>
          <a:p>
            <a:pPr marL="457200" lvl="0" indent="-342900" algn="l" rtl="0">
              <a:spcBef>
                <a:spcPts val="0"/>
              </a:spcBef>
              <a:spcAft>
                <a:spcPts val="0"/>
              </a:spcAft>
              <a:buSzPts val="1800"/>
              <a:buAutoNum type="arabicPeriod"/>
            </a:pPr>
            <a:r>
              <a:rPr lang="en"/>
              <a:t>New vocabulary</a:t>
            </a:r>
            <a:endParaRPr/>
          </a:p>
          <a:p>
            <a:pPr marL="457200" lvl="0" indent="-342900" algn="l" rtl="0">
              <a:spcBef>
                <a:spcPts val="0"/>
              </a:spcBef>
              <a:spcAft>
                <a:spcPts val="0"/>
              </a:spcAft>
              <a:buSzPts val="1800"/>
              <a:buAutoNum type="arabicPeriod"/>
            </a:pPr>
            <a:r>
              <a:rPr lang="en"/>
              <a:t>Concepts that you want to research further</a:t>
            </a:r>
            <a:endParaRPr/>
          </a:p>
          <a:p>
            <a:pPr marL="457200" lvl="0" indent="-342900" algn="l" rtl="0">
              <a:spcBef>
                <a:spcPts val="0"/>
              </a:spcBef>
              <a:spcAft>
                <a:spcPts val="0"/>
              </a:spcAft>
              <a:buSzPts val="1800"/>
              <a:buAutoNum type="arabicPeriod"/>
            </a:pPr>
            <a:r>
              <a:rPr lang="en"/>
              <a:t>Passages that resonate with you</a:t>
            </a:r>
            <a:endParaRPr/>
          </a:p>
          <a:p>
            <a:pPr marL="457200" lvl="0" indent="-342900" algn="l" rtl="0">
              <a:spcBef>
                <a:spcPts val="0"/>
              </a:spcBef>
              <a:spcAft>
                <a:spcPts val="0"/>
              </a:spcAft>
              <a:buSzPts val="1800"/>
              <a:buAutoNum type="arabicPeriod"/>
            </a:pPr>
            <a:r>
              <a:rPr lang="en"/>
              <a:t>Passages that confuse you</a:t>
            </a:r>
            <a:endParaRPr/>
          </a:p>
        </p:txBody>
      </p:sp>
      <p:pic>
        <p:nvPicPr>
          <p:cNvPr id="277" name="Google Shape;277;p35"/>
          <p:cNvPicPr preferRelativeResize="0"/>
          <p:nvPr/>
        </p:nvPicPr>
        <p:blipFill>
          <a:blip r:embed="rId4">
            <a:alphaModFix/>
          </a:blip>
          <a:stretch>
            <a:fillRect/>
          </a:stretch>
        </p:blipFill>
        <p:spPr>
          <a:xfrm>
            <a:off x="6195175" y="1011098"/>
            <a:ext cx="2296150" cy="2939050"/>
          </a:xfrm>
          <a:prstGeom prst="rect">
            <a:avLst/>
          </a:prstGeom>
          <a:noFill/>
          <a:ln>
            <a:noFill/>
          </a:ln>
        </p:spPr>
      </p:pic>
      <p:sp>
        <p:nvSpPr>
          <p:cNvPr id="278" name="Google Shape;278;p35"/>
          <p:cNvSpPr txBox="1"/>
          <p:nvPr/>
        </p:nvSpPr>
        <p:spPr>
          <a:xfrm>
            <a:off x="3746250" y="4734300"/>
            <a:ext cx="5173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a:solidFill>
                  <a:schemeClr val="hlink"/>
                </a:solidFill>
                <a:hlinkClick r:id="rId5"/>
              </a:rPr>
              <a:t>Critical Reading Activities | Writing Resources (fsu.edu)</a:t>
            </a:r>
            <a:endParaRPr sz="11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6"/>
          <p:cNvSpPr txBox="1">
            <a:spLocks noGrp="1"/>
          </p:cNvSpPr>
          <p:nvPr>
            <p:ph type="title"/>
          </p:nvPr>
        </p:nvSpPr>
        <p:spPr>
          <a:xfrm>
            <a:off x="311700" y="20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Double Entry Journal Right Side</a:t>
            </a:r>
            <a:endParaRPr/>
          </a:p>
        </p:txBody>
      </p:sp>
      <p:pic>
        <p:nvPicPr>
          <p:cNvPr id="284" name="Google Shape;284;p36"/>
          <p:cNvPicPr preferRelativeResize="0"/>
          <p:nvPr/>
        </p:nvPicPr>
        <p:blipFill rotWithShape="1">
          <a:blip r:embed="rId3">
            <a:alphaModFix/>
          </a:blip>
          <a:srcRect/>
          <a:stretch/>
        </p:blipFill>
        <p:spPr>
          <a:xfrm>
            <a:off x="85722" y="4562797"/>
            <a:ext cx="495300" cy="495300"/>
          </a:xfrm>
          <a:prstGeom prst="rect">
            <a:avLst/>
          </a:prstGeom>
          <a:noFill/>
          <a:ln>
            <a:noFill/>
          </a:ln>
        </p:spPr>
      </p:pic>
      <p:cxnSp>
        <p:nvCxnSpPr>
          <p:cNvPr id="285" name="Google Shape;285;p36"/>
          <p:cNvCxnSpPr/>
          <p:nvPr/>
        </p:nvCxnSpPr>
        <p:spPr>
          <a:xfrm>
            <a:off x="311700" y="779600"/>
            <a:ext cx="4669800" cy="0"/>
          </a:xfrm>
          <a:prstGeom prst="straightConnector1">
            <a:avLst/>
          </a:prstGeom>
          <a:noFill/>
          <a:ln w="76200" cap="flat" cmpd="sng">
            <a:solidFill>
              <a:srgbClr val="D23A92"/>
            </a:solidFill>
            <a:prstDash val="solid"/>
            <a:round/>
            <a:headEnd type="none" w="med" len="med"/>
            <a:tailEnd type="none" w="med" len="med"/>
          </a:ln>
        </p:spPr>
      </p:cxnSp>
      <p:sp>
        <p:nvSpPr>
          <p:cNvPr id="286" name="Google Shape;286;p36"/>
          <p:cNvSpPr txBox="1">
            <a:spLocks noGrp="1"/>
          </p:cNvSpPr>
          <p:nvPr>
            <p:ph type="title"/>
          </p:nvPr>
        </p:nvSpPr>
        <p:spPr>
          <a:xfrm>
            <a:off x="581025" y="4772100"/>
            <a:ext cx="4095900" cy="44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320">
                <a:solidFill>
                  <a:srgbClr val="666666"/>
                </a:solidFill>
              </a:rPr>
              <a:t>Organize Your Thoughts</a:t>
            </a:r>
            <a:endParaRPr sz="1320">
              <a:solidFill>
                <a:srgbClr val="666666"/>
              </a:solidFill>
            </a:endParaRPr>
          </a:p>
        </p:txBody>
      </p:sp>
      <p:sp>
        <p:nvSpPr>
          <p:cNvPr id="287" name="Google Shape;287;p36"/>
          <p:cNvSpPr txBox="1">
            <a:spLocks noGrp="1"/>
          </p:cNvSpPr>
          <p:nvPr>
            <p:ph type="body" idx="1"/>
          </p:nvPr>
        </p:nvSpPr>
        <p:spPr>
          <a:xfrm>
            <a:off x="311700" y="1152475"/>
            <a:ext cx="57027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Comments</a:t>
            </a:r>
            <a:endParaRPr/>
          </a:p>
          <a:p>
            <a:pPr marL="457200" lvl="0" indent="-342900" algn="l" rtl="0">
              <a:spcBef>
                <a:spcPts val="0"/>
              </a:spcBef>
              <a:spcAft>
                <a:spcPts val="0"/>
              </a:spcAft>
              <a:buSzPts val="1800"/>
              <a:buAutoNum type="arabicPeriod"/>
            </a:pPr>
            <a:r>
              <a:rPr lang="en"/>
              <a:t>Ideas</a:t>
            </a:r>
            <a:endParaRPr/>
          </a:p>
          <a:p>
            <a:pPr marL="457200" lvl="0" indent="-342900" algn="l" rtl="0">
              <a:spcBef>
                <a:spcPts val="0"/>
              </a:spcBef>
              <a:spcAft>
                <a:spcPts val="0"/>
              </a:spcAft>
              <a:buSzPts val="1800"/>
              <a:buAutoNum type="arabicPeriod"/>
            </a:pPr>
            <a:r>
              <a:rPr lang="en"/>
              <a:t>Notes for further reading</a:t>
            </a:r>
            <a:endParaRPr/>
          </a:p>
          <a:p>
            <a:pPr marL="457200" lvl="0" indent="-342900" algn="l" rtl="0">
              <a:spcBef>
                <a:spcPts val="0"/>
              </a:spcBef>
              <a:spcAft>
                <a:spcPts val="0"/>
              </a:spcAft>
              <a:buSzPts val="1800"/>
              <a:buAutoNum type="arabicPeriod"/>
            </a:pPr>
            <a:r>
              <a:rPr lang="en"/>
              <a:t>Notes on why this is important for your research</a:t>
            </a:r>
            <a:endParaRPr/>
          </a:p>
          <a:p>
            <a:pPr marL="457200" lvl="0" indent="-342900" algn="l" rtl="0">
              <a:spcBef>
                <a:spcPts val="0"/>
              </a:spcBef>
              <a:spcAft>
                <a:spcPts val="0"/>
              </a:spcAft>
              <a:buSzPts val="1800"/>
              <a:buAutoNum type="arabicPeriod"/>
            </a:pPr>
            <a:r>
              <a:rPr lang="en"/>
              <a:t>Drawings</a:t>
            </a:r>
            <a:endParaRPr/>
          </a:p>
          <a:p>
            <a:pPr marL="457200" lvl="0" indent="-342900" algn="l" rtl="0">
              <a:spcBef>
                <a:spcPts val="0"/>
              </a:spcBef>
              <a:spcAft>
                <a:spcPts val="0"/>
              </a:spcAft>
              <a:buSzPts val="1800"/>
              <a:buAutoNum type="arabicPeriod"/>
            </a:pPr>
            <a:r>
              <a:rPr lang="en"/>
              <a:t>Summary</a:t>
            </a:r>
            <a:endParaRPr/>
          </a:p>
        </p:txBody>
      </p:sp>
      <p:pic>
        <p:nvPicPr>
          <p:cNvPr id="288" name="Google Shape;288;p36"/>
          <p:cNvPicPr preferRelativeResize="0"/>
          <p:nvPr/>
        </p:nvPicPr>
        <p:blipFill>
          <a:blip r:embed="rId4">
            <a:alphaModFix/>
          </a:blip>
          <a:stretch>
            <a:fillRect/>
          </a:stretch>
        </p:blipFill>
        <p:spPr>
          <a:xfrm>
            <a:off x="6014400" y="1024713"/>
            <a:ext cx="2570975" cy="2770075"/>
          </a:xfrm>
          <a:prstGeom prst="rect">
            <a:avLst/>
          </a:prstGeom>
          <a:noFill/>
          <a:ln>
            <a:noFill/>
          </a:ln>
        </p:spPr>
      </p:pic>
      <p:sp>
        <p:nvSpPr>
          <p:cNvPr id="289" name="Google Shape;289;p36"/>
          <p:cNvSpPr txBox="1"/>
          <p:nvPr/>
        </p:nvSpPr>
        <p:spPr>
          <a:xfrm>
            <a:off x="3746250" y="4734300"/>
            <a:ext cx="5173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a:solidFill>
                  <a:schemeClr val="hlink"/>
                </a:solidFill>
                <a:hlinkClick r:id="rId5"/>
              </a:rPr>
              <a:t>Double-Entry Reading Journals - TIP Sheet - Butte College</a:t>
            </a:r>
            <a:endParaRPr sz="11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7"/>
          <p:cNvSpPr txBox="1">
            <a:spLocks noGrp="1"/>
          </p:cNvSpPr>
          <p:nvPr>
            <p:ph type="title"/>
          </p:nvPr>
        </p:nvSpPr>
        <p:spPr>
          <a:xfrm>
            <a:off x="311700" y="20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Double Entry Journal</a:t>
            </a:r>
            <a:endParaRPr/>
          </a:p>
        </p:txBody>
      </p:sp>
      <p:pic>
        <p:nvPicPr>
          <p:cNvPr id="295" name="Google Shape;295;p37"/>
          <p:cNvPicPr preferRelativeResize="0"/>
          <p:nvPr/>
        </p:nvPicPr>
        <p:blipFill rotWithShape="1">
          <a:blip r:embed="rId3">
            <a:alphaModFix/>
          </a:blip>
          <a:srcRect/>
          <a:stretch/>
        </p:blipFill>
        <p:spPr>
          <a:xfrm>
            <a:off x="85722" y="4562797"/>
            <a:ext cx="495300" cy="495300"/>
          </a:xfrm>
          <a:prstGeom prst="rect">
            <a:avLst/>
          </a:prstGeom>
          <a:noFill/>
          <a:ln>
            <a:noFill/>
          </a:ln>
        </p:spPr>
      </p:pic>
      <p:cxnSp>
        <p:nvCxnSpPr>
          <p:cNvPr id="296" name="Google Shape;296;p37"/>
          <p:cNvCxnSpPr/>
          <p:nvPr/>
        </p:nvCxnSpPr>
        <p:spPr>
          <a:xfrm>
            <a:off x="311700" y="779600"/>
            <a:ext cx="3222000" cy="0"/>
          </a:xfrm>
          <a:prstGeom prst="straightConnector1">
            <a:avLst/>
          </a:prstGeom>
          <a:noFill/>
          <a:ln w="76200" cap="flat" cmpd="sng">
            <a:solidFill>
              <a:srgbClr val="D23A92"/>
            </a:solidFill>
            <a:prstDash val="solid"/>
            <a:round/>
            <a:headEnd type="none" w="med" len="med"/>
            <a:tailEnd type="none" w="med" len="med"/>
          </a:ln>
        </p:spPr>
      </p:cxnSp>
      <p:sp>
        <p:nvSpPr>
          <p:cNvPr id="297" name="Google Shape;297;p37"/>
          <p:cNvSpPr txBox="1">
            <a:spLocks noGrp="1"/>
          </p:cNvSpPr>
          <p:nvPr>
            <p:ph type="title"/>
          </p:nvPr>
        </p:nvSpPr>
        <p:spPr>
          <a:xfrm>
            <a:off x="581025" y="4772100"/>
            <a:ext cx="4095900" cy="44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320">
                <a:solidFill>
                  <a:srgbClr val="666666"/>
                </a:solidFill>
              </a:rPr>
              <a:t>Organize Your Thoughts</a:t>
            </a:r>
            <a:endParaRPr sz="1320">
              <a:solidFill>
                <a:srgbClr val="666666"/>
              </a:solidFill>
            </a:endParaRPr>
          </a:p>
        </p:txBody>
      </p:sp>
      <p:sp>
        <p:nvSpPr>
          <p:cNvPr id="298" name="Google Shape;298;p37"/>
          <p:cNvSpPr txBox="1">
            <a:spLocks noGrp="1"/>
          </p:cNvSpPr>
          <p:nvPr>
            <p:ph type="body" idx="1"/>
          </p:nvPr>
        </p:nvSpPr>
        <p:spPr>
          <a:xfrm>
            <a:off x="311700" y="1152475"/>
            <a:ext cx="57027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u="sng">
                <a:solidFill>
                  <a:schemeClr val="hlink"/>
                </a:solidFill>
                <a:hlinkClick r:id="rId4"/>
              </a:rPr>
              <a:t>Double entry journal template</a:t>
            </a:r>
            <a:endParaRPr/>
          </a:p>
          <a:p>
            <a:pPr marL="457200" lvl="0" indent="-342900" algn="l" rtl="0">
              <a:spcBef>
                <a:spcPts val="0"/>
              </a:spcBef>
              <a:spcAft>
                <a:spcPts val="0"/>
              </a:spcAft>
              <a:buSzPts val="1800"/>
              <a:buAutoNum type="arabicPeriod"/>
            </a:pPr>
            <a:r>
              <a:rPr lang="en" u="sng">
                <a:solidFill>
                  <a:schemeClr val="hlink"/>
                </a:solidFill>
                <a:hlinkClick r:id="rId5"/>
              </a:rPr>
              <a:t>URI libraries link</a:t>
            </a:r>
            <a:endParaRPr/>
          </a:p>
        </p:txBody>
      </p:sp>
      <p:pic>
        <p:nvPicPr>
          <p:cNvPr id="299" name="Google Shape;299;p37"/>
          <p:cNvPicPr preferRelativeResize="0"/>
          <p:nvPr/>
        </p:nvPicPr>
        <p:blipFill>
          <a:blip r:embed="rId6">
            <a:alphaModFix/>
          </a:blip>
          <a:stretch>
            <a:fillRect/>
          </a:stretch>
        </p:blipFill>
        <p:spPr>
          <a:xfrm>
            <a:off x="5169200" y="1264663"/>
            <a:ext cx="3192026" cy="31920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8"/>
          <p:cNvSpPr txBox="1">
            <a:spLocks noGrp="1"/>
          </p:cNvSpPr>
          <p:nvPr>
            <p:ph type="title"/>
          </p:nvPr>
        </p:nvSpPr>
        <p:spPr>
          <a:xfrm>
            <a:off x="311700" y="20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Step 5: Write Your Draft</a:t>
            </a:r>
            <a:endParaRPr/>
          </a:p>
        </p:txBody>
      </p:sp>
      <p:pic>
        <p:nvPicPr>
          <p:cNvPr id="305" name="Google Shape;305;p38"/>
          <p:cNvPicPr preferRelativeResize="0"/>
          <p:nvPr/>
        </p:nvPicPr>
        <p:blipFill>
          <a:blip r:embed="rId3">
            <a:alphaModFix/>
          </a:blip>
          <a:stretch>
            <a:fillRect/>
          </a:stretch>
        </p:blipFill>
        <p:spPr>
          <a:xfrm>
            <a:off x="3100388" y="1436825"/>
            <a:ext cx="2943225" cy="2943225"/>
          </a:xfrm>
          <a:prstGeom prst="rect">
            <a:avLst/>
          </a:prstGeom>
          <a:noFill/>
          <a:ln>
            <a:noFill/>
          </a:ln>
        </p:spPr>
      </p:pic>
      <p:cxnSp>
        <p:nvCxnSpPr>
          <p:cNvPr id="306" name="Google Shape;306;p38"/>
          <p:cNvCxnSpPr/>
          <p:nvPr/>
        </p:nvCxnSpPr>
        <p:spPr>
          <a:xfrm>
            <a:off x="311700" y="779600"/>
            <a:ext cx="3622200" cy="0"/>
          </a:xfrm>
          <a:prstGeom prst="straightConnector1">
            <a:avLst/>
          </a:prstGeom>
          <a:noFill/>
          <a:ln w="76200" cap="flat" cmpd="sng">
            <a:solidFill>
              <a:srgbClr val="FF8431"/>
            </a:solidFill>
            <a:prstDash val="solid"/>
            <a:round/>
            <a:headEnd type="none" w="med" len="med"/>
            <a:tailEnd type="non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9"/>
          <p:cNvSpPr txBox="1">
            <a:spLocks noGrp="1"/>
          </p:cNvSpPr>
          <p:nvPr>
            <p:ph type="title"/>
          </p:nvPr>
        </p:nvSpPr>
        <p:spPr>
          <a:xfrm>
            <a:off x="311700" y="20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Elements of a Good Introduction</a:t>
            </a:r>
            <a:endParaRPr/>
          </a:p>
        </p:txBody>
      </p:sp>
      <p:sp>
        <p:nvSpPr>
          <p:cNvPr id="312" name="Google Shape;312;p39"/>
          <p:cNvSpPr txBox="1">
            <a:spLocks noGrp="1"/>
          </p:cNvSpPr>
          <p:nvPr>
            <p:ph type="body" idx="1"/>
          </p:nvPr>
        </p:nvSpPr>
        <p:spPr>
          <a:xfrm>
            <a:off x="311700" y="925475"/>
            <a:ext cx="50967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Broad to specific context</a:t>
            </a:r>
            <a:endParaRPr/>
          </a:p>
          <a:p>
            <a:pPr marL="914400" lvl="1" indent="-317500" algn="l" rtl="0">
              <a:spcBef>
                <a:spcPts val="0"/>
              </a:spcBef>
              <a:spcAft>
                <a:spcPts val="0"/>
              </a:spcAft>
              <a:buSzPts val="1400"/>
              <a:buAutoNum type="alphaLcPeriod"/>
            </a:pPr>
            <a:r>
              <a:rPr lang="en"/>
              <a:t>Why should the reader care?</a:t>
            </a:r>
            <a:endParaRPr/>
          </a:p>
          <a:p>
            <a:pPr marL="914400" lvl="1" indent="-317500" algn="l" rtl="0">
              <a:spcBef>
                <a:spcPts val="0"/>
              </a:spcBef>
              <a:spcAft>
                <a:spcPts val="0"/>
              </a:spcAft>
              <a:buSzPts val="1400"/>
              <a:buAutoNum type="alphaLcPeriod"/>
            </a:pPr>
            <a:r>
              <a:rPr lang="en"/>
              <a:t>Set expectations for body paragraphs</a:t>
            </a:r>
            <a:endParaRPr/>
          </a:p>
          <a:p>
            <a:pPr marL="457200" lvl="0" indent="-342900" algn="l" rtl="0">
              <a:spcBef>
                <a:spcPts val="0"/>
              </a:spcBef>
              <a:spcAft>
                <a:spcPts val="0"/>
              </a:spcAft>
              <a:buSzPts val="1800"/>
              <a:buAutoNum type="arabicPeriod"/>
            </a:pPr>
            <a:r>
              <a:rPr lang="en"/>
              <a:t>Thesis statement</a:t>
            </a:r>
            <a:endParaRPr/>
          </a:p>
          <a:p>
            <a:pPr marL="914400" lvl="1" indent="-317500" algn="l" rtl="0">
              <a:spcBef>
                <a:spcPts val="0"/>
              </a:spcBef>
              <a:spcAft>
                <a:spcPts val="0"/>
              </a:spcAft>
              <a:buSzPts val="1400"/>
              <a:buAutoNum type="alphaLcPeriod"/>
            </a:pPr>
            <a:r>
              <a:rPr lang="en"/>
              <a:t>Topic + Comment</a:t>
            </a:r>
            <a:endParaRPr/>
          </a:p>
        </p:txBody>
      </p:sp>
      <p:pic>
        <p:nvPicPr>
          <p:cNvPr id="313" name="Google Shape;313;p39"/>
          <p:cNvPicPr preferRelativeResize="0"/>
          <p:nvPr/>
        </p:nvPicPr>
        <p:blipFill rotWithShape="1">
          <a:blip r:embed="rId3">
            <a:alphaModFix/>
          </a:blip>
          <a:srcRect/>
          <a:stretch/>
        </p:blipFill>
        <p:spPr>
          <a:xfrm>
            <a:off x="85722" y="4562797"/>
            <a:ext cx="495300" cy="495300"/>
          </a:xfrm>
          <a:prstGeom prst="rect">
            <a:avLst/>
          </a:prstGeom>
          <a:noFill/>
          <a:ln>
            <a:noFill/>
          </a:ln>
        </p:spPr>
      </p:pic>
      <p:cxnSp>
        <p:nvCxnSpPr>
          <p:cNvPr id="314" name="Google Shape;314;p39"/>
          <p:cNvCxnSpPr/>
          <p:nvPr/>
        </p:nvCxnSpPr>
        <p:spPr>
          <a:xfrm>
            <a:off x="311700" y="779600"/>
            <a:ext cx="4842000" cy="0"/>
          </a:xfrm>
          <a:prstGeom prst="straightConnector1">
            <a:avLst/>
          </a:prstGeom>
          <a:noFill/>
          <a:ln w="76200" cap="flat" cmpd="sng">
            <a:solidFill>
              <a:srgbClr val="FF8431"/>
            </a:solidFill>
            <a:prstDash val="solid"/>
            <a:round/>
            <a:headEnd type="none" w="med" len="med"/>
            <a:tailEnd type="none" w="med" len="med"/>
          </a:ln>
        </p:spPr>
      </p:cxnSp>
      <p:sp>
        <p:nvSpPr>
          <p:cNvPr id="315" name="Google Shape;315;p39"/>
          <p:cNvSpPr txBox="1">
            <a:spLocks noGrp="1"/>
          </p:cNvSpPr>
          <p:nvPr>
            <p:ph type="title"/>
          </p:nvPr>
        </p:nvSpPr>
        <p:spPr>
          <a:xfrm>
            <a:off x="581025" y="4772100"/>
            <a:ext cx="4095900" cy="44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320">
                <a:solidFill>
                  <a:srgbClr val="666666"/>
                </a:solidFill>
              </a:rPr>
              <a:t>Write Your Draft</a:t>
            </a:r>
            <a:endParaRPr sz="1320">
              <a:solidFill>
                <a:srgbClr val="666666"/>
              </a:solidFill>
            </a:endParaRPr>
          </a:p>
        </p:txBody>
      </p:sp>
      <p:pic>
        <p:nvPicPr>
          <p:cNvPr id="316" name="Google Shape;316;p39"/>
          <p:cNvPicPr preferRelativeResize="0"/>
          <p:nvPr/>
        </p:nvPicPr>
        <p:blipFill>
          <a:blip r:embed="rId4">
            <a:alphaModFix/>
          </a:blip>
          <a:stretch>
            <a:fillRect/>
          </a:stretch>
        </p:blipFill>
        <p:spPr>
          <a:xfrm>
            <a:off x="5702550" y="1103625"/>
            <a:ext cx="2917025" cy="31588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0"/>
          <p:cNvSpPr txBox="1">
            <a:spLocks noGrp="1"/>
          </p:cNvSpPr>
          <p:nvPr>
            <p:ph type="title"/>
          </p:nvPr>
        </p:nvSpPr>
        <p:spPr>
          <a:xfrm>
            <a:off x="311700" y="20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Introduction Example</a:t>
            </a:r>
            <a:endParaRPr/>
          </a:p>
        </p:txBody>
      </p:sp>
      <p:sp>
        <p:nvSpPr>
          <p:cNvPr id="322" name="Google Shape;322;p40"/>
          <p:cNvSpPr txBox="1">
            <a:spLocks noGrp="1"/>
          </p:cNvSpPr>
          <p:nvPr>
            <p:ph type="body" idx="1"/>
          </p:nvPr>
        </p:nvSpPr>
        <p:spPr>
          <a:xfrm>
            <a:off x="311700" y="925475"/>
            <a:ext cx="50967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highlight>
                  <a:srgbClr val="9FC5E8"/>
                </a:highlight>
              </a:rPr>
              <a:t>There are almost 100 million pet cats in the United States.</a:t>
            </a:r>
            <a:r>
              <a:rPr lang="en"/>
              <a:t> </a:t>
            </a:r>
            <a:r>
              <a:rPr lang="en">
                <a:highlight>
                  <a:srgbClr val="D9D2E9"/>
                </a:highlight>
              </a:rPr>
              <a:t>Pet owners around the country purchase treats for these feline friends, but treat distribution varies by state.</a:t>
            </a:r>
            <a:r>
              <a:rPr lang="en"/>
              <a:t> </a:t>
            </a:r>
            <a:r>
              <a:rPr lang="en">
                <a:highlight>
                  <a:srgbClr val="FFE599"/>
                </a:highlight>
              </a:rPr>
              <a:t>An analysis of the amount of treats eaten by cats around the country revealed that cats in Washington receive almost twice the amount of treats than cats in other states.</a:t>
            </a:r>
            <a:endParaRPr>
              <a:highlight>
                <a:srgbClr val="FFE599"/>
              </a:highlight>
            </a:endParaRPr>
          </a:p>
        </p:txBody>
      </p:sp>
      <p:pic>
        <p:nvPicPr>
          <p:cNvPr id="323" name="Google Shape;323;p40"/>
          <p:cNvPicPr preferRelativeResize="0"/>
          <p:nvPr/>
        </p:nvPicPr>
        <p:blipFill rotWithShape="1">
          <a:blip r:embed="rId3">
            <a:alphaModFix/>
          </a:blip>
          <a:srcRect/>
          <a:stretch/>
        </p:blipFill>
        <p:spPr>
          <a:xfrm>
            <a:off x="85722" y="4562797"/>
            <a:ext cx="495300" cy="495300"/>
          </a:xfrm>
          <a:prstGeom prst="rect">
            <a:avLst/>
          </a:prstGeom>
          <a:noFill/>
          <a:ln>
            <a:noFill/>
          </a:ln>
        </p:spPr>
      </p:pic>
      <p:cxnSp>
        <p:nvCxnSpPr>
          <p:cNvPr id="324" name="Google Shape;324;p40"/>
          <p:cNvCxnSpPr/>
          <p:nvPr/>
        </p:nvCxnSpPr>
        <p:spPr>
          <a:xfrm>
            <a:off x="311700" y="779600"/>
            <a:ext cx="4842000" cy="0"/>
          </a:xfrm>
          <a:prstGeom prst="straightConnector1">
            <a:avLst/>
          </a:prstGeom>
          <a:noFill/>
          <a:ln w="76200" cap="flat" cmpd="sng">
            <a:solidFill>
              <a:srgbClr val="FF8431"/>
            </a:solidFill>
            <a:prstDash val="solid"/>
            <a:round/>
            <a:headEnd type="none" w="med" len="med"/>
            <a:tailEnd type="none" w="med" len="med"/>
          </a:ln>
        </p:spPr>
      </p:cxnSp>
      <p:sp>
        <p:nvSpPr>
          <p:cNvPr id="325" name="Google Shape;325;p40"/>
          <p:cNvSpPr txBox="1">
            <a:spLocks noGrp="1"/>
          </p:cNvSpPr>
          <p:nvPr>
            <p:ph type="title"/>
          </p:nvPr>
        </p:nvSpPr>
        <p:spPr>
          <a:xfrm>
            <a:off x="581025" y="4772100"/>
            <a:ext cx="4095900" cy="44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320">
                <a:solidFill>
                  <a:srgbClr val="666666"/>
                </a:solidFill>
              </a:rPr>
              <a:t>Write Your Draft</a:t>
            </a:r>
            <a:endParaRPr sz="1320">
              <a:solidFill>
                <a:srgbClr val="666666"/>
              </a:solidFill>
            </a:endParaRPr>
          </a:p>
        </p:txBody>
      </p:sp>
      <p:pic>
        <p:nvPicPr>
          <p:cNvPr id="326" name="Google Shape;326;p40"/>
          <p:cNvPicPr preferRelativeResize="0"/>
          <p:nvPr/>
        </p:nvPicPr>
        <p:blipFill>
          <a:blip r:embed="rId4">
            <a:alphaModFix/>
          </a:blip>
          <a:stretch>
            <a:fillRect/>
          </a:stretch>
        </p:blipFill>
        <p:spPr>
          <a:xfrm>
            <a:off x="5702550" y="1103625"/>
            <a:ext cx="2917025" cy="31588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1"/>
          <p:cNvSpPr txBox="1">
            <a:spLocks noGrp="1"/>
          </p:cNvSpPr>
          <p:nvPr>
            <p:ph type="title"/>
          </p:nvPr>
        </p:nvSpPr>
        <p:spPr>
          <a:xfrm>
            <a:off x="311700" y="20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Elements of a Paragraph </a:t>
            </a:r>
            <a:endParaRPr/>
          </a:p>
        </p:txBody>
      </p:sp>
      <p:sp>
        <p:nvSpPr>
          <p:cNvPr id="332" name="Google Shape;332;p41"/>
          <p:cNvSpPr txBox="1">
            <a:spLocks noGrp="1"/>
          </p:cNvSpPr>
          <p:nvPr>
            <p:ph type="body" idx="1"/>
          </p:nvPr>
        </p:nvSpPr>
        <p:spPr>
          <a:xfrm>
            <a:off x="311700" y="925475"/>
            <a:ext cx="50967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Topic sentence</a:t>
            </a:r>
            <a:endParaRPr/>
          </a:p>
          <a:p>
            <a:pPr marL="457200" lvl="0" indent="-342900" algn="l" rtl="0">
              <a:spcBef>
                <a:spcPts val="0"/>
              </a:spcBef>
              <a:spcAft>
                <a:spcPts val="0"/>
              </a:spcAft>
              <a:buSzPts val="1800"/>
              <a:buAutoNum type="arabicPeriod"/>
            </a:pPr>
            <a:r>
              <a:rPr lang="en"/>
              <a:t>Specific evidence and analysis</a:t>
            </a:r>
            <a:endParaRPr/>
          </a:p>
          <a:p>
            <a:pPr marL="457200" lvl="0" indent="-342900" algn="l" rtl="0">
              <a:spcBef>
                <a:spcPts val="0"/>
              </a:spcBef>
              <a:spcAft>
                <a:spcPts val="0"/>
              </a:spcAft>
              <a:buSzPts val="1800"/>
              <a:buAutoNum type="arabicPeriod"/>
            </a:pPr>
            <a:r>
              <a:rPr lang="en"/>
              <a:t>Brief wrap-up</a:t>
            </a:r>
            <a:endParaRPr/>
          </a:p>
          <a:p>
            <a:pPr marL="457200" lvl="0" indent="-342900" algn="l" rtl="0">
              <a:spcBef>
                <a:spcPts val="0"/>
              </a:spcBef>
              <a:spcAft>
                <a:spcPts val="0"/>
              </a:spcAft>
              <a:buSzPts val="1800"/>
              <a:buAutoNum type="arabicPeriod"/>
            </a:pPr>
            <a:r>
              <a:rPr lang="en"/>
              <a:t>Transition</a:t>
            </a:r>
            <a:endParaRPr/>
          </a:p>
          <a:p>
            <a:pPr marL="0" lvl="0" indent="0" algn="l" rtl="0">
              <a:spcBef>
                <a:spcPts val="1200"/>
              </a:spcBef>
              <a:spcAft>
                <a:spcPts val="1200"/>
              </a:spcAft>
              <a:buNone/>
            </a:pPr>
            <a:endParaRPr/>
          </a:p>
        </p:txBody>
      </p:sp>
      <p:pic>
        <p:nvPicPr>
          <p:cNvPr id="333" name="Google Shape;333;p41"/>
          <p:cNvPicPr preferRelativeResize="0"/>
          <p:nvPr/>
        </p:nvPicPr>
        <p:blipFill>
          <a:blip r:embed="rId3">
            <a:alphaModFix/>
          </a:blip>
          <a:stretch>
            <a:fillRect/>
          </a:stretch>
        </p:blipFill>
        <p:spPr>
          <a:xfrm>
            <a:off x="5273375" y="1242449"/>
            <a:ext cx="3061099" cy="3061099"/>
          </a:xfrm>
          <a:prstGeom prst="rect">
            <a:avLst/>
          </a:prstGeom>
          <a:noFill/>
          <a:ln>
            <a:noFill/>
          </a:ln>
        </p:spPr>
      </p:pic>
      <p:pic>
        <p:nvPicPr>
          <p:cNvPr id="334" name="Google Shape;334;p41"/>
          <p:cNvPicPr preferRelativeResize="0"/>
          <p:nvPr/>
        </p:nvPicPr>
        <p:blipFill rotWithShape="1">
          <a:blip r:embed="rId4">
            <a:alphaModFix/>
          </a:blip>
          <a:srcRect/>
          <a:stretch/>
        </p:blipFill>
        <p:spPr>
          <a:xfrm>
            <a:off x="85722" y="4562797"/>
            <a:ext cx="495300" cy="495300"/>
          </a:xfrm>
          <a:prstGeom prst="rect">
            <a:avLst/>
          </a:prstGeom>
          <a:noFill/>
          <a:ln>
            <a:noFill/>
          </a:ln>
        </p:spPr>
      </p:pic>
      <p:cxnSp>
        <p:nvCxnSpPr>
          <p:cNvPr id="335" name="Google Shape;335;p41"/>
          <p:cNvCxnSpPr/>
          <p:nvPr/>
        </p:nvCxnSpPr>
        <p:spPr>
          <a:xfrm>
            <a:off x="311700" y="779600"/>
            <a:ext cx="6546300" cy="0"/>
          </a:xfrm>
          <a:prstGeom prst="straightConnector1">
            <a:avLst/>
          </a:prstGeom>
          <a:noFill/>
          <a:ln w="76200" cap="flat" cmpd="sng">
            <a:solidFill>
              <a:srgbClr val="FF8431"/>
            </a:solidFill>
            <a:prstDash val="solid"/>
            <a:round/>
            <a:headEnd type="none" w="med" len="med"/>
            <a:tailEnd type="none" w="med" len="med"/>
          </a:ln>
        </p:spPr>
      </p:cxnSp>
      <p:sp>
        <p:nvSpPr>
          <p:cNvPr id="336" name="Google Shape;336;p41"/>
          <p:cNvSpPr txBox="1">
            <a:spLocks noGrp="1"/>
          </p:cNvSpPr>
          <p:nvPr>
            <p:ph type="title"/>
          </p:nvPr>
        </p:nvSpPr>
        <p:spPr>
          <a:xfrm>
            <a:off x="581025" y="4772100"/>
            <a:ext cx="4095900" cy="44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320">
                <a:solidFill>
                  <a:srgbClr val="666666"/>
                </a:solidFill>
              </a:rPr>
              <a:t>Write Your Draft</a:t>
            </a:r>
            <a:endParaRPr sz="1320">
              <a:solidFill>
                <a:srgbClr val="666666"/>
              </a:solidFill>
            </a:endParaRPr>
          </a:p>
        </p:txBody>
      </p:sp>
      <p:sp>
        <p:nvSpPr>
          <p:cNvPr id="337" name="Google Shape;337;p41"/>
          <p:cNvSpPr txBox="1"/>
          <p:nvPr/>
        </p:nvSpPr>
        <p:spPr>
          <a:xfrm>
            <a:off x="3746250" y="4734300"/>
            <a:ext cx="5173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a:solidFill>
                  <a:schemeClr val="hlink"/>
                </a:solidFill>
                <a:hlinkClick r:id="rId5"/>
              </a:rPr>
              <a:t>Body Paragraphs // Purdue Writing Lab</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20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Keep This in Mind!</a:t>
            </a:r>
            <a:endParaRPr/>
          </a:p>
        </p:txBody>
      </p:sp>
      <p:sp>
        <p:nvSpPr>
          <p:cNvPr id="70" name="Google Shape;70;p15"/>
          <p:cNvSpPr txBox="1">
            <a:spLocks noGrp="1"/>
          </p:cNvSpPr>
          <p:nvPr>
            <p:ph type="body" idx="1"/>
          </p:nvPr>
        </p:nvSpPr>
        <p:spPr>
          <a:xfrm>
            <a:off x="311700" y="925475"/>
            <a:ext cx="50967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Writing assignments</a:t>
            </a:r>
            <a:endParaRPr/>
          </a:p>
          <a:p>
            <a:pPr marL="914400" lvl="1" indent="-317500" algn="l" rtl="0">
              <a:spcBef>
                <a:spcPts val="0"/>
              </a:spcBef>
              <a:spcAft>
                <a:spcPts val="0"/>
              </a:spcAft>
              <a:buSzPts val="1400"/>
              <a:buAutoNum type="alphaLcPeriod"/>
            </a:pPr>
            <a:r>
              <a:rPr lang="en"/>
              <a:t>Are part of the learning process</a:t>
            </a:r>
            <a:endParaRPr/>
          </a:p>
          <a:p>
            <a:pPr marL="914400" lvl="1" indent="-317500" algn="l" rtl="0">
              <a:spcBef>
                <a:spcPts val="0"/>
              </a:spcBef>
              <a:spcAft>
                <a:spcPts val="0"/>
              </a:spcAft>
              <a:buSzPts val="1400"/>
              <a:buAutoNum type="alphaLcPeriod"/>
            </a:pPr>
            <a:r>
              <a:rPr lang="en"/>
              <a:t>Help you demonstrate what you’ve learned</a:t>
            </a:r>
            <a:endParaRPr/>
          </a:p>
          <a:p>
            <a:pPr marL="914400" lvl="1" indent="-317500" algn="l" rtl="0">
              <a:spcBef>
                <a:spcPts val="0"/>
              </a:spcBef>
              <a:spcAft>
                <a:spcPts val="0"/>
              </a:spcAft>
              <a:buSzPts val="1400"/>
              <a:buAutoNum type="alphaLcPeriod"/>
            </a:pPr>
            <a:r>
              <a:rPr lang="en"/>
              <a:t>Not torture devices!</a:t>
            </a:r>
            <a:endParaRPr/>
          </a:p>
          <a:p>
            <a:pPr marL="914400" lvl="0" indent="0" algn="l" rtl="0">
              <a:spcBef>
                <a:spcPts val="1200"/>
              </a:spcBef>
              <a:spcAft>
                <a:spcPts val="0"/>
              </a:spcAft>
              <a:buNone/>
            </a:pPr>
            <a:endParaRPr/>
          </a:p>
          <a:p>
            <a:pPr marL="457200" lvl="0" indent="0" algn="l" rtl="0">
              <a:spcBef>
                <a:spcPts val="1200"/>
              </a:spcBef>
              <a:spcAft>
                <a:spcPts val="1200"/>
              </a:spcAft>
              <a:buNone/>
            </a:pPr>
            <a:endParaRPr/>
          </a:p>
        </p:txBody>
      </p:sp>
      <p:pic>
        <p:nvPicPr>
          <p:cNvPr id="71" name="Google Shape;71;p15"/>
          <p:cNvPicPr preferRelativeResize="0"/>
          <p:nvPr/>
        </p:nvPicPr>
        <p:blipFill>
          <a:blip r:embed="rId3">
            <a:alphaModFix/>
          </a:blip>
          <a:stretch>
            <a:fillRect/>
          </a:stretch>
        </p:blipFill>
        <p:spPr>
          <a:xfrm flipH="1">
            <a:off x="5067146" y="1280925"/>
            <a:ext cx="3663200" cy="3159500"/>
          </a:xfrm>
          <a:prstGeom prst="rect">
            <a:avLst/>
          </a:prstGeom>
          <a:noFill/>
          <a:ln>
            <a:noFill/>
          </a:ln>
        </p:spPr>
      </p:pic>
      <p:pic>
        <p:nvPicPr>
          <p:cNvPr id="72" name="Google Shape;72;p15"/>
          <p:cNvPicPr preferRelativeResize="0"/>
          <p:nvPr/>
        </p:nvPicPr>
        <p:blipFill>
          <a:blip r:embed="rId4">
            <a:alphaModFix/>
          </a:blip>
          <a:stretch>
            <a:fillRect/>
          </a:stretch>
        </p:blipFill>
        <p:spPr>
          <a:xfrm rot="1799985">
            <a:off x="7837970" y="2911441"/>
            <a:ext cx="1030607" cy="111042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2"/>
          <p:cNvSpPr txBox="1">
            <a:spLocks noGrp="1"/>
          </p:cNvSpPr>
          <p:nvPr>
            <p:ph type="title"/>
          </p:nvPr>
        </p:nvSpPr>
        <p:spPr>
          <a:xfrm>
            <a:off x="311700" y="20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Elements of a Paragraph </a:t>
            </a:r>
            <a:endParaRPr/>
          </a:p>
        </p:txBody>
      </p:sp>
      <p:sp>
        <p:nvSpPr>
          <p:cNvPr id="343" name="Google Shape;343;p42"/>
          <p:cNvSpPr txBox="1">
            <a:spLocks noGrp="1"/>
          </p:cNvSpPr>
          <p:nvPr>
            <p:ph type="body" idx="1"/>
          </p:nvPr>
        </p:nvSpPr>
        <p:spPr>
          <a:xfrm>
            <a:off x="311700" y="925475"/>
            <a:ext cx="50967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Topic sentence</a:t>
            </a:r>
            <a:endParaRPr/>
          </a:p>
          <a:p>
            <a:pPr marL="914400" lvl="1" indent="-317500" algn="l" rtl="0">
              <a:spcBef>
                <a:spcPts val="0"/>
              </a:spcBef>
              <a:spcAft>
                <a:spcPts val="0"/>
              </a:spcAft>
              <a:buSzPts val="1400"/>
              <a:buAutoNum type="alphaLcPeriod"/>
            </a:pPr>
            <a:r>
              <a:rPr lang="en"/>
              <a:t>Tells reader what the paragraph will be about</a:t>
            </a:r>
            <a:endParaRPr/>
          </a:p>
          <a:p>
            <a:pPr marL="457200" lvl="0" indent="-342900" algn="l" rtl="0">
              <a:spcBef>
                <a:spcPts val="0"/>
              </a:spcBef>
              <a:spcAft>
                <a:spcPts val="0"/>
              </a:spcAft>
              <a:buSzPts val="1800"/>
              <a:buAutoNum type="arabicPeriod"/>
            </a:pPr>
            <a:r>
              <a:rPr lang="en"/>
              <a:t>Specific Evidence</a:t>
            </a:r>
            <a:endParaRPr/>
          </a:p>
          <a:p>
            <a:pPr marL="914400" lvl="1" indent="-317500" algn="l" rtl="0">
              <a:spcBef>
                <a:spcPts val="0"/>
              </a:spcBef>
              <a:spcAft>
                <a:spcPts val="0"/>
              </a:spcAft>
              <a:buSzPts val="1400"/>
              <a:buAutoNum type="alphaLcPeriod"/>
            </a:pPr>
            <a:r>
              <a:rPr lang="en"/>
              <a:t>Supports your claim and provides a deep level of detail</a:t>
            </a:r>
            <a:endParaRPr/>
          </a:p>
          <a:p>
            <a:pPr marL="457200" lvl="0" indent="-342900" algn="l" rtl="0">
              <a:spcBef>
                <a:spcPts val="0"/>
              </a:spcBef>
              <a:spcAft>
                <a:spcPts val="0"/>
              </a:spcAft>
              <a:buSzPts val="1800"/>
              <a:buAutoNum type="arabicPeriod"/>
            </a:pPr>
            <a:r>
              <a:rPr lang="en"/>
              <a:t>Brief wrap-up</a:t>
            </a:r>
            <a:endParaRPr/>
          </a:p>
          <a:p>
            <a:pPr marL="914400" lvl="1" indent="-317500" algn="l" rtl="0">
              <a:spcBef>
                <a:spcPts val="0"/>
              </a:spcBef>
              <a:spcAft>
                <a:spcPts val="0"/>
              </a:spcAft>
              <a:buSzPts val="1400"/>
              <a:buAutoNum type="alphaLcPeriod"/>
            </a:pPr>
            <a:r>
              <a:rPr lang="en"/>
              <a:t>How and why this paragraph supports your thesis</a:t>
            </a:r>
            <a:endParaRPr/>
          </a:p>
          <a:p>
            <a:pPr marL="457200" lvl="0" indent="-342900" algn="l" rtl="0">
              <a:spcBef>
                <a:spcPts val="0"/>
              </a:spcBef>
              <a:spcAft>
                <a:spcPts val="0"/>
              </a:spcAft>
              <a:buSzPts val="1800"/>
              <a:buAutoNum type="arabicPeriod"/>
            </a:pPr>
            <a:r>
              <a:rPr lang="en"/>
              <a:t>Transition</a:t>
            </a:r>
            <a:endParaRPr/>
          </a:p>
          <a:p>
            <a:pPr marL="914400" lvl="1" indent="-317500" algn="l" rtl="0">
              <a:spcBef>
                <a:spcPts val="0"/>
              </a:spcBef>
              <a:spcAft>
                <a:spcPts val="0"/>
              </a:spcAft>
              <a:buSzPts val="1400"/>
              <a:buAutoNum type="alphaLcPeriod"/>
            </a:pPr>
            <a:r>
              <a:rPr lang="en"/>
              <a:t>Leads into next paragraph</a:t>
            </a:r>
            <a:endParaRPr/>
          </a:p>
          <a:p>
            <a:pPr marL="0" lvl="0" indent="0" algn="l" rtl="0">
              <a:spcBef>
                <a:spcPts val="1200"/>
              </a:spcBef>
              <a:spcAft>
                <a:spcPts val="1200"/>
              </a:spcAft>
              <a:buNone/>
            </a:pPr>
            <a:endParaRPr/>
          </a:p>
        </p:txBody>
      </p:sp>
      <p:pic>
        <p:nvPicPr>
          <p:cNvPr id="344" name="Google Shape;344;p42"/>
          <p:cNvPicPr preferRelativeResize="0"/>
          <p:nvPr/>
        </p:nvPicPr>
        <p:blipFill>
          <a:blip r:embed="rId3">
            <a:alphaModFix/>
          </a:blip>
          <a:stretch>
            <a:fillRect/>
          </a:stretch>
        </p:blipFill>
        <p:spPr>
          <a:xfrm>
            <a:off x="6008200" y="1152475"/>
            <a:ext cx="2561525" cy="2561525"/>
          </a:xfrm>
          <a:prstGeom prst="rect">
            <a:avLst/>
          </a:prstGeom>
          <a:noFill/>
          <a:ln>
            <a:noFill/>
          </a:ln>
        </p:spPr>
      </p:pic>
      <p:pic>
        <p:nvPicPr>
          <p:cNvPr id="345" name="Google Shape;345;p42"/>
          <p:cNvPicPr preferRelativeResize="0"/>
          <p:nvPr/>
        </p:nvPicPr>
        <p:blipFill rotWithShape="1">
          <a:blip r:embed="rId4">
            <a:alphaModFix/>
          </a:blip>
          <a:srcRect/>
          <a:stretch/>
        </p:blipFill>
        <p:spPr>
          <a:xfrm>
            <a:off x="85722" y="4562797"/>
            <a:ext cx="495300" cy="495300"/>
          </a:xfrm>
          <a:prstGeom prst="rect">
            <a:avLst/>
          </a:prstGeom>
          <a:noFill/>
          <a:ln>
            <a:noFill/>
          </a:ln>
        </p:spPr>
      </p:pic>
      <p:cxnSp>
        <p:nvCxnSpPr>
          <p:cNvPr id="346" name="Google Shape;346;p42"/>
          <p:cNvCxnSpPr/>
          <p:nvPr/>
        </p:nvCxnSpPr>
        <p:spPr>
          <a:xfrm>
            <a:off x="311700" y="779600"/>
            <a:ext cx="6451200" cy="0"/>
          </a:xfrm>
          <a:prstGeom prst="straightConnector1">
            <a:avLst/>
          </a:prstGeom>
          <a:noFill/>
          <a:ln w="76200" cap="flat" cmpd="sng">
            <a:solidFill>
              <a:srgbClr val="FF8431"/>
            </a:solidFill>
            <a:prstDash val="solid"/>
            <a:round/>
            <a:headEnd type="none" w="med" len="med"/>
            <a:tailEnd type="none" w="med" len="med"/>
          </a:ln>
        </p:spPr>
      </p:cxnSp>
      <p:sp>
        <p:nvSpPr>
          <p:cNvPr id="347" name="Google Shape;347;p42"/>
          <p:cNvSpPr txBox="1">
            <a:spLocks noGrp="1"/>
          </p:cNvSpPr>
          <p:nvPr>
            <p:ph type="title"/>
          </p:nvPr>
        </p:nvSpPr>
        <p:spPr>
          <a:xfrm>
            <a:off x="581025" y="4772100"/>
            <a:ext cx="4095900" cy="44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320">
                <a:solidFill>
                  <a:srgbClr val="666666"/>
                </a:solidFill>
              </a:rPr>
              <a:t>Write Your Draft</a:t>
            </a:r>
            <a:endParaRPr sz="1320">
              <a:solidFill>
                <a:srgbClr val="666666"/>
              </a:solidFill>
            </a:endParaRPr>
          </a:p>
        </p:txBody>
      </p:sp>
      <p:sp>
        <p:nvSpPr>
          <p:cNvPr id="348" name="Google Shape;348;p42"/>
          <p:cNvSpPr txBox="1"/>
          <p:nvPr/>
        </p:nvSpPr>
        <p:spPr>
          <a:xfrm>
            <a:off x="3746250" y="4734300"/>
            <a:ext cx="5173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a:solidFill>
                  <a:schemeClr val="hlink"/>
                </a:solidFill>
                <a:hlinkClick r:id="rId5"/>
              </a:rPr>
              <a:t>Body Paragraphs // Purdue Writing Lab</a:t>
            </a:r>
            <a:endParaRPr sz="11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3"/>
          <p:cNvSpPr txBox="1">
            <a:spLocks noGrp="1"/>
          </p:cNvSpPr>
          <p:nvPr>
            <p:ph type="title"/>
          </p:nvPr>
        </p:nvSpPr>
        <p:spPr>
          <a:xfrm>
            <a:off x="311700" y="20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Paragraph Example</a:t>
            </a:r>
            <a:endParaRPr/>
          </a:p>
        </p:txBody>
      </p:sp>
      <p:sp>
        <p:nvSpPr>
          <p:cNvPr id="354" name="Google Shape;354;p43"/>
          <p:cNvSpPr txBox="1">
            <a:spLocks noGrp="1"/>
          </p:cNvSpPr>
          <p:nvPr>
            <p:ph type="body" idx="1"/>
          </p:nvPr>
        </p:nvSpPr>
        <p:spPr>
          <a:xfrm>
            <a:off x="311700" y="925475"/>
            <a:ext cx="5955600" cy="3416400"/>
          </a:xfrm>
          <a:prstGeom prst="rect">
            <a:avLst/>
          </a:prstGeom>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0"/>
              </a:spcAft>
              <a:buNone/>
            </a:pPr>
            <a:r>
              <a:rPr lang="en">
                <a:solidFill>
                  <a:srgbClr val="434343"/>
                </a:solidFill>
                <a:highlight>
                  <a:srgbClr val="D9D2E9"/>
                </a:highlight>
              </a:rPr>
              <a:t>The household income of cat owners has a strong correlation with the amount of treats those owners will buy for their cats.</a:t>
            </a:r>
            <a:r>
              <a:rPr lang="en">
                <a:solidFill>
                  <a:srgbClr val="434343"/>
                </a:solidFill>
              </a:rPr>
              <a:t> </a:t>
            </a:r>
            <a:r>
              <a:rPr lang="en">
                <a:solidFill>
                  <a:srgbClr val="434343"/>
                </a:solidFill>
                <a:highlight>
                  <a:srgbClr val="9FC5E8"/>
                </a:highlight>
              </a:rPr>
              <a:t>Americans spent $100 billion on their cats in 2018 (American Animal Hospital Association, 2021). Households with an annual median income of $60,000 or higher purchased twice as many treats for their cats (Smith, 2018). </a:t>
            </a:r>
            <a:r>
              <a:rPr lang="en">
                <a:solidFill>
                  <a:srgbClr val="434343"/>
                </a:solidFill>
                <a:highlight>
                  <a:srgbClr val="FFD966"/>
                </a:highlight>
              </a:rPr>
              <a:t>Washington had a household median income of $60,000 or more in 2015 and spent nearly twice as much on cat treats than the nearby states of Idaho and Montana, which had median incomes of less than $45,000 (U.S. Census, 2015). </a:t>
            </a:r>
            <a:r>
              <a:rPr lang="en">
                <a:solidFill>
                  <a:srgbClr val="434343"/>
                </a:solidFill>
                <a:highlight>
                  <a:srgbClr val="B6D7A8"/>
                </a:highlight>
              </a:rPr>
              <a:t>While income plays an important role on the amount of treats purchased for cats, the total number of pets in the household makes a large impact as well.</a:t>
            </a:r>
            <a:endParaRPr>
              <a:solidFill>
                <a:srgbClr val="434343"/>
              </a:solidFill>
              <a:highlight>
                <a:srgbClr val="B6D7A8"/>
              </a:highlight>
            </a:endParaRPr>
          </a:p>
          <a:p>
            <a:pPr marL="0" lvl="0" indent="0" algn="l" rtl="0">
              <a:spcBef>
                <a:spcPts val="1200"/>
              </a:spcBef>
              <a:spcAft>
                <a:spcPts val="1200"/>
              </a:spcAft>
              <a:buNone/>
            </a:pPr>
            <a:endParaRPr/>
          </a:p>
        </p:txBody>
      </p:sp>
      <p:pic>
        <p:nvPicPr>
          <p:cNvPr id="355" name="Google Shape;355;p43"/>
          <p:cNvPicPr preferRelativeResize="0"/>
          <p:nvPr/>
        </p:nvPicPr>
        <p:blipFill rotWithShape="1">
          <a:blip r:embed="rId3">
            <a:alphaModFix/>
          </a:blip>
          <a:srcRect/>
          <a:stretch/>
        </p:blipFill>
        <p:spPr>
          <a:xfrm>
            <a:off x="85722" y="4562797"/>
            <a:ext cx="495300" cy="495300"/>
          </a:xfrm>
          <a:prstGeom prst="rect">
            <a:avLst/>
          </a:prstGeom>
          <a:noFill/>
          <a:ln>
            <a:noFill/>
          </a:ln>
        </p:spPr>
      </p:pic>
      <p:cxnSp>
        <p:nvCxnSpPr>
          <p:cNvPr id="356" name="Google Shape;356;p43"/>
          <p:cNvCxnSpPr/>
          <p:nvPr/>
        </p:nvCxnSpPr>
        <p:spPr>
          <a:xfrm>
            <a:off x="311700" y="779600"/>
            <a:ext cx="3080100" cy="0"/>
          </a:xfrm>
          <a:prstGeom prst="straightConnector1">
            <a:avLst/>
          </a:prstGeom>
          <a:noFill/>
          <a:ln w="76200" cap="flat" cmpd="sng">
            <a:solidFill>
              <a:srgbClr val="FF8431"/>
            </a:solidFill>
            <a:prstDash val="solid"/>
            <a:round/>
            <a:headEnd type="none" w="med" len="med"/>
            <a:tailEnd type="none" w="med" len="med"/>
          </a:ln>
        </p:spPr>
      </p:cxnSp>
      <p:sp>
        <p:nvSpPr>
          <p:cNvPr id="357" name="Google Shape;357;p43"/>
          <p:cNvSpPr txBox="1">
            <a:spLocks noGrp="1"/>
          </p:cNvSpPr>
          <p:nvPr>
            <p:ph type="title"/>
          </p:nvPr>
        </p:nvSpPr>
        <p:spPr>
          <a:xfrm>
            <a:off x="581025" y="4772100"/>
            <a:ext cx="4095900" cy="44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320">
                <a:solidFill>
                  <a:srgbClr val="666666"/>
                </a:solidFill>
              </a:rPr>
              <a:t>Write Your Draft</a:t>
            </a:r>
            <a:endParaRPr sz="1320">
              <a:solidFill>
                <a:srgbClr val="666666"/>
              </a:solidFill>
            </a:endParaRPr>
          </a:p>
        </p:txBody>
      </p:sp>
      <p:pic>
        <p:nvPicPr>
          <p:cNvPr id="358" name="Google Shape;358;p43"/>
          <p:cNvPicPr preferRelativeResize="0"/>
          <p:nvPr/>
        </p:nvPicPr>
        <p:blipFill>
          <a:blip r:embed="rId4">
            <a:alphaModFix/>
          </a:blip>
          <a:stretch>
            <a:fillRect/>
          </a:stretch>
        </p:blipFill>
        <p:spPr>
          <a:xfrm>
            <a:off x="6348375" y="1071475"/>
            <a:ext cx="2373226" cy="237322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4"/>
          <p:cNvSpPr txBox="1">
            <a:spLocks noGrp="1"/>
          </p:cNvSpPr>
          <p:nvPr>
            <p:ph type="title"/>
          </p:nvPr>
        </p:nvSpPr>
        <p:spPr>
          <a:xfrm>
            <a:off x="311700" y="20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Elements of a Good Conclusion</a:t>
            </a:r>
            <a:endParaRPr/>
          </a:p>
        </p:txBody>
      </p:sp>
      <p:sp>
        <p:nvSpPr>
          <p:cNvPr id="364" name="Google Shape;364;p44"/>
          <p:cNvSpPr txBox="1">
            <a:spLocks noGrp="1"/>
          </p:cNvSpPr>
          <p:nvPr>
            <p:ph type="body" idx="1"/>
          </p:nvPr>
        </p:nvSpPr>
        <p:spPr>
          <a:xfrm>
            <a:off x="311700" y="925475"/>
            <a:ext cx="50967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Reiterate thesis</a:t>
            </a:r>
            <a:endParaRPr/>
          </a:p>
          <a:p>
            <a:pPr marL="457200" lvl="0" indent="-342900" algn="l" rtl="0">
              <a:spcBef>
                <a:spcPts val="0"/>
              </a:spcBef>
              <a:spcAft>
                <a:spcPts val="0"/>
              </a:spcAft>
              <a:buSzPts val="1800"/>
              <a:buAutoNum type="arabicPeriod"/>
            </a:pPr>
            <a:r>
              <a:rPr lang="en"/>
              <a:t>Summarize main points</a:t>
            </a:r>
            <a:endParaRPr/>
          </a:p>
          <a:p>
            <a:pPr marL="914400" lvl="1" indent="-317500" algn="l" rtl="0">
              <a:spcBef>
                <a:spcPts val="0"/>
              </a:spcBef>
              <a:spcAft>
                <a:spcPts val="0"/>
              </a:spcAft>
              <a:buSzPts val="1400"/>
              <a:buAutoNum type="alphaLcPeriod"/>
            </a:pPr>
            <a:r>
              <a:rPr lang="en"/>
              <a:t>No new information!</a:t>
            </a:r>
            <a:endParaRPr/>
          </a:p>
          <a:p>
            <a:pPr marL="914400" lvl="1" indent="-317500" algn="l" rtl="0">
              <a:spcBef>
                <a:spcPts val="0"/>
              </a:spcBef>
              <a:spcAft>
                <a:spcPts val="0"/>
              </a:spcAft>
              <a:buSzPts val="1400"/>
              <a:buAutoNum type="alphaLcPeriod"/>
            </a:pPr>
            <a:r>
              <a:rPr lang="en"/>
              <a:t>Can make recommendations for future studies</a:t>
            </a:r>
            <a:endParaRPr/>
          </a:p>
        </p:txBody>
      </p:sp>
      <p:pic>
        <p:nvPicPr>
          <p:cNvPr id="365" name="Google Shape;365;p44"/>
          <p:cNvPicPr preferRelativeResize="0"/>
          <p:nvPr/>
        </p:nvPicPr>
        <p:blipFill rotWithShape="1">
          <a:blip r:embed="rId3">
            <a:alphaModFix/>
          </a:blip>
          <a:srcRect/>
          <a:stretch/>
        </p:blipFill>
        <p:spPr>
          <a:xfrm>
            <a:off x="85722" y="4562797"/>
            <a:ext cx="495300" cy="495300"/>
          </a:xfrm>
          <a:prstGeom prst="rect">
            <a:avLst/>
          </a:prstGeom>
          <a:noFill/>
          <a:ln>
            <a:noFill/>
          </a:ln>
        </p:spPr>
      </p:pic>
      <p:cxnSp>
        <p:nvCxnSpPr>
          <p:cNvPr id="366" name="Google Shape;366;p44"/>
          <p:cNvCxnSpPr/>
          <p:nvPr/>
        </p:nvCxnSpPr>
        <p:spPr>
          <a:xfrm>
            <a:off x="311700" y="779600"/>
            <a:ext cx="4842000" cy="0"/>
          </a:xfrm>
          <a:prstGeom prst="straightConnector1">
            <a:avLst/>
          </a:prstGeom>
          <a:noFill/>
          <a:ln w="76200" cap="flat" cmpd="sng">
            <a:solidFill>
              <a:srgbClr val="FF8431"/>
            </a:solidFill>
            <a:prstDash val="solid"/>
            <a:round/>
            <a:headEnd type="none" w="med" len="med"/>
            <a:tailEnd type="none" w="med" len="med"/>
          </a:ln>
        </p:spPr>
      </p:cxnSp>
      <p:sp>
        <p:nvSpPr>
          <p:cNvPr id="367" name="Google Shape;367;p44"/>
          <p:cNvSpPr txBox="1">
            <a:spLocks noGrp="1"/>
          </p:cNvSpPr>
          <p:nvPr>
            <p:ph type="title"/>
          </p:nvPr>
        </p:nvSpPr>
        <p:spPr>
          <a:xfrm>
            <a:off x="581025" y="4772100"/>
            <a:ext cx="4095900" cy="44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320">
                <a:solidFill>
                  <a:srgbClr val="666666"/>
                </a:solidFill>
              </a:rPr>
              <a:t>Write Your Draft</a:t>
            </a:r>
            <a:endParaRPr sz="1320">
              <a:solidFill>
                <a:srgbClr val="666666"/>
              </a:solidFill>
            </a:endParaRPr>
          </a:p>
        </p:txBody>
      </p:sp>
      <p:pic>
        <p:nvPicPr>
          <p:cNvPr id="368" name="Google Shape;368;p44"/>
          <p:cNvPicPr preferRelativeResize="0"/>
          <p:nvPr/>
        </p:nvPicPr>
        <p:blipFill rotWithShape="1">
          <a:blip r:embed="rId4">
            <a:alphaModFix/>
          </a:blip>
          <a:srcRect/>
          <a:stretch/>
        </p:blipFill>
        <p:spPr>
          <a:xfrm flipH="1">
            <a:off x="5381475" y="1103625"/>
            <a:ext cx="3559325" cy="31588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5"/>
          <p:cNvSpPr txBox="1">
            <a:spLocks noGrp="1"/>
          </p:cNvSpPr>
          <p:nvPr>
            <p:ph type="title"/>
          </p:nvPr>
        </p:nvSpPr>
        <p:spPr>
          <a:xfrm>
            <a:off x="311700" y="20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Conclusion Example</a:t>
            </a:r>
            <a:endParaRPr/>
          </a:p>
        </p:txBody>
      </p:sp>
      <p:sp>
        <p:nvSpPr>
          <p:cNvPr id="374" name="Google Shape;374;p45"/>
          <p:cNvSpPr txBox="1">
            <a:spLocks noGrp="1"/>
          </p:cNvSpPr>
          <p:nvPr>
            <p:ph type="body" idx="1"/>
          </p:nvPr>
        </p:nvSpPr>
        <p:spPr>
          <a:xfrm>
            <a:off x="311700" y="925475"/>
            <a:ext cx="5096700" cy="3416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a:solidFill>
                  <a:srgbClr val="434343"/>
                </a:solidFill>
                <a:highlight>
                  <a:srgbClr val="FFE599"/>
                </a:highlight>
              </a:rPr>
              <a:t>Our analysis found that cats located in Washington receive twice the amount of treats than cats in other states.</a:t>
            </a:r>
            <a:r>
              <a:rPr lang="en">
                <a:solidFill>
                  <a:srgbClr val="434343"/>
                </a:solidFill>
              </a:rPr>
              <a:t> </a:t>
            </a:r>
            <a:r>
              <a:rPr lang="en">
                <a:solidFill>
                  <a:srgbClr val="434343"/>
                </a:solidFill>
                <a:highlight>
                  <a:srgbClr val="A2C4C9"/>
                </a:highlight>
              </a:rPr>
              <a:t>This disproportionate amount of treats can be attributed to the average income of cat owners in different states along with the average number of cats in the household. If pet owners have more disposable income and more cats, they tend to purchase more treats.</a:t>
            </a:r>
            <a:r>
              <a:rPr lang="en">
                <a:solidFill>
                  <a:srgbClr val="000000"/>
                </a:solidFill>
              </a:rPr>
              <a:t>  </a:t>
            </a:r>
            <a:endParaRPr>
              <a:solidFill>
                <a:srgbClr val="000000"/>
              </a:solidFill>
            </a:endParaRPr>
          </a:p>
          <a:p>
            <a:pPr marL="0" lvl="0" indent="0" algn="l" rtl="0">
              <a:spcBef>
                <a:spcPts val="0"/>
              </a:spcBef>
              <a:spcAft>
                <a:spcPts val="1200"/>
              </a:spcAft>
              <a:buNone/>
            </a:pPr>
            <a:endParaRPr/>
          </a:p>
        </p:txBody>
      </p:sp>
      <p:pic>
        <p:nvPicPr>
          <p:cNvPr id="375" name="Google Shape;375;p45"/>
          <p:cNvPicPr preferRelativeResize="0"/>
          <p:nvPr/>
        </p:nvPicPr>
        <p:blipFill rotWithShape="1">
          <a:blip r:embed="rId3">
            <a:alphaModFix/>
          </a:blip>
          <a:srcRect/>
          <a:stretch/>
        </p:blipFill>
        <p:spPr>
          <a:xfrm>
            <a:off x="85722" y="4562797"/>
            <a:ext cx="495300" cy="495300"/>
          </a:xfrm>
          <a:prstGeom prst="rect">
            <a:avLst/>
          </a:prstGeom>
          <a:noFill/>
          <a:ln>
            <a:noFill/>
          </a:ln>
        </p:spPr>
      </p:pic>
      <p:cxnSp>
        <p:nvCxnSpPr>
          <p:cNvPr id="376" name="Google Shape;376;p45"/>
          <p:cNvCxnSpPr/>
          <p:nvPr/>
        </p:nvCxnSpPr>
        <p:spPr>
          <a:xfrm>
            <a:off x="311700" y="779600"/>
            <a:ext cx="3232200" cy="0"/>
          </a:xfrm>
          <a:prstGeom prst="straightConnector1">
            <a:avLst/>
          </a:prstGeom>
          <a:noFill/>
          <a:ln w="76200" cap="flat" cmpd="sng">
            <a:solidFill>
              <a:srgbClr val="FF8431"/>
            </a:solidFill>
            <a:prstDash val="solid"/>
            <a:round/>
            <a:headEnd type="none" w="med" len="med"/>
            <a:tailEnd type="none" w="med" len="med"/>
          </a:ln>
        </p:spPr>
      </p:cxnSp>
      <p:sp>
        <p:nvSpPr>
          <p:cNvPr id="377" name="Google Shape;377;p45"/>
          <p:cNvSpPr txBox="1">
            <a:spLocks noGrp="1"/>
          </p:cNvSpPr>
          <p:nvPr>
            <p:ph type="title"/>
          </p:nvPr>
        </p:nvSpPr>
        <p:spPr>
          <a:xfrm>
            <a:off x="581025" y="4772100"/>
            <a:ext cx="4095900" cy="44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320">
                <a:solidFill>
                  <a:srgbClr val="666666"/>
                </a:solidFill>
              </a:rPr>
              <a:t>Write Your Draft</a:t>
            </a:r>
            <a:endParaRPr sz="1320">
              <a:solidFill>
                <a:srgbClr val="666666"/>
              </a:solidFill>
            </a:endParaRPr>
          </a:p>
        </p:txBody>
      </p:sp>
      <p:pic>
        <p:nvPicPr>
          <p:cNvPr id="378" name="Google Shape;378;p45"/>
          <p:cNvPicPr preferRelativeResize="0"/>
          <p:nvPr/>
        </p:nvPicPr>
        <p:blipFill rotWithShape="1">
          <a:blip r:embed="rId4">
            <a:alphaModFix/>
          </a:blip>
          <a:srcRect/>
          <a:stretch/>
        </p:blipFill>
        <p:spPr>
          <a:xfrm flipH="1">
            <a:off x="5381475" y="1103625"/>
            <a:ext cx="3559325" cy="31588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6"/>
          <p:cNvSpPr txBox="1">
            <a:spLocks noGrp="1"/>
          </p:cNvSpPr>
          <p:nvPr>
            <p:ph type="title"/>
          </p:nvPr>
        </p:nvSpPr>
        <p:spPr>
          <a:xfrm>
            <a:off x="311700" y="20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Quoting, Paraphrasing, and Summarizing</a:t>
            </a:r>
            <a:endParaRPr/>
          </a:p>
        </p:txBody>
      </p:sp>
      <p:sp>
        <p:nvSpPr>
          <p:cNvPr id="384" name="Google Shape;384;p46"/>
          <p:cNvSpPr txBox="1">
            <a:spLocks noGrp="1"/>
          </p:cNvSpPr>
          <p:nvPr>
            <p:ph type="body" idx="1"/>
          </p:nvPr>
        </p:nvSpPr>
        <p:spPr>
          <a:xfrm>
            <a:off x="311700" y="925475"/>
            <a:ext cx="50967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Quotations</a:t>
            </a:r>
            <a:endParaRPr/>
          </a:p>
          <a:p>
            <a:pPr marL="914400" lvl="1" indent="-317500" algn="l" rtl="0">
              <a:spcBef>
                <a:spcPts val="0"/>
              </a:spcBef>
              <a:spcAft>
                <a:spcPts val="0"/>
              </a:spcAft>
              <a:buSzPts val="1400"/>
              <a:buAutoNum type="alphaLcPeriod"/>
            </a:pPr>
            <a:r>
              <a:rPr lang="en"/>
              <a:t>Must be identical to the original</a:t>
            </a:r>
            <a:endParaRPr/>
          </a:p>
          <a:p>
            <a:pPr marL="914400" lvl="1" indent="-317500" algn="l" rtl="0">
              <a:spcBef>
                <a:spcPts val="0"/>
              </a:spcBef>
              <a:spcAft>
                <a:spcPts val="0"/>
              </a:spcAft>
              <a:buSzPts val="1400"/>
              <a:buAutoNum type="alphaLcPeriod"/>
            </a:pPr>
            <a:r>
              <a:rPr lang="en"/>
              <a:t>Word for word and must be attributed to author</a:t>
            </a:r>
            <a:endParaRPr/>
          </a:p>
          <a:p>
            <a:pPr marL="457200" lvl="0" indent="-342900" algn="l" rtl="0">
              <a:spcBef>
                <a:spcPts val="0"/>
              </a:spcBef>
              <a:spcAft>
                <a:spcPts val="0"/>
              </a:spcAft>
              <a:buSzPts val="1800"/>
              <a:buAutoNum type="arabicPeriod"/>
            </a:pPr>
            <a:r>
              <a:rPr lang="en"/>
              <a:t>Paraphrasing</a:t>
            </a:r>
            <a:endParaRPr/>
          </a:p>
          <a:p>
            <a:pPr marL="914400" lvl="1" indent="-317500" algn="l" rtl="0">
              <a:spcBef>
                <a:spcPts val="0"/>
              </a:spcBef>
              <a:spcAft>
                <a:spcPts val="0"/>
              </a:spcAft>
              <a:buSzPts val="1400"/>
              <a:buAutoNum type="alphaLcPeriod"/>
            </a:pPr>
            <a:r>
              <a:rPr lang="en"/>
              <a:t>Passage from source materials in your own words</a:t>
            </a:r>
            <a:endParaRPr/>
          </a:p>
          <a:p>
            <a:pPr marL="914400" lvl="1" indent="-317500" algn="l" rtl="0">
              <a:spcBef>
                <a:spcPts val="0"/>
              </a:spcBef>
              <a:spcAft>
                <a:spcPts val="0"/>
              </a:spcAft>
              <a:buSzPts val="1400"/>
              <a:buAutoNum type="alphaLcPeriod"/>
            </a:pPr>
            <a:r>
              <a:rPr lang="en"/>
              <a:t>Must be attributed to author</a:t>
            </a:r>
            <a:endParaRPr/>
          </a:p>
          <a:p>
            <a:pPr marL="457200" lvl="0" indent="-342900" algn="l" rtl="0">
              <a:spcBef>
                <a:spcPts val="0"/>
              </a:spcBef>
              <a:spcAft>
                <a:spcPts val="0"/>
              </a:spcAft>
              <a:buSzPts val="1800"/>
              <a:buAutoNum type="arabicPeriod"/>
            </a:pPr>
            <a:r>
              <a:rPr lang="en"/>
              <a:t>Summarizing</a:t>
            </a:r>
            <a:endParaRPr/>
          </a:p>
          <a:p>
            <a:pPr marL="914400" lvl="1" indent="-317500" algn="l" rtl="0">
              <a:spcBef>
                <a:spcPts val="0"/>
              </a:spcBef>
              <a:spcAft>
                <a:spcPts val="0"/>
              </a:spcAft>
              <a:buSzPts val="1400"/>
              <a:buAutoNum type="alphaLcPeriod"/>
            </a:pPr>
            <a:r>
              <a:rPr lang="en"/>
              <a:t>Putting the main idea of source material into your own words</a:t>
            </a:r>
            <a:endParaRPr/>
          </a:p>
          <a:p>
            <a:pPr marL="914400" lvl="1" indent="-317500" algn="l" rtl="0">
              <a:spcBef>
                <a:spcPts val="0"/>
              </a:spcBef>
              <a:spcAft>
                <a:spcPts val="0"/>
              </a:spcAft>
              <a:buSzPts val="1400"/>
              <a:buAutoNum type="alphaLcPeriod"/>
            </a:pPr>
            <a:r>
              <a:rPr lang="en"/>
              <a:t>Attribute your summarization to the original source</a:t>
            </a:r>
            <a:endParaRPr/>
          </a:p>
        </p:txBody>
      </p:sp>
      <p:pic>
        <p:nvPicPr>
          <p:cNvPr id="385" name="Google Shape;385;p46"/>
          <p:cNvPicPr preferRelativeResize="0"/>
          <p:nvPr/>
        </p:nvPicPr>
        <p:blipFill rotWithShape="1">
          <a:blip r:embed="rId3">
            <a:alphaModFix/>
          </a:blip>
          <a:srcRect l="6298" t="75840" r="56719" b="-1303"/>
          <a:stretch/>
        </p:blipFill>
        <p:spPr>
          <a:xfrm>
            <a:off x="6270200" y="948550"/>
            <a:ext cx="2245875" cy="2137550"/>
          </a:xfrm>
          <a:prstGeom prst="rect">
            <a:avLst/>
          </a:prstGeom>
          <a:noFill/>
          <a:ln>
            <a:noFill/>
          </a:ln>
        </p:spPr>
      </p:pic>
      <p:pic>
        <p:nvPicPr>
          <p:cNvPr id="386" name="Google Shape;386;p46"/>
          <p:cNvPicPr preferRelativeResize="0"/>
          <p:nvPr/>
        </p:nvPicPr>
        <p:blipFill rotWithShape="1">
          <a:blip r:embed="rId4">
            <a:alphaModFix/>
          </a:blip>
          <a:srcRect/>
          <a:stretch/>
        </p:blipFill>
        <p:spPr>
          <a:xfrm>
            <a:off x="85722" y="4562797"/>
            <a:ext cx="495300" cy="495300"/>
          </a:xfrm>
          <a:prstGeom prst="rect">
            <a:avLst/>
          </a:prstGeom>
          <a:noFill/>
          <a:ln>
            <a:noFill/>
          </a:ln>
        </p:spPr>
      </p:pic>
      <p:cxnSp>
        <p:nvCxnSpPr>
          <p:cNvPr id="387" name="Google Shape;387;p46"/>
          <p:cNvCxnSpPr/>
          <p:nvPr/>
        </p:nvCxnSpPr>
        <p:spPr>
          <a:xfrm>
            <a:off x="311700" y="779600"/>
            <a:ext cx="6079500" cy="0"/>
          </a:xfrm>
          <a:prstGeom prst="straightConnector1">
            <a:avLst/>
          </a:prstGeom>
          <a:noFill/>
          <a:ln w="76200" cap="flat" cmpd="sng">
            <a:solidFill>
              <a:srgbClr val="FF8431"/>
            </a:solidFill>
            <a:prstDash val="solid"/>
            <a:round/>
            <a:headEnd type="none" w="med" len="med"/>
            <a:tailEnd type="none" w="med" len="med"/>
          </a:ln>
        </p:spPr>
      </p:cxnSp>
      <p:sp>
        <p:nvSpPr>
          <p:cNvPr id="388" name="Google Shape;388;p46"/>
          <p:cNvSpPr txBox="1">
            <a:spLocks noGrp="1"/>
          </p:cNvSpPr>
          <p:nvPr>
            <p:ph type="title"/>
          </p:nvPr>
        </p:nvSpPr>
        <p:spPr>
          <a:xfrm>
            <a:off x="581025" y="4772100"/>
            <a:ext cx="4095900" cy="44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320">
                <a:solidFill>
                  <a:srgbClr val="666666"/>
                </a:solidFill>
              </a:rPr>
              <a:t>Write Your Draft</a:t>
            </a:r>
            <a:endParaRPr sz="1320">
              <a:solidFill>
                <a:srgbClr val="666666"/>
              </a:solidFill>
            </a:endParaRPr>
          </a:p>
        </p:txBody>
      </p:sp>
      <p:sp>
        <p:nvSpPr>
          <p:cNvPr id="389" name="Google Shape;389;p46"/>
          <p:cNvSpPr txBox="1"/>
          <p:nvPr/>
        </p:nvSpPr>
        <p:spPr>
          <a:xfrm>
            <a:off x="3746250" y="4734300"/>
            <a:ext cx="5173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a:solidFill>
                  <a:schemeClr val="hlink"/>
                </a:solidFill>
                <a:hlinkClick r:id="rId5"/>
              </a:rPr>
              <a:t>In-Text Citations: The Basics // Purdue Writing Lab</a:t>
            </a:r>
            <a:endParaRPr sz="11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7"/>
          <p:cNvSpPr txBox="1">
            <a:spLocks noGrp="1"/>
          </p:cNvSpPr>
          <p:nvPr>
            <p:ph type="title"/>
          </p:nvPr>
        </p:nvSpPr>
        <p:spPr>
          <a:xfrm>
            <a:off x="311700" y="20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APA: In-Text Citations</a:t>
            </a:r>
            <a:endParaRPr/>
          </a:p>
        </p:txBody>
      </p:sp>
      <p:sp>
        <p:nvSpPr>
          <p:cNvPr id="395" name="Google Shape;395;p47"/>
          <p:cNvSpPr txBox="1">
            <a:spLocks noGrp="1"/>
          </p:cNvSpPr>
          <p:nvPr>
            <p:ph type="body" idx="1"/>
          </p:nvPr>
        </p:nvSpPr>
        <p:spPr>
          <a:xfrm>
            <a:off x="311700" y="925475"/>
            <a:ext cx="50967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AutoNum type="arabicPeriod"/>
            </a:pPr>
            <a:r>
              <a:rPr lang="en"/>
              <a:t>Author-date method</a:t>
            </a:r>
            <a:endParaRPr/>
          </a:p>
          <a:p>
            <a:pPr marL="914400" lvl="1" indent="-317500" algn="l" rtl="0">
              <a:spcBef>
                <a:spcPts val="0"/>
              </a:spcBef>
              <a:spcAft>
                <a:spcPts val="0"/>
              </a:spcAft>
              <a:buSzPts val="1400"/>
              <a:buAutoNum type="alphaLcPeriod"/>
            </a:pPr>
            <a:r>
              <a:rPr lang="en"/>
              <a:t>(Felix, 2021)</a:t>
            </a:r>
            <a:endParaRPr/>
          </a:p>
          <a:p>
            <a:pPr marL="457200" lvl="0" indent="-342900" algn="l" rtl="0">
              <a:spcBef>
                <a:spcPts val="0"/>
              </a:spcBef>
              <a:spcAft>
                <a:spcPts val="0"/>
              </a:spcAft>
              <a:buSzPts val="1800"/>
              <a:buAutoNum type="arabicPeriod"/>
            </a:pPr>
            <a:r>
              <a:rPr lang="en"/>
              <a:t>Include page or pages if directly quoting</a:t>
            </a:r>
            <a:endParaRPr/>
          </a:p>
          <a:p>
            <a:pPr marL="914400" lvl="1" indent="-317500" algn="l" rtl="0">
              <a:spcBef>
                <a:spcPts val="0"/>
              </a:spcBef>
              <a:spcAft>
                <a:spcPts val="0"/>
              </a:spcAft>
              <a:buSzPts val="1400"/>
              <a:buAutoNum type="alphaLcPeriod"/>
            </a:pPr>
            <a:r>
              <a:rPr lang="en"/>
              <a:t>(Felix, 2021, p. 102).</a:t>
            </a:r>
            <a:endParaRPr/>
          </a:p>
          <a:p>
            <a:pPr marL="914400" lvl="1" indent="-317500" algn="l" rtl="0">
              <a:spcBef>
                <a:spcPts val="0"/>
              </a:spcBef>
              <a:spcAft>
                <a:spcPts val="0"/>
              </a:spcAft>
              <a:buSzPts val="1400"/>
              <a:buAutoNum type="alphaLcPeriod"/>
            </a:pPr>
            <a:r>
              <a:rPr lang="en"/>
              <a:t>Period goes after the last parenthesis</a:t>
            </a:r>
            <a:endParaRPr/>
          </a:p>
          <a:p>
            <a:pPr marL="457200" lvl="0" indent="-342900" algn="l" rtl="0">
              <a:spcBef>
                <a:spcPts val="0"/>
              </a:spcBef>
              <a:spcAft>
                <a:spcPts val="0"/>
              </a:spcAft>
              <a:buSzPts val="1800"/>
              <a:buAutoNum type="arabicPeriod"/>
            </a:pPr>
            <a:r>
              <a:rPr lang="en"/>
              <a:t>Use signal phrase to integrate name in a more natural way</a:t>
            </a:r>
            <a:endParaRPr/>
          </a:p>
          <a:p>
            <a:pPr marL="914400" lvl="1" indent="-317500" algn="l" rtl="0">
              <a:spcBef>
                <a:spcPts val="0"/>
              </a:spcBef>
              <a:spcAft>
                <a:spcPts val="0"/>
              </a:spcAft>
              <a:buSzPts val="1400"/>
              <a:buAutoNum type="alphaLcPeriod"/>
            </a:pPr>
            <a:r>
              <a:rPr lang="en"/>
              <a:t>According to Felix (2021), “Tuxedo cats are the best cats” (p. 102).</a:t>
            </a:r>
            <a:endParaRPr/>
          </a:p>
          <a:p>
            <a:pPr marL="457200" lvl="0" indent="-342900" algn="l" rtl="0">
              <a:spcBef>
                <a:spcPts val="0"/>
              </a:spcBef>
              <a:spcAft>
                <a:spcPts val="0"/>
              </a:spcAft>
              <a:buSzPts val="1800"/>
              <a:buAutoNum type="arabicPeriod"/>
            </a:pPr>
            <a:r>
              <a:rPr lang="en"/>
              <a:t>Include in-text citation when paraphrasing</a:t>
            </a:r>
            <a:endParaRPr/>
          </a:p>
          <a:p>
            <a:pPr marL="914400" lvl="1" indent="-317500" algn="l" rtl="0">
              <a:spcBef>
                <a:spcPts val="0"/>
              </a:spcBef>
              <a:spcAft>
                <a:spcPts val="0"/>
              </a:spcAft>
              <a:buSzPts val="1400"/>
              <a:buAutoNum type="alphaLcPeriod"/>
            </a:pPr>
            <a:r>
              <a:rPr lang="en"/>
              <a:t>Cat Felix (2021) posited that tuxedo cats were the best cats and that there was no equal in the cat world. </a:t>
            </a:r>
            <a:endParaRPr/>
          </a:p>
        </p:txBody>
      </p:sp>
      <p:pic>
        <p:nvPicPr>
          <p:cNvPr id="396" name="Google Shape;396;p47"/>
          <p:cNvPicPr preferRelativeResize="0"/>
          <p:nvPr/>
        </p:nvPicPr>
        <p:blipFill>
          <a:blip r:embed="rId3">
            <a:alphaModFix/>
          </a:blip>
          <a:stretch>
            <a:fillRect/>
          </a:stretch>
        </p:blipFill>
        <p:spPr>
          <a:xfrm>
            <a:off x="6342175" y="511200"/>
            <a:ext cx="2120650" cy="2120650"/>
          </a:xfrm>
          <a:prstGeom prst="rect">
            <a:avLst/>
          </a:prstGeom>
          <a:noFill/>
          <a:ln>
            <a:noFill/>
          </a:ln>
        </p:spPr>
      </p:pic>
      <p:pic>
        <p:nvPicPr>
          <p:cNvPr id="397" name="Google Shape;397;p47"/>
          <p:cNvPicPr preferRelativeResize="0"/>
          <p:nvPr/>
        </p:nvPicPr>
        <p:blipFill rotWithShape="1">
          <a:blip r:embed="rId4">
            <a:alphaModFix/>
          </a:blip>
          <a:srcRect/>
          <a:stretch/>
        </p:blipFill>
        <p:spPr>
          <a:xfrm>
            <a:off x="85722" y="4562797"/>
            <a:ext cx="495300" cy="495300"/>
          </a:xfrm>
          <a:prstGeom prst="rect">
            <a:avLst/>
          </a:prstGeom>
          <a:noFill/>
          <a:ln>
            <a:noFill/>
          </a:ln>
        </p:spPr>
      </p:pic>
      <p:cxnSp>
        <p:nvCxnSpPr>
          <p:cNvPr id="398" name="Google Shape;398;p47"/>
          <p:cNvCxnSpPr/>
          <p:nvPr/>
        </p:nvCxnSpPr>
        <p:spPr>
          <a:xfrm>
            <a:off x="311700" y="779600"/>
            <a:ext cx="3250800" cy="0"/>
          </a:xfrm>
          <a:prstGeom prst="straightConnector1">
            <a:avLst/>
          </a:prstGeom>
          <a:noFill/>
          <a:ln w="76200" cap="flat" cmpd="sng">
            <a:solidFill>
              <a:srgbClr val="FF8431"/>
            </a:solidFill>
            <a:prstDash val="solid"/>
            <a:round/>
            <a:headEnd type="none" w="med" len="med"/>
            <a:tailEnd type="none" w="med" len="med"/>
          </a:ln>
        </p:spPr>
      </p:cxnSp>
      <p:sp>
        <p:nvSpPr>
          <p:cNvPr id="399" name="Google Shape;399;p47"/>
          <p:cNvSpPr txBox="1">
            <a:spLocks noGrp="1"/>
          </p:cNvSpPr>
          <p:nvPr>
            <p:ph type="title"/>
          </p:nvPr>
        </p:nvSpPr>
        <p:spPr>
          <a:xfrm>
            <a:off x="581025" y="4772100"/>
            <a:ext cx="4095900" cy="44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320">
                <a:solidFill>
                  <a:srgbClr val="666666"/>
                </a:solidFill>
              </a:rPr>
              <a:t>Write Your Draft</a:t>
            </a:r>
            <a:endParaRPr sz="1320">
              <a:solidFill>
                <a:srgbClr val="666666"/>
              </a:solidFill>
            </a:endParaRPr>
          </a:p>
        </p:txBody>
      </p:sp>
      <p:sp>
        <p:nvSpPr>
          <p:cNvPr id="400" name="Google Shape;400;p47"/>
          <p:cNvSpPr txBox="1"/>
          <p:nvPr/>
        </p:nvSpPr>
        <p:spPr>
          <a:xfrm>
            <a:off x="3746250" y="4734300"/>
            <a:ext cx="5173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a:solidFill>
                  <a:schemeClr val="hlink"/>
                </a:solidFill>
                <a:hlinkClick r:id="rId5"/>
              </a:rPr>
              <a:t>In-Text Citations: The Basics // Purdue Writing Lab</a:t>
            </a:r>
            <a:endParaRPr sz="11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8"/>
          <p:cNvSpPr txBox="1">
            <a:spLocks noGrp="1"/>
          </p:cNvSpPr>
          <p:nvPr>
            <p:ph type="title"/>
          </p:nvPr>
        </p:nvSpPr>
        <p:spPr>
          <a:xfrm>
            <a:off x="311700" y="20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Step 6: Revise</a:t>
            </a:r>
            <a:endParaRPr/>
          </a:p>
        </p:txBody>
      </p:sp>
      <p:pic>
        <p:nvPicPr>
          <p:cNvPr id="406" name="Google Shape;406;p48"/>
          <p:cNvPicPr preferRelativeResize="0"/>
          <p:nvPr/>
        </p:nvPicPr>
        <p:blipFill>
          <a:blip r:embed="rId3">
            <a:alphaModFix/>
          </a:blip>
          <a:stretch>
            <a:fillRect/>
          </a:stretch>
        </p:blipFill>
        <p:spPr>
          <a:xfrm>
            <a:off x="3100388" y="1293950"/>
            <a:ext cx="2943225" cy="2943225"/>
          </a:xfrm>
          <a:prstGeom prst="rect">
            <a:avLst/>
          </a:prstGeom>
          <a:noFill/>
          <a:ln>
            <a:noFill/>
          </a:ln>
        </p:spPr>
      </p:pic>
      <p:cxnSp>
        <p:nvCxnSpPr>
          <p:cNvPr id="407" name="Google Shape;407;p48"/>
          <p:cNvCxnSpPr/>
          <p:nvPr/>
        </p:nvCxnSpPr>
        <p:spPr>
          <a:xfrm>
            <a:off x="311700" y="779600"/>
            <a:ext cx="2269500" cy="0"/>
          </a:xfrm>
          <a:prstGeom prst="straightConnector1">
            <a:avLst/>
          </a:prstGeom>
          <a:noFill/>
          <a:ln w="76200" cap="flat" cmpd="sng">
            <a:solidFill>
              <a:srgbClr val="F1C232"/>
            </a:solidFill>
            <a:prstDash val="solid"/>
            <a:round/>
            <a:headEnd type="none" w="med" len="med"/>
            <a:tailEnd type="none" w="med" len="med"/>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9"/>
          <p:cNvSpPr txBox="1">
            <a:spLocks noGrp="1"/>
          </p:cNvSpPr>
          <p:nvPr>
            <p:ph type="title"/>
          </p:nvPr>
        </p:nvSpPr>
        <p:spPr>
          <a:xfrm>
            <a:off x="311700" y="20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Good Revising Technique</a:t>
            </a:r>
            <a:endParaRPr/>
          </a:p>
        </p:txBody>
      </p:sp>
      <p:sp>
        <p:nvSpPr>
          <p:cNvPr id="413" name="Google Shape;413;p49"/>
          <p:cNvSpPr txBox="1">
            <a:spLocks noGrp="1"/>
          </p:cNvSpPr>
          <p:nvPr>
            <p:ph type="body" idx="1"/>
          </p:nvPr>
        </p:nvSpPr>
        <p:spPr>
          <a:xfrm>
            <a:off x="311700" y="925475"/>
            <a:ext cx="57531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Read your draft out loud</a:t>
            </a:r>
            <a:endParaRPr/>
          </a:p>
          <a:p>
            <a:pPr marL="457200" lvl="0" indent="-342900" algn="l" rtl="0">
              <a:spcBef>
                <a:spcPts val="0"/>
              </a:spcBef>
              <a:spcAft>
                <a:spcPts val="0"/>
              </a:spcAft>
              <a:buSzPts val="1800"/>
              <a:buAutoNum type="arabicPeriod"/>
            </a:pPr>
            <a:r>
              <a:rPr lang="en"/>
              <a:t>Read the essay prompt</a:t>
            </a:r>
            <a:endParaRPr/>
          </a:p>
          <a:p>
            <a:pPr marL="914400" lvl="1" indent="-317500" algn="l" rtl="0">
              <a:spcBef>
                <a:spcPts val="0"/>
              </a:spcBef>
              <a:spcAft>
                <a:spcPts val="0"/>
              </a:spcAft>
              <a:buSzPts val="1400"/>
              <a:buAutoNum type="alphaLcPeriod"/>
            </a:pPr>
            <a:r>
              <a:rPr lang="en"/>
              <a:t>Are you satisfying the requirements of the assignment?</a:t>
            </a:r>
            <a:endParaRPr/>
          </a:p>
          <a:p>
            <a:pPr marL="457200" lvl="0" indent="-342900" algn="l" rtl="0">
              <a:spcBef>
                <a:spcPts val="0"/>
              </a:spcBef>
              <a:spcAft>
                <a:spcPts val="0"/>
              </a:spcAft>
              <a:buSzPts val="1800"/>
              <a:buAutoNum type="arabicPeriod"/>
            </a:pPr>
            <a:r>
              <a:rPr lang="en"/>
              <a:t>What’s your thesis?</a:t>
            </a:r>
            <a:endParaRPr/>
          </a:p>
          <a:p>
            <a:pPr marL="914400" lvl="1" indent="-317500" algn="l" rtl="0">
              <a:spcBef>
                <a:spcPts val="0"/>
              </a:spcBef>
              <a:spcAft>
                <a:spcPts val="0"/>
              </a:spcAft>
              <a:buSzPts val="1400"/>
              <a:buAutoNum type="alphaLcPeriod"/>
            </a:pPr>
            <a:r>
              <a:rPr lang="en"/>
              <a:t>Do you still feel like you have a strong thesis?</a:t>
            </a:r>
            <a:endParaRPr/>
          </a:p>
          <a:p>
            <a:pPr marL="914400" lvl="1" indent="-317500" algn="l" rtl="0">
              <a:spcBef>
                <a:spcPts val="0"/>
              </a:spcBef>
              <a:spcAft>
                <a:spcPts val="0"/>
              </a:spcAft>
              <a:buSzPts val="1400"/>
              <a:buAutoNum type="alphaLcPeriod"/>
            </a:pPr>
            <a:r>
              <a:rPr lang="en"/>
              <a:t>It’s okay to tweak this!</a:t>
            </a:r>
            <a:endParaRPr/>
          </a:p>
          <a:p>
            <a:pPr marL="457200" lvl="0" indent="-342900" algn="l" rtl="0">
              <a:spcBef>
                <a:spcPts val="0"/>
              </a:spcBef>
              <a:spcAft>
                <a:spcPts val="0"/>
              </a:spcAft>
              <a:buSzPts val="1800"/>
              <a:buAutoNum type="arabicPeriod"/>
            </a:pPr>
            <a:r>
              <a:rPr lang="en"/>
              <a:t>How is your evidence? </a:t>
            </a:r>
            <a:endParaRPr/>
          </a:p>
          <a:p>
            <a:pPr marL="914400" lvl="1" indent="-317500" algn="l" rtl="0">
              <a:spcBef>
                <a:spcPts val="0"/>
              </a:spcBef>
              <a:spcAft>
                <a:spcPts val="0"/>
              </a:spcAft>
              <a:buSzPts val="1400"/>
              <a:buAutoNum type="alphaLcPeriod"/>
            </a:pPr>
            <a:r>
              <a:rPr lang="en"/>
              <a:t>Are you supporting your thesis fully?</a:t>
            </a:r>
            <a:endParaRPr/>
          </a:p>
          <a:p>
            <a:pPr marL="914400" lvl="1" indent="-317500" algn="l" rtl="0">
              <a:spcBef>
                <a:spcPts val="0"/>
              </a:spcBef>
              <a:spcAft>
                <a:spcPts val="0"/>
              </a:spcAft>
              <a:buSzPts val="1400"/>
              <a:buAutoNum type="alphaLcPeriod"/>
            </a:pPr>
            <a:r>
              <a:rPr lang="en"/>
              <a:t>Any gaps?</a:t>
            </a:r>
            <a:endParaRPr/>
          </a:p>
          <a:p>
            <a:pPr marL="914400" lvl="1" indent="-317500" algn="l" rtl="0">
              <a:spcBef>
                <a:spcPts val="0"/>
              </a:spcBef>
              <a:spcAft>
                <a:spcPts val="0"/>
              </a:spcAft>
              <a:buSzPts val="1400"/>
              <a:buAutoNum type="alphaLcPeriod"/>
            </a:pPr>
            <a:r>
              <a:rPr lang="en"/>
              <a:t>How is the flow?</a:t>
            </a:r>
            <a:endParaRPr/>
          </a:p>
        </p:txBody>
      </p:sp>
      <p:sp>
        <p:nvSpPr>
          <p:cNvPr id="414" name="Google Shape;414;p49"/>
          <p:cNvSpPr txBox="1">
            <a:spLocks noGrp="1"/>
          </p:cNvSpPr>
          <p:nvPr>
            <p:ph type="title"/>
          </p:nvPr>
        </p:nvSpPr>
        <p:spPr>
          <a:xfrm>
            <a:off x="581025" y="4772100"/>
            <a:ext cx="4095900" cy="44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320">
                <a:solidFill>
                  <a:srgbClr val="666666"/>
                </a:solidFill>
              </a:rPr>
              <a:t>Write Your Draft</a:t>
            </a:r>
            <a:endParaRPr sz="1320">
              <a:solidFill>
                <a:srgbClr val="666666"/>
              </a:solidFill>
            </a:endParaRPr>
          </a:p>
        </p:txBody>
      </p:sp>
      <p:cxnSp>
        <p:nvCxnSpPr>
          <p:cNvPr id="415" name="Google Shape;415;p49"/>
          <p:cNvCxnSpPr/>
          <p:nvPr/>
        </p:nvCxnSpPr>
        <p:spPr>
          <a:xfrm>
            <a:off x="311700" y="779600"/>
            <a:ext cx="3849600" cy="0"/>
          </a:xfrm>
          <a:prstGeom prst="straightConnector1">
            <a:avLst/>
          </a:prstGeom>
          <a:noFill/>
          <a:ln w="76200" cap="flat" cmpd="sng">
            <a:solidFill>
              <a:srgbClr val="F1C232"/>
            </a:solidFill>
            <a:prstDash val="solid"/>
            <a:round/>
            <a:headEnd type="none" w="med" len="med"/>
            <a:tailEnd type="none" w="med" len="med"/>
          </a:ln>
        </p:spPr>
      </p:cxnSp>
      <p:pic>
        <p:nvPicPr>
          <p:cNvPr id="416" name="Google Shape;416;p49"/>
          <p:cNvPicPr preferRelativeResize="0"/>
          <p:nvPr/>
        </p:nvPicPr>
        <p:blipFill>
          <a:blip r:embed="rId3">
            <a:alphaModFix/>
          </a:blip>
          <a:stretch>
            <a:fillRect/>
          </a:stretch>
        </p:blipFill>
        <p:spPr>
          <a:xfrm>
            <a:off x="85715" y="4543375"/>
            <a:ext cx="495300" cy="495300"/>
          </a:xfrm>
          <a:prstGeom prst="rect">
            <a:avLst/>
          </a:prstGeom>
          <a:noFill/>
          <a:ln>
            <a:noFill/>
          </a:ln>
        </p:spPr>
      </p:pic>
      <p:pic>
        <p:nvPicPr>
          <p:cNvPr id="417" name="Google Shape;417;p49"/>
          <p:cNvPicPr preferRelativeResize="0"/>
          <p:nvPr/>
        </p:nvPicPr>
        <p:blipFill>
          <a:blip r:embed="rId4">
            <a:alphaModFix/>
          </a:blip>
          <a:stretch>
            <a:fillRect/>
          </a:stretch>
        </p:blipFill>
        <p:spPr>
          <a:xfrm>
            <a:off x="6064800" y="1426299"/>
            <a:ext cx="2410976" cy="2414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a:blip r:embed="rId3">
            <a:alphaModFix/>
          </a:blip>
          <a:stretch>
            <a:fillRect/>
          </a:stretch>
        </p:blipFill>
        <p:spPr>
          <a:xfrm>
            <a:off x="5244650" y="1162050"/>
            <a:ext cx="3528650" cy="3543300"/>
          </a:xfrm>
          <a:prstGeom prst="rect">
            <a:avLst/>
          </a:prstGeom>
          <a:noFill/>
          <a:ln>
            <a:noFill/>
          </a:ln>
        </p:spPr>
      </p:pic>
      <p:sp>
        <p:nvSpPr>
          <p:cNvPr id="78" name="Google Shape;78;p16"/>
          <p:cNvSpPr txBox="1">
            <a:spLocks noGrp="1"/>
          </p:cNvSpPr>
          <p:nvPr>
            <p:ph type="title"/>
          </p:nvPr>
        </p:nvSpPr>
        <p:spPr>
          <a:xfrm>
            <a:off x="311700" y="20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6 Steps to Writing Good Academic Papers</a:t>
            </a:r>
            <a:endParaRPr/>
          </a:p>
        </p:txBody>
      </p:sp>
      <p:sp>
        <p:nvSpPr>
          <p:cNvPr id="79" name="Google Shape;79;p16"/>
          <p:cNvSpPr txBox="1">
            <a:spLocks noGrp="1"/>
          </p:cNvSpPr>
          <p:nvPr>
            <p:ph type="body" idx="1"/>
          </p:nvPr>
        </p:nvSpPr>
        <p:spPr>
          <a:xfrm>
            <a:off x="311700" y="925475"/>
            <a:ext cx="50967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lt1"/>
              </a:buClr>
              <a:buSzPts val="1800"/>
              <a:buAutoNum type="arabicPeriod"/>
            </a:pPr>
            <a:r>
              <a:rPr lang="en"/>
              <a:t>Understand the task and resources needed</a:t>
            </a:r>
            <a:endParaRPr/>
          </a:p>
          <a:p>
            <a:pPr marL="457200" lvl="0" indent="-342900" algn="l" rtl="0">
              <a:spcBef>
                <a:spcPts val="0"/>
              </a:spcBef>
              <a:spcAft>
                <a:spcPts val="0"/>
              </a:spcAft>
              <a:buClr>
                <a:schemeClr val="lt1"/>
              </a:buClr>
              <a:buSzPts val="1800"/>
              <a:buAutoNum type="arabicPeriod"/>
            </a:pPr>
            <a:r>
              <a:rPr lang="en"/>
              <a:t>Ideation</a:t>
            </a:r>
            <a:endParaRPr/>
          </a:p>
          <a:p>
            <a:pPr marL="457200" lvl="0" indent="-342900" algn="l" rtl="0">
              <a:spcBef>
                <a:spcPts val="0"/>
              </a:spcBef>
              <a:spcAft>
                <a:spcPts val="0"/>
              </a:spcAft>
              <a:buClr>
                <a:schemeClr val="lt1"/>
              </a:buClr>
              <a:buSzPts val="1800"/>
              <a:buAutoNum type="arabicPeriod"/>
            </a:pPr>
            <a:r>
              <a:rPr lang="en"/>
              <a:t>Create your thesis statement</a:t>
            </a:r>
            <a:endParaRPr/>
          </a:p>
          <a:p>
            <a:pPr marL="457200" lvl="0" indent="-342900" algn="l" rtl="0">
              <a:spcBef>
                <a:spcPts val="0"/>
              </a:spcBef>
              <a:spcAft>
                <a:spcPts val="0"/>
              </a:spcAft>
              <a:buClr>
                <a:schemeClr val="lt1"/>
              </a:buClr>
              <a:buSzPts val="1800"/>
              <a:buAutoNum type="arabicPeriod"/>
            </a:pPr>
            <a:r>
              <a:rPr lang="en"/>
              <a:t>Organize your thoughts</a:t>
            </a:r>
            <a:endParaRPr/>
          </a:p>
          <a:p>
            <a:pPr marL="457200" lvl="0" indent="-342900" algn="l" rtl="0">
              <a:spcBef>
                <a:spcPts val="0"/>
              </a:spcBef>
              <a:spcAft>
                <a:spcPts val="0"/>
              </a:spcAft>
              <a:buClr>
                <a:schemeClr val="lt1"/>
              </a:buClr>
              <a:buSzPts val="1800"/>
              <a:buAutoNum type="arabicPeriod"/>
            </a:pPr>
            <a:r>
              <a:rPr lang="en"/>
              <a:t>Write your first draft</a:t>
            </a:r>
            <a:endParaRPr/>
          </a:p>
          <a:p>
            <a:pPr marL="457200" lvl="0" indent="-342900" algn="l" rtl="0">
              <a:spcBef>
                <a:spcPts val="0"/>
              </a:spcBef>
              <a:spcAft>
                <a:spcPts val="0"/>
              </a:spcAft>
              <a:buClr>
                <a:schemeClr val="lt1"/>
              </a:buClr>
              <a:buSzPts val="1800"/>
              <a:buAutoNum type="arabicPeriod"/>
            </a:pPr>
            <a:r>
              <a:rPr lang="en"/>
              <a:t>Revise</a:t>
            </a:r>
            <a:endParaRPr/>
          </a:p>
          <a:p>
            <a:pPr marL="914400" lvl="0" indent="0" algn="l" rtl="0">
              <a:spcBef>
                <a:spcPts val="1200"/>
              </a:spcBef>
              <a:spcAft>
                <a:spcPts val="0"/>
              </a:spcAft>
              <a:buNone/>
            </a:pPr>
            <a:endParaRPr/>
          </a:p>
          <a:p>
            <a:pPr marL="457200" lvl="0" indent="0" algn="l" rtl="0">
              <a:spcBef>
                <a:spcPts val="1200"/>
              </a:spcBef>
              <a:spcAft>
                <a:spcPts val="1200"/>
              </a:spcAft>
              <a:buNone/>
            </a:pPr>
            <a:endParaRPr/>
          </a:p>
        </p:txBody>
      </p:sp>
      <p:sp>
        <p:nvSpPr>
          <p:cNvPr id="80" name="Google Shape;80;p16"/>
          <p:cNvSpPr txBox="1"/>
          <p:nvPr/>
        </p:nvSpPr>
        <p:spPr>
          <a:xfrm>
            <a:off x="5319225" y="4205125"/>
            <a:ext cx="33795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highlight>
                  <a:srgbClr val="000000"/>
                </a:highlight>
              </a:rPr>
              <a:t>Understand the task and resources needed</a:t>
            </a:r>
            <a:endParaRPr sz="1200">
              <a:solidFill>
                <a:schemeClr val="lt1"/>
              </a:solidFill>
              <a:highlight>
                <a:srgbClr val="000000"/>
              </a:highlight>
            </a:endParaRPr>
          </a:p>
        </p:txBody>
      </p:sp>
      <p:sp>
        <p:nvSpPr>
          <p:cNvPr id="81" name="Google Shape;81;p16"/>
          <p:cNvSpPr txBox="1"/>
          <p:nvPr/>
        </p:nvSpPr>
        <p:spPr>
          <a:xfrm>
            <a:off x="5602175" y="3603863"/>
            <a:ext cx="33795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highlight>
                  <a:srgbClr val="000000"/>
                </a:highlight>
              </a:rPr>
              <a:t>Ideation</a:t>
            </a:r>
            <a:endParaRPr sz="1200">
              <a:solidFill>
                <a:schemeClr val="lt1"/>
              </a:solidFill>
              <a:highlight>
                <a:srgbClr val="000000"/>
              </a:highlight>
            </a:endParaRPr>
          </a:p>
        </p:txBody>
      </p:sp>
      <p:sp>
        <p:nvSpPr>
          <p:cNvPr id="82" name="Google Shape;82;p16"/>
          <p:cNvSpPr txBox="1"/>
          <p:nvPr/>
        </p:nvSpPr>
        <p:spPr>
          <a:xfrm>
            <a:off x="6437400" y="3026450"/>
            <a:ext cx="23949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highlight>
                  <a:srgbClr val="000000"/>
                </a:highlight>
              </a:rPr>
              <a:t>Create your thesis statement</a:t>
            </a:r>
            <a:endParaRPr sz="1200">
              <a:solidFill>
                <a:schemeClr val="lt1"/>
              </a:solidFill>
              <a:highlight>
                <a:srgbClr val="000000"/>
              </a:highlight>
            </a:endParaRPr>
          </a:p>
        </p:txBody>
      </p:sp>
      <p:sp>
        <p:nvSpPr>
          <p:cNvPr id="83" name="Google Shape;83;p16"/>
          <p:cNvSpPr txBox="1"/>
          <p:nvPr/>
        </p:nvSpPr>
        <p:spPr>
          <a:xfrm>
            <a:off x="6691950" y="2449025"/>
            <a:ext cx="23949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highlight>
                  <a:srgbClr val="000000"/>
                </a:highlight>
              </a:rPr>
              <a:t>Organize your thoughts</a:t>
            </a:r>
            <a:endParaRPr sz="1200">
              <a:solidFill>
                <a:schemeClr val="lt1"/>
              </a:solidFill>
              <a:highlight>
                <a:srgbClr val="000000"/>
              </a:highlight>
            </a:endParaRPr>
          </a:p>
        </p:txBody>
      </p:sp>
      <p:sp>
        <p:nvSpPr>
          <p:cNvPr id="84" name="Google Shape;84;p16"/>
          <p:cNvSpPr txBox="1"/>
          <p:nvPr/>
        </p:nvSpPr>
        <p:spPr>
          <a:xfrm>
            <a:off x="6970575" y="1847775"/>
            <a:ext cx="23949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highlight>
                  <a:srgbClr val="000000"/>
                </a:highlight>
              </a:rPr>
              <a:t>Write your first draft</a:t>
            </a:r>
            <a:endParaRPr sz="1200">
              <a:solidFill>
                <a:schemeClr val="lt1"/>
              </a:solidFill>
              <a:highlight>
                <a:srgbClr val="000000"/>
              </a:highlight>
            </a:endParaRPr>
          </a:p>
        </p:txBody>
      </p:sp>
      <p:sp>
        <p:nvSpPr>
          <p:cNvPr id="85" name="Google Shape;85;p16"/>
          <p:cNvSpPr txBox="1"/>
          <p:nvPr/>
        </p:nvSpPr>
        <p:spPr>
          <a:xfrm>
            <a:off x="8090025" y="1284625"/>
            <a:ext cx="7899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highlight>
                  <a:srgbClr val="000000"/>
                </a:highlight>
              </a:rPr>
              <a:t>Revise</a:t>
            </a:r>
            <a:endParaRPr sz="1200">
              <a:solidFill>
                <a:schemeClr val="lt1"/>
              </a:solidFill>
              <a:highlight>
                <a:srgbClr val="000000"/>
              </a:highlight>
            </a:endParaRPr>
          </a:p>
        </p:txBody>
      </p:sp>
      <p:cxnSp>
        <p:nvCxnSpPr>
          <p:cNvPr id="86" name="Google Shape;86;p16"/>
          <p:cNvCxnSpPr/>
          <p:nvPr/>
        </p:nvCxnSpPr>
        <p:spPr>
          <a:xfrm rot="10800000" flipH="1">
            <a:off x="4552950" y="1085850"/>
            <a:ext cx="3103200" cy="3276600"/>
          </a:xfrm>
          <a:prstGeom prst="straightConnector1">
            <a:avLst/>
          </a:prstGeom>
          <a:noFill/>
          <a:ln w="76200" cap="flat" cmpd="sng">
            <a:solidFill>
              <a:srgbClr val="FF0000"/>
            </a:solidFill>
            <a:prstDash val="solid"/>
            <a:round/>
            <a:headEnd type="none" w="med" len="med"/>
            <a:tailEnd type="triangle" w="med" len="med"/>
          </a:ln>
        </p:spPr>
      </p:cxnSp>
      <p:pic>
        <p:nvPicPr>
          <p:cNvPr id="87" name="Google Shape;87;p16"/>
          <p:cNvPicPr preferRelativeResize="0"/>
          <p:nvPr/>
        </p:nvPicPr>
        <p:blipFill>
          <a:blip r:embed="rId4">
            <a:alphaModFix/>
          </a:blip>
          <a:stretch>
            <a:fillRect/>
          </a:stretch>
        </p:blipFill>
        <p:spPr>
          <a:xfrm>
            <a:off x="550700" y="1045575"/>
            <a:ext cx="239005" cy="239025"/>
          </a:xfrm>
          <a:prstGeom prst="rect">
            <a:avLst/>
          </a:prstGeom>
          <a:noFill/>
          <a:ln>
            <a:noFill/>
          </a:ln>
        </p:spPr>
      </p:pic>
      <p:pic>
        <p:nvPicPr>
          <p:cNvPr id="88" name="Google Shape;88;p16"/>
          <p:cNvPicPr preferRelativeResize="0"/>
          <p:nvPr/>
        </p:nvPicPr>
        <p:blipFill>
          <a:blip r:embed="rId5">
            <a:alphaModFix/>
          </a:blip>
          <a:stretch>
            <a:fillRect/>
          </a:stretch>
        </p:blipFill>
        <p:spPr>
          <a:xfrm>
            <a:off x="550700" y="1354526"/>
            <a:ext cx="239000" cy="239020"/>
          </a:xfrm>
          <a:prstGeom prst="rect">
            <a:avLst/>
          </a:prstGeom>
          <a:noFill/>
          <a:ln>
            <a:noFill/>
          </a:ln>
        </p:spPr>
      </p:pic>
      <p:pic>
        <p:nvPicPr>
          <p:cNvPr id="89" name="Google Shape;89;p16"/>
          <p:cNvPicPr preferRelativeResize="0"/>
          <p:nvPr/>
        </p:nvPicPr>
        <p:blipFill>
          <a:blip r:embed="rId6">
            <a:alphaModFix/>
          </a:blip>
          <a:stretch>
            <a:fillRect/>
          </a:stretch>
        </p:blipFill>
        <p:spPr>
          <a:xfrm>
            <a:off x="550700" y="1663487"/>
            <a:ext cx="239000" cy="239000"/>
          </a:xfrm>
          <a:prstGeom prst="rect">
            <a:avLst/>
          </a:prstGeom>
          <a:noFill/>
          <a:ln>
            <a:noFill/>
          </a:ln>
        </p:spPr>
      </p:pic>
      <p:pic>
        <p:nvPicPr>
          <p:cNvPr id="90" name="Google Shape;90;p16"/>
          <p:cNvPicPr preferRelativeResize="0"/>
          <p:nvPr/>
        </p:nvPicPr>
        <p:blipFill>
          <a:blip r:embed="rId7">
            <a:alphaModFix/>
          </a:blip>
          <a:stretch>
            <a:fillRect/>
          </a:stretch>
        </p:blipFill>
        <p:spPr>
          <a:xfrm>
            <a:off x="550698" y="1977198"/>
            <a:ext cx="239000" cy="239018"/>
          </a:xfrm>
          <a:prstGeom prst="rect">
            <a:avLst/>
          </a:prstGeom>
          <a:noFill/>
          <a:ln>
            <a:noFill/>
          </a:ln>
        </p:spPr>
      </p:pic>
      <p:pic>
        <p:nvPicPr>
          <p:cNvPr id="91" name="Google Shape;91;p16"/>
          <p:cNvPicPr preferRelativeResize="0"/>
          <p:nvPr/>
        </p:nvPicPr>
        <p:blipFill>
          <a:blip r:embed="rId8">
            <a:alphaModFix/>
          </a:blip>
          <a:stretch>
            <a:fillRect/>
          </a:stretch>
        </p:blipFill>
        <p:spPr>
          <a:xfrm>
            <a:off x="550699" y="2281374"/>
            <a:ext cx="239000" cy="239022"/>
          </a:xfrm>
          <a:prstGeom prst="rect">
            <a:avLst/>
          </a:prstGeom>
          <a:noFill/>
          <a:ln>
            <a:noFill/>
          </a:ln>
        </p:spPr>
      </p:pic>
      <p:pic>
        <p:nvPicPr>
          <p:cNvPr id="92" name="Google Shape;92;p16"/>
          <p:cNvPicPr preferRelativeResize="0"/>
          <p:nvPr/>
        </p:nvPicPr>
        <p:blipFill>
          <a:blip r:embed="rId9">
            <a:alphaModFix/>
          </a:blip>
          <a:stretch>
            <a:fillRect/>
          </a:stretch>
        </p:blipFill>
        <p:spPr>
          <a:xfrm>
            <a:off x="550694" y="2604644"/>
            <a:ext cx="239000" cy="23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311700" y="20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Step 1: Understand the Task and Resources Needed</a:t>
            </a:r>
            <a:endParaRPr/>
          </a:p>
        </p:txBody>
      </p:sp>
      <p:pic>
        <p:nvPicPr>
          <p:cNvPr id="98" name="Google Shape;98;p17"/>
          <p:cNvPicPr preferRelativeResize="0"/>
          <p:nvPr/>
        </p:nvPicPr>
        <p:blipFill>
          <a:blip r:embed="rId3">
            <a:alphaModFix/>
          </a:blip>
          <a:stretch>
            <a:fillRect/>
          </a:stretch>
        </p:blipFill>
        <p:spPr>
          <a:xfrm>
            <a:off x="3100388" y="1493975"/>
            <a:ext cx="2943225" cy="2943225"/>
          </a:xfrm>
          <a:prstGeom prst="rect">
            <a:avLst/>
          </a:prstGeom>
          <a:noFill/>
          <a:ln>
            <a:noFill/>
          </a:ln>
        </p:spPr>
      </p:pic>
      <p:cxnSp>
        <p:nvCxnSpPr>
          <p:cNvPr id="99" name="Google Shape;99;p17"/>
          <p:cNvCxnSpPr/>
          <p:nvPr/>
        </p:nvCxnSpPr>
        <p:spPr>
          <a:xfrm>
            <a:off x="311700" y="779600"/>
            <a:ext cx="7737000" cy="0"/>
          </a:xfrm>
          <a:prstGeom prst="straightConnector1">
            <a:avLst/>
          </a:prstGeom>
          <a:noFill/>
          <a:ln w="76200" cap="flat" cmpd="sng">
            <a:solidFill>
              <a:srgbClr val="6AA84F"/>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311700" y="20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Ask Yourself Some Questions</a:t>
            </a:r>
            <a:endParaRPr/>
          </a:p>
        </p:txBody>
      </p:sp>
      <p:sp>
        <p:nvSpPr>
          <p:cNvPr id="105" name="Google Shape;105;p18"/>
          <p:cNvSpPr txBox="1">
            <a:spLocks noGrp="1"/>
          </p:cNvSpPr>
          <p:nvPr>
            <p:ph type="body" idx="1"/>
          </p:nvPr>
        </p:nvSpPr>
        <p:spPr>
          <a:xfrm>
            <a:off x="311700" y="925475"/>
            <a:ext cx="5096700" cy="3416400"/>
          </a:xfrm>
          <a:prstGeom prst="rect">
            <a:avLst/>
          </a:prstGeom>
        </p:spPr>
        <p:txBody>
          <a:bodyPr spcFirstLastPara="1" wrap="square" lIns="91425" tIns="91425" rIns="91425" bIns="91425" anchor="t" anchorCtr="0">
            <a:normAutofit fontScale="92500" lnSpcReduction="20000"/>
          </a:bodyPr>
          <a:lstStyle/>
          <a:p>
            <a:pPr marL="457200" lvl="0" indent="-334327" algn="l" rtl="0">
              <a:spcBef>
                <a:spcPts val="0"/>
              </a:spcBef>
              <a:spcAft>
                <a:spcPts val="0"/>
              </a:spcAft>
              <a:buSzPct val="100000"/>
              <a:buAutoNum type="arabicPeriod"/>
            </a:pPr>
            <a:r>
              <a:rPr lang="en"/>
              <a:t>When is this paper due?</a:t>
            </a:r>
            <a:endParaRPr/>
          </a:p>
          <a:p>
            <a:pPr marL="914400" lvl="1" indent="-310832" algn="l" rtl="0">
              <a:spcBef>
                <a:spcPts val="0"/>
              </a:spcBef>
              <a:spcAft>
                <a:spcPts val="0"/>
              </a:spcAft>
              <a:buSzPct val="100000"/>
              <a:buAutoNum type="alphaLcPeriod"/>
            </a:pPr>
            <a:r>
              <a:rPr lang="en"/>
              <a:t>Length</a:t>
            </a:r>
            <a:endParaRPr/>
          </a:p>
          <a:p>
            <a:pPr marL="914400" lvl="1" indent="-310832" algn="l" rtl="0">
              <a:spcBef>
                <a:spcPts val="0"/>
              </a:spcBef>
              <a:spcAft>
                <a:spcPts val="0"/>
              </a:spcAft>
              <a:buSzPct val="100000"/>
              <a:buAutoNum type="alphaLcPeriod"/>
            </a:pPr>
            <a:r>
              <a:rPr lang="en"/>
              <a:t>Format</a:t>
            </a:r>
            <a:endParaRPr/>
          </a:p>
          <a:p>
            <a:pPr marL="457200" lvl="0" indent="-334327" algn="l" rtl="0">
              <a:spcBef>
                <a:spcPts val="0"/>
              </a:spcBef>
              <a:spcAft>
                <a:spcPts val="0"/>
              </a:spcAft>
              <a:buSzPct val="100000"/>
              <a:buAutoNum type="arabicPeriod"/>
            </a:pPr>
            <a:r>
              <a:rPr lang="en"/>
              <a:t>Who is my audience?</a:t>
            </a:r>
            <a:endParaRPr/>
          </a:p>
          <a:p>
            <a:pPr marL="914400" lvl="1" indent="-310832" algn="l" rtl="0">
              <a:spcBef>
                <a:spcPts val="0"/>
              </a:spcBef>
              <a:spcAft>
                <a:spcPts val="0"/>
              </a:spcAft>
              <a:buSzPct val="100000"/>
              <a:buAutoNum type="alphaLcPeriod"/>
            </a:pPr>
            <a:r>
              <a:rPr lang="en"/>
              <a:t>Instructor</a:t>
            </a:r>
            <a:endParaRPr/>
          </a:p>
          <a:p>
            <a:pPr marL="914400" lvl="1" indent="-310832" algn="l" rtl="0">
              <a:spcBef>
                <a:spcPts val="0"/>
              </a:spcBef>
              <a:spcAft>
                <a:spcPts val="0"/>
              </a:spcAft>
              <a:buSzPct val="100000"/>
              <a:buAutoNum type="alphaLcPeriod"/>
            </a:pPr>
            <a:r>
              <a:rPr lang="en"/>
              <a:t>Peers</a:t>
            </a:r>
            <a:endParaRPr/>
          </a:p>
          <a:p>
            <a:pPr marL="914400" lvl="1" indent="-310832" algn="l" rtl="0">
              <a:spcBef>
                <a:spcPts val="0"/>
              </a:spcBef>
              <a:spcAft>
                <a:spcPts val="0"/>
              </a:spcAft>
              <a:buSzPct val="100000"/>
              <a:buAutoNum type="alphaLcPeriod"/>
            </a:pPr>
            <a:r>
              <a:rPr lang="en"/>
              <a:t>Online</a:t>
            </a:r>
            <a:endParaRPr/>
          </a:p>
          <a:p>
            <a:pPr marL="457200" lvl="0" indent="-334327" algn="l" rtl="0">
              <a:spcBef>
                <a:spcPts val="0"/>
              </a:spcBef>
              <a:spcAft>
                <a:spcPts val="0"/>
              </a:spcAft>
              <a:buSzPct val="100000"/>
              <a:buAutoNum type="arabicPeriod"/>
            </a:pPr>
            <a:r>
              <a:rPr lang="en"/>
              <a:t>What resources do I need to begin my work?</a:t>
            </a:r>
            <a:endParaRPr/>
          </a:p>
          <a:p>
            <a:pPr marL="914400" lvl="1" indent="-310832" algn="l" rtl="0">
              <a:spcBef>
                <a:spcPts val="0"/>
              </a:spcBef>
              <a:spcAft>
                <a:spcPts val="0"/>
              </a:spcAft>
              <a:buSzPct val="100000"/>
              <a:buAutoNum type="alphaLcPeriod"/>
            </a:pPr>
            <a:r>
              <a:rPr lang="en"/>
              <a:t>Rubric</a:t>
            </a:r>
            <a:endParaRPr/>
          </a:p>
          <a:p>
            <a:pPr marL="914400" lvl="1" indent="-310832" algn="l" rtl="0">
              <a:spcBef>
                <a:spcPts val="0"/>
              </a:spcBef>
              <a:spcAft>
                <a:spcPts val="0"/>
              </a:spcAft>
              <a:buSzPct val="100000"/>
              <a:buAutoNum type="alphaLcPeriod"/>
            </a:pPr>
            <a:r>
              <a:rPr lang="en"/>
              <a:t>Books or articles</a:t>
            </a:r>
            <a:endParaRPr/>
          </a:p>
          <a:p>
            <a:pPr marL="457200" lvl="0" indent="-334327" algn="l" rtl="0">
              <a:spcBef>
                <a:spcPts val="0"/>
              </a:spcBef>
              <a:spcAft>
                <a:spcPts val="0"/>
              </a:spcAft>
              <a:buSzPct val="100000"/>
              <a:buAutoNum type="arabicPeriod"/>
            </a:pPr>
            <a:r>
              <a:rPr lang="en"/>
              <a:t>Who can I contact for help if I have questions?</a:t>
            </a:r>
            <a:endParaRPr/>
          </a:p>
          <a:p>
            <a:pPr marL="914400" lvl="1" indent="-310832" algn="l" rtl="0">
              <a:spcBef>
                <a:spcPts val="0"/>
              </a:spcBef>
              <a:spcAft>
                <a:spcPts val="0"/>
              </a:spcAft>
              <a:buSzPct val="100000"/>
              <a:buAutoNum type="alphaLcPeriod"/>
            </a:pPr>
            <a:r>
              <a:rPr lang="en" u="sng">
                <a:solidFill>
                  <a:schemeClr val="hlink"/>
                </a:solidFill>
                <a:hlinkClick r:id="rId3"/>
              </a:rPr>
              <a:t>Academic Skills Center</a:t>
            </a:r>
            <a:endParaRPr/>
          </a:p>
          <a:p>
            <a:pPr marL="914400" lvl="1" indent="-310832" algn="l" rtl="0">
              <a:spcBef>
                <a:spcPts val="0"/>
              </a:spcBef>
              <a:spcAft>
                <a:spcPts val="0"/>
              </a:spcAft>
              <a:buSzPct val="100000"/>
              <a:buAutoNum type="alphaLcPeriod"/>
            </a:pPr>
            <a:r>
              <a:rPr lang="en"/>
              <a:t>Professor</a:t>
            </a:r>
            <a:endParaRPr/>
          </a:p>
          <a:p>
            <a:pPr marL="914400" lvl="1" indent="-310832" algn="l" rtl="0">
              <a:spcBef>
                <a:spcPts val="0"/>
              </a:spcBef>
              <a:spcAft>
                <a:spcPts val="0"/>
              </a:spcAft>
              <a:buSzPct val="100000"/>
              <a:buAutoNum type="alphaLcPeriod"/>
            </a:pPr>
            <a:r>
              <a:rPr lang="en"/>
              <a:t>Peers</a:t>
            </a:r>
            <a:endParaRPr/>
          </a:p>
          <a:p>
            <a:pPr marL="457200" lvl="0" indent="0" algn="l" rtl="0">
              <a:spcBef>
                <a:spcPts val="1200"/>
              </a:spcBef>
              <a:spcAft>
                <a:spcPts val="1200"/>
              </a:spcAft>
              <a:buNone/>
            </a:pPr>
            <a:endParaRPr/>
          </a:p>
        </p:txBody>
      </p:sp>
      <p:pic>
        <p:nvPicPr>
          <p:cNvPr id="106" name="Google Shape;106;p18"/>
          <p:cNvPicPr preferRelativeResize="0"/>
          <p:nvPr/>
        </p:nvPicPr>
        <p:blipFill>
          <a:blip r:embed="rId4">
            <a:alphaModFix/>
          </a:blip>
          <a:stretch>
            <a:fillRect/>
          </a:stretch>
        </p:blipFill>
        <p:spPr>
          <a:xfrm>
            <a:off x="5832950" y="1152475"/>
            <a:ext cx="2999350" cy="2999350"/>
          </a:xfrm>
          <a:prstGeom prst="rect">
            <a:avLst/>
          </a:prstGeom>
          <a:noFill/>
          <a:ln>
            <a:noFill/>
          </a:ln>
        </p:spPr>
      </p:pic>
      <p:pic>
        <p:nvPicPr>
          <p:cNvPr id="107" name="Google Shape;107;p18"/>
          <p:cNvPicPr preferRelativeResize="0"/>
          <p:nvPr/>
        </p:nvPicPr>
        <p:blipFill>
          <a:blip r:embed="rId5">
            <a:alphaModFix/>
          </a:blip>
          <a:stretch>
            <a:fillRect/>
          </a:stretch>
        </p:blipFill>
        <p:spPr>
          <a:xfrm>
            <a:off x="85722" y="4562797"/>
            <a:ext cx="495300" cy="495300"/>
          </a:xfrm>
          <a:prstGeom prst="rect">
            <a:avLst/>
          </a:prstGeom>
          <a:noFill/>
          <a:ln>
            <a:noFill/>
          </a:ln>
        </p:spPr>
      </p:pic>
      <p:cxnSp>
        <p:nvCxnSpPr>
          <p:cNvPr id="108" name="Google Shape;108;p18"/>
          <p:cNvCxnSpPr/>
          <p:nvPr/>
        </p:nvCxnSpPr>
        <p:spPr>
          <a:xfrm>
            <a:off x="311700" y="779600"/>
            <a:ext cx="4448100" cy="0"/>
          </a:xfrm>
          <a:prstGeom prst="straightConnector1">
            <a:avLst/>
          </a:prstGeom>
          <a:noFill/>
          <a:ln w="76200" cap="flat" cmpd="sng">
            <a:solidFill>
              <a:srgbClr val="6AA84F"/>
            </a:solidFill>
            <a:prstDash val="solid"/>
            <a:round/>
            <a:headEnd type="none" w="med" len="med"/>
            <a:tailEnd type="none" w="med" len="med"/>
          </a:ln>
        </p:spPr>
      </p:cxnSp>
      <p:sp>
        <p:nvSpPr>
          <p:cNvPr id="109" name="Google Shape;109;p18"/>
          <p:cNvSpPr txBox="1">
            <a:spLocks noGrp="1"/>
          </p:cNvSpPr>
          <p:nvPr>
            <p:ph type="title"/>
          </p:nvPr>
        </p:nvSpPr>
        <p:spPr>
          <a:xfrm>
            <a:off x="581025" y="4743525"/>
            <a:ext cx="4095900" cy="44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320">
                <a:solidFill>
                  <a:srgbClr val="666666"/>
                </a:solidFill>
              </a:rPr>
              <a:t>Understand the Task and Resources Needed</a:t>
            </a:r>
            <a:endParaRPr sz="1320">
              <a:solidFill>
                <a:srgbClr val="66666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9"/>
          <p:cNvSpPr txBox="1">
            <a:spLocks noGrp="1"/>
          </p:cNvSpPr>
          <p:nvPr>
            <p:ph type="title"/>
          </p:nvPr>
        </p:nvSpPr>
        <p:spPr>
          <a:xfrm>
            <a:off x="311700" y="20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Read the Essay Prompt</a:t>
            </a:r>
            <a:endParaRPr/>
          </a:p>
        </p:txBody>
      </p:sp>
      <p:sp>
        <p:nvSpPr>
          <p:cNvPr id="115" name="Google Shape;115;p19"/>
          <p:cNvSpPr txBox="1">
            <a:spLocks noGrp="1"/>
          </p:cNvSpPr>
          <p:nvPr>
            <p:ph type="body" idx="1"/>
          </p:nvPr>
        </p:nvSpPr>
        <p:spPr>
          <a:xfrm>
            <a:off x="311700" y="925475"/>
            <a:ext cx="50967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Make sure you understand the prompt fully</a:t>
            </a:r>
            <a:endParaRPr/>
          </a:p>
          <a:p>
            <a:pPr marL="457200" lvl="0" indent="-342900" algn="l" rtl="0">
              <a:spcBef>
                <a:spcPts val="0"/>
              </a:spcBef>
              <a:spcAft>
                <a:spcPts val="0"/>
              </a:spcAft>
              <a:buSzPts val="1800"/>
              <a:buAutoNum type="arabicPeriod"/>
            </a:pPr>
            <a:r>
              <a:rPr lang="en"/>
              <a:t>Highlight or circle important elements</a:t>
            </a:r>
            <a:endParaRPr/>
          </a:p>
          <a:p>
            <a:pPr marL="457200" lvl="0" indent="-342900" algn="l" rtl="0">
              <a:spcBef>
                <a:spcPts val="0"/>
              </a:spcBef>
              <a:spcAft>
                <a:spcPts val="0"/>
              </a:spcAft>
              <a:buSzPts val="1800"/>
              <a:buAutoNum type="arabicPeriod"/>
            </a:pPr>
            <a:r>
              <a:rPr lang="en"/>
              <a:t>Look for reasoning keywords</a:t>
            </a:r>
            <a:endParaRPr/>
          </a:p>
          <a:p>
            <a:pPr marL="914400" lvl="1" indent="-317500" algn="l" rtl="0">
              <a:spcBef>
                <a:spcPts val="0"/>
              </a:spcBef>
              <a:spcAft>
                <a:spcPts val="0"/>
              </a:spcAft>
              <a:buSzPts val="1400"/>
              <a:buAutoNum type="alphaLcPeriod"/>
            </a:pPr>
            <a:r>
              <a:rPr lang="en"/>
              <a:t>Analyze</a:t>
            </a:r>
            <a:endParaRPr/>
          </a:p>
          <a:p>
            <a:pPr marL="1371600" lvl="2" indent="-317500" algn="l" rtl="0">
              <a:spcBef>
                <a:spcPts val="0"/>
              </a:spcBef>
              <a:spcAft>
                <a:spcPts val="0"/>
              </a:spcAft>
              <a:buSzPts val="1400"/>
              <a:buAutoNum type="romanLcPeriod"/>
            </a:pPr>
            <a:r>
              <a:rPr lang="en"/>
              <a:t>See relationship of parts to whole</a:t>
            </a:r>
            <a:endParaRPr/>
          </a:p>
          <a:p>
            <a:pPr marL="914400" lvl="1" indent="-317500" algn="l" rtl="0">
              <a:spcBef>
                <a:spcPts val="0"/>
              </a:spcBef>
              <a:spcAft>
                <a:spcPts val="0"/>
              </a:spcAft>
              <a:buSzPts val="1400"/>
              <a:buAutoNum type="alphaLcPeriod"/>
            </a:pPr>
            <a:r>
              <a:rPr lang="en"/>
              <a:t>Compare</a:t>
            </a:r>
            <a:endParaRPr/>
          </a:p>
          <a:p>
            <a:pPr marL="1371600" lvl="2" indent="-317500" algn="l" rtl="0">
              <a:spcBef>
                <a:spcPts val="0"/>
              </a:spcBef>
              <a:spcAft>
                <a:spcPts val="0"/>
              </a:spcAft>
              <a:buSzPts val="1400"/>
              <a:buAutoNum type="romanLcPeriod"/>
            </a:pPr>
            <a:r>
              <a:rPr lang="en"/>
              <a:t>Find differences and similarities</a:t>
            </a:r>
            <a:endParaRPr/>
          </a:p>
          <a:p>
            <a:pPr marL="914400" lvl="1" indent="-317500" algn="l" rtl="0">
              <a:spcBef>
                <a:spcPts val="0"/>
              </a:spcBef>
              <a:spcAft>
                <a:spcPts val="0"/>
              </a:spcAft>
              <a:buSzPts val="1400"/>
              <a:buAutoNum type="alphaLcPeriod"/>
            </a:pPr>
            <a:r>
              <a:rPr lang="en"/>
              <a:t>Evaluate</a:t>
            </a:r>
            <a:endParaRPr/>
          </a:p>
          <a:p>
            <a:pPr marL="1371600" lvl="2" indent="-317500" algn="l" rtl="0">
              <a:spcBef>
                <a:spcPts val="0"/>
              </a:spcBef>
              <a:spcAft>
                <a:spcPts val="0"/>
              </a:spcAft>
              <a:buSzPts val="1400"/>
              <a:buAutoNum type="romanLcPeriod"/>
            </a:pPr>
            <a:r>
              <a:rPr lang="en"/>
              <a:t>Apply judgement to results of analysis</a:t>
            </a:r>
            <a:endParaRPr/>
          </a:p>
          <a:p>
            <a:pPr marL="914400" lvl="1" indent="-317500" algn="l" rtl="0">
              <a:spcBef>
                <a:spcPts val="0"/>
              </a:spcBef>
              <a:spcAft>
                <a:spcPts val="0"/>
              </a:spcAft>
              <a:buSzPts val="1400"/>
              <a:buAutoNum type="alphaLcPeriod"/>
            </a:pPr>
            <a:r>
              <a:rPr lang="en"/>
              <a:t>Argue</a:t>
            </a:r>
            <a:endParaRPr/>
          </a:p>
          <a:p>
            <a:pPr marL="1371600" lvl="2" indent="-317500" algn="l" rtl="0">
              <a:spcBef>
                <a:spcPts val="0"/>
              </a:spcBef>
              <a:spcAft>
                <a:spcPts val="0"/>
              </a:spcAft>
              <a:buSzPts val="1400"/>
              <a:buAutoNum type="romanLcPeriod"/>
            </a:pPr>
            <a:r>
              <a:rPr lang="en"/>
              <a:t>Agree or Disagree</a:t>
            </a:r>
            <a:endParaRPr/>
          </a:p>
        </p:txBody>
      </p:sp>
      <p:pic>
        <p:nvPicPr>
          <p:cNvPr id="116" name="Google Shape;116;p19"/>
          <p:cNvPicPr preferRelativeResize="0"/>
          <p:nvPr/>
        </p:nvPicPr>
        <p:blipFill>
          <a:blip r:embed="rId3">
            <a:alphaModFix/>
          </a:blip>
          <a:stretch>
            <a:fillRect/>
          </a:stretch>
        </p:blipFill>
        <p:spPr>
          <a:xfrm>
            <a:off x="5838475" y="760150"/>
            <a:ext cx="2500000" cy="3747050"/>
          </a:xfrm>
          <a:prstGeom prst="rect">
            <a:avLst/>
          </a:prstGeom>
          <a:noFill/>
          <a:ln>
            <a:noFill/>
          </a:ln>
        </p:spPr>
      </p:pic>
      <p:pic>
        <p:nvPicPr>
          <p:cNvPr id="117" name="Google Shape;117;p19"/>
          <p:cNvPicPr preferRelativeResize="0"/>
          <p:nvPr/>
        </p:nvPicPr>
        <p:blipFill>
          <a:blip r:embed="rId4">
            <a:alphaModFix/>
          </a:blip>
          <a:stretch>
            <a:fillRect/>
          </a:stretch>
        </p:blipFill>
        <p:spPr>
          <a:xfrm>
            <a:off x="85722" y="4562797"/>
            <a:ext cx="495300" cy="495300"/>
          </a:xfrm>
          <a:prstGeom prst="rect">
            <a:avLst/>
          </a:prstGeom>
          <a:noFill/>
          <a:ln>
            <a:noFill/>
          </a:ln>
        </p:spPr>
      </p:pic>
      <p:cxnSp>
        <p:nvCxnSpPr>
          <p:cNvPr id="118" name="Google Shape;118;p19"/>
          <p:cNvCxnSpPr/>
          <p:nvPr/>
        </p:nvCxnSpPr>
        <p:spPr>
          <a:xfrm>
            <a:off x="311700" y="779600"/>
            <a:ext cx="3593700" cy="0"/>
          </a:xfrm>
          <a:prstGeom prst="straightConnector1">
            <a:avLst/>
          </a:prstGeom>
          <a:noFill/>
          <a:ln w="76200" cap="flat" cmpd="sng">
            <a:solidFill>
              <a:srgbClr val="6AA84F"/>
            </a:solidFill>
            <a:prstDash val="solid"/>
            <a:round/>
            <a:headEnd type="none" w="med" len="med"/>
            <a:tailEnd type="none" w="med" len="med"/>
          </a:ln>
        </p:spPr>
      </p:cxnSp>
      <p:sp>
        <p:nvSpPr>
          <p:cNvPr id="119" name="Google Shape;119;p19"/>
          <p:cNvSpPr txBox="1">
            <a:spLocks noGrp="1"/>
          </p:cNvSpPr>
          <p:nvPr>
            <p:ph type="title"/>
          </p:nvPr>
        </p:nvSpPr>
        <p:spPr>
          <a:xfrm>
            <a:off x="581025" y="4743525"/>
            <a:ext cx="4095900" cy="44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320">
                <a:solidFill>
                  <a:srgbClr val="666666"/>
                </a:solidFill>
              </a:rPr>
              <a:t>Understand the Task and Resources Needed</a:t>
            </a:r>
            <a:endParaRPr sz="1320">
              <a:solidFill>
                <a:srgbClr val="666666"/>
              </a:solidFill>
            </a:endParaRPr>
          </a:p>
        </p:txBody>
      </p:sp>
      <p:sp>
        <p:nvSpPr>
          <p:cNvPr id="120" name="Google Shape;120;p19"/>
          <p:cNvSpPr txBox="1"/>
          <p:nvPr/>
        </p:nvSpPr>
        <p:spPr>
          <a:xfrm>
            <a:off x="4333500" y="4743525"/>
            <a:ext cx="46881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a:solidFill>
                  <a:schemeClr val="hlink"/>
                </a:solidFill>
                <a:hlinkClick r:id="rId5"/>
              </a:rPr>
              <a:t>Understanding Essay Topics: A Checklist | Writing Advice (utoronto.ca)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311700" y="20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the purpose of the assignment?</a:t>
            </a:r>
            <a:endParaRPr/>
          </a:p>
        </p:txBody>
      </p:sp>
      <p:sp>
        <p:nvSpPr>
          <p:cNvPr id="126" name="Google Shape;126;p20"/>
          <p:cNvSpPr txBox="1">
            <a:spLocks noGrp="1"/>
          </p:cNvSpPr>
          <p:nvPr>
            <p:ph type="body" idx="1"/>
          </p:nvPr>
        </p:nvSpPr>
        <p:spPr>
          <a:xfrm>
            <a:off x="311700" y="925475"/>
            <a:ext cx="50967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Provide information </a:t>
            </a:r>
            <a:endParaRPr/>
          </a:p>
          <a:p>
            <a:pPr marL="914400" lvl="1" indent="-317500" algn="l" rtl="0">
              <a:spcBef>
                <a:spcPts val="0"/>
              </a:spcBef>
              <a:spcAft>
                <a:spcPts val="0"/>
              </a:spcAft>
              <a:buSzPts val="1400"/>
              <a:buAutoNum type="alphaLcPeriod"/>
            </a:pPr>
            <a:r>
              <a:rPr lang="en"/>
              <a:t>Expository paper</a:t>
            </a:r>
            <a:endParaRPr/>
          </a:p>
          <a:p>
            <a:pPr marL="914400" lvl="1" indent="-317500" algn="l" rtl="0">
              <a:spcBef>
                <a:spcPts val="0"/>
              </a:spcBef>
              <a:spcAft>
                <a:spcPts val="0"/>
              </a:spcAft>
              <a:buSzPts val="1400"/>
              <a:buAutoNum type="alphaLcPeriod"/>
            </a:pPr>
            <a:r>
              <a:rPr lang="en"/>
              <a:t>Explains something to an audience</a:t>
            </a:r>
            <a:endParaRPr/>
          </a:p>
          <a:p>
            <a:pPr marL="457200" lvl="0" indent="-342900" algn="l" rtl="0">
              <a:spcBef>
                <a:spcPts val="0"/>
              </a:spcBef>
              <a:spcAft>
                <a:spcPts val="0"/>
              </a:spcAft>
              <a:buSzPts val="1800"/>
              <a:buAutoNum type="arabicPeriod"/>
            </a:pPr>
            <a:r>
              <a:rPr lang="en"/>
              <a:t>Construct an argument</a:t>
            </a:r>
            <a:endParaRPr/>
          </a:p>
          <a:p>
            <a:pPr marL="914400" lvl="1" indent="-317500" algn="l" rtl="0">
              <a:spcBef>
                <a:spcPts val="0"/>
              </a:spcBef>
              <a:spcAft>
                <a:spcPts val="0"/>
              </a:spcAft>
              <a:buSzPts val="1400"/>
              <a:buAutoNum type="alphaLcPeriod"/>
            </a:pPr>
            <a:r>
              <a:rPr lang="en"/>
              <a:t>Argumentative paper</a:t>
            </a:r>
            <a:endParaRPr/>
          </a:p>
          <a:p>
            <a:pPr marL="914400" lvl="1" indent="-317500" algn="l" rtl="0">
              <a:spcBef>
                <a:spcPts val="0"/>
              </a:spcBef>
              <a:spcAft>
                <a:spcPts val="0"/>
              </a:spcAft>
              <a:buSzPts val="1400"/>
              <a:buAutoNum type="alphaLcPeriod"/>
            </a:pPr>
            <a:r>
              <a:rPr lang="en"/>
              <a:t>Makes a claim about a topic</a:t>
            </a:r>
            <a:endParaRPr/>
          </a:p>
          <a:p>
            <a:pPr marL="914400" lvl="1" indent="-317500" algn="l" rtl="0">
              <a:spcBef>
                <a:spcPts val="0"/>
              </a:spcBef>
              <a:spcAft>
                <a:spcPts val="0"/>
              </a:spcAft>
              <a:buSzPts val="1400"/>
              <a:buAutoNum type="alphaLcPeriod"/>
            </a:pPr>
            <a:r>
              <a:rPr lang="en"/>
              <a:t>Justifies this claim with specific evidence</a:t>
            </a:r>
            <a:endParaRPr/>
          </a:p>
          <a:p>
            <a:pPr marL="457200" lvl="0" indent="-342900" algn="l" rtl="0">
              <a:spcBef>
                <a:spcPts val="0"/>
              </a:spcBef>
              <a:spcAft>
                <a:spcPts val="0"/>
              </a:spcAft>
              <a:buSzPts val="1800"/>
              <a:buAutoNum type="arabicPeriod"/>
            </a:pPr>
            <a:r>
              <a:rPr lang="en"/>
              <a:t>Analyze material and discuss it</a:t>
            </a:r>
            <a:endParaRPr/>
          </a:p>
          <a:p>
            <a:pPr marL="914400" lvl="1" indent="-317500" algn="l" rtl="0">
              <a:spcBef>
                <a:spcPts val="0"/>
              </a:spcBef>
              <a:spcAft>
                <a:spcPts val="0"/>
              </a:spcAft>
              <a:buSzPts val="1400"/>
              <a:buAutoNum type="alphaLcPeriod"/>
            </a:pPr>
            <a:r>
              <a:rPr lang="en"/>
              <a:t>Analytical paper</a:t>
            </a:r>
            <a:endParaRPr/>
          </a:p>
          <a:p>
            <a:pPr marL="914400" lvl="1" indent="-317500" algn="l" rtl="0">
              <a:spcBef>
                <a:spcPts val="0"/>
              </a:spcBef>
              <a:spcAft>
                <a:spcPts val="0"/>
              </a:spcAft>
              <a:buSzPts val="1400"/>
              <a:buAutoNum type="alphaLcPeriod"/>
            </a:pPr>
            <a:r>
              <a:rPr lang="en"/>
              <a:t>Breaks down an issue or idea into component parts</a:t>
            </a:r>
            <a:endParaRPr/>
          </a:p>
        </p:txBody>
      </p:sp>
      <p:pic>
        <p:nvPicPr>
          <p:cNvPr id="127" name="Google Shape;127;p20"/>
          <p:cNvPicPr preferRelativeResize="0"/>
          <p:nvPr/>
        </p:nvPicPr>
        <p:blipFill>
          <a:blip r:embed="rId3">
            <a:alphaModFix/>
          </a:blip>
          <a:stretch>
            <a:fillRect/>
          </a:stretch>
        </p:blipFill>
        <p:spPr>
          <a:xfrm>
            <a:off x="5754650" y="1152477"/>
            <a:ext cx="2794400" cy="2292275"/>
          </a:xfrm>
          <a:prstGeom prst="rect">
            <a:avLst/>
          </a:prstGeom>
          <a:noFill/>
          <a:ln>
            <a:noFill/>
          </a:ln>
        </p:spPr>
      </p:pic>
      <p:pic>
        <p:nvPicPr>
          <p:cNvPr id="128" name="Google Shape;128;p20"/>
          <p:cNvPicPr preferRelativeResize="0"/>
          <p:nvPr/>
        </p:nvPicPr>
        <p:blipFill>
          <a:blip r:embed="rId4">
            <a:alphaModFix/>
          </a:blip>
          <a:stretch>
            <a:fillRect/>
          </a:stretch>
        </p:blipFill>
        <p:spPr>
          <a:xfrm>
            <a:off x="85722" y="4562797"/>
            <a:ext cx="495300" cy="495300"/>
          </a:xfrm>
          <a:prstGeom prst="rect">
            <a:avLst/>
          </a:prstGeom>
          <a:noFill/>
          <a:ln>
            <a:noFill/>
          </a:ln>
        </p:spPr>
      </p:pic>
      <p:cxnSp>
        <p:nvCxnSpPr>
          <p:cNvPr id="129" name="Google Shape;129;p20"/>
          <p:cNvCxnSpPr/>
          <p:nvPr/>
        </p:nvCxnSpPr>
        <p:spPr>
          <a:xfrm>
            <a:off x="311700" y="779600"/>
            <a:ext cx="5841600" cy="0"/>
          </a:xfrm>
          <a:prstGeom prst="straightConnector1">
            <a:avLst/>
          </a:prstGeom>
          <a:noFill/>
          <a:ln w="76200" cap="flat" cmpd="sng">
            <a:solidFill>
              <a:srgbClr val="6AA84F"/>
            </a:solidFill>
            <a:prstDash val="solid"/>
            <a:round/>
            <a:headEnd type="none" w="med" len="med"/>
            <a:tailEnd type="none" w="med" len="med"/>
          </a:ln>
        </p:spPr>
      </p:cxnSp>
      <p:sp>
        <p:nvSpPr>
          <p:cNvPr id="130" name="Google Shape;130;p20"/>
          <p:cNvSpPr txBox="1">
            <a:spLocks noGrp="1"/>
          </p:cNvSpPr>
          <p:nvPr>
            <p:ph type="title"/>
          </p:nvPr>
        </p:nvSpPr>
        <p:spPr>
          <a:xfrm>
            <a:off x="581025" y="4743525"/>
            <a:ext cx="4095900" cy="44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320">
                <a:solidFill>
                  <a:srgbClr val="666666"/>
                </a:solidFill>
              </a:rPr>
              <a:t>Understand the Task and Resources Needed</a:t>
            </a:r>
            <a:endParaRPr sz="1320">
              <a:solidFill>
                <a:srgbClr val="666666"/>
              </a:solidFill>
            </a:endParaRPr>
          </a:p>
        </p:txBody>
      </p:sp>
      <p:sp>
        <p:nvSpPr>
          <p:cNvPr id="131" name="Google Shape;131;p20"/>
          <p:cNvSpPr txBox="1"/>
          <p:nvPr/>
        </p:nvSpPr>
        <p:spPr>
          <a:xfrm>
            <a:off x="4333500" y="4743525"/>
            <a:ext cx="46881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a:solidFill>
                  <a:schemeClr val="hlink"/>
                </a:solidFill>
                <a:hlinkClick r:id="rId5"/>
              </a:rPr>
              <a:t>Understanding Writing Assignments // Purdue Writing Lab</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311700" y="206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Write the Paper You Are Being Asked to Write! </a:t>
            </a:r>
            <a:endParaRPr/>
          </a:p>
        </p:txBody>
      </p:sp>
      <p:pic>
        <p:nvPicPr>
          <p:cNvPr id="137" name="Google Shape;137;p21"/>
          <p:cNvPicPr preferRelativeResize="0"/>
          <p:nvPr/>
        </p:nvPicPr>
        <p:blipFill>
          <a:blip r:embed="rId3">
            <a:alphaModFix/>
          </a:blip>
          <a:stretch>
            <a:fillRect/>
          </a:stretch>
        </p:blipFill>
        <p:spPr>
          <a:xfrm>
            <a:off x="2690023" y="1353675"/>
            <a:ext cx="3284200" cy="3232900"/>
          </a:xfrm>
          <a:prstGeom prst="rect">
            <a:avLst/>
          </a:prstGeom>
          <a:noFill/>
          <a:ln>
            <a:noFill/>
          </a:ln>
        </p:spPr>
      </p:pic>
      <p:pic>
        <p:nvPicPr>
          <p:cNvPr id="138" name="Google Shape;138;p21"/>
          <p:cNvPicPr preferRelativeResize="0"/>
          <p:nvPr/>
        </p:nvPicPr>
        <p:blipFill>
          <a:blip r:embed="rId4">
            <a:alphaModFix/>
          </a:blip>
          <a:stretch>
            <a:fillRect/>
          </a:stretch>
        </p:blipFill>
        <p:spPr>
          <a:xfrm>
            <a:off x="85722" y="4562797"/>
            <a:ext cx="495300" cy="495300"/>
          </a:xfrm>
          <a:prstGeom prst="rect">
            <a:avLst/>
          </a:prstGeom>
          <a:noFill/>
          <a:ln>
            <a:noFill/>
          </a:ln>
        </p:spPr>
      </p:pic>
      <p:cxnSp>
        <p:nvCxnSpPr>
          <p:cNvPr id="139" name="Google Shape;139;p21"/>
          <p:cNvCxnSpPr/>
          <p:nvPr/>
        </p:nvCxnSpPr>
        <p:spPr>
          <a:xfrm>
            <a:off x="311700" y="779600"/>
            <a:ext cx="6803400" cy="0"/>
          </a:xfrm>
          <a:prstGeom prst="straightConnector1">
            <a:avLst/>
          </a:prstGeom>
          <a:noFill/>
          <a:ln w="76200" cap="flat" cmpd="sng">
            <a:solidFill>
              <a:srgbClr val="6AA84F"/>
            </a:solidFill>
            <a:prstDash val="solid"/>
            <a:round/>
            <a:headEnd type="none" w="med" len="med"/>
            <a:tailEnd type="none" w="med" len="med"/>
          </a:ln>
        </p:spPr>
      </p:cxnSp>
      <p:sp>
        <p:nvSpPr>
          <p:cNvPr id="140" name="Google Shape;140;p21"/>
          <p:cNvSpPr txBox="1">
            <a:spLocks noGrp="1"/>
          </p:cNvSpPr>
          <p:nvPr>
            <p:ph type="title"/>
          </p:nvPr>
        </p:nvSpPr>
        <p:spPr>
          <a:xfrm>
            <a:off x="581025" y="4743525"/>
            <a:ext cx="4095900" cy="44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320">
                <a:solidFill>
                  <a:srgbClr val="666666"/>
                </a:solidFill>
              </a:rPr>
              <a:t>Understand the Task and Resources Needed</a:t>
            </a:r>
            <a:endParaRPr sz="1320">
              <a:solidFill>
                <a:srgbClr val="666666"/>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1685</Words>
  <Application>Microsoft Office PowerPoint</Application>
  <PresentationFormat>On-screen Show (16:9)</PresentationFormat>
  <Paragraphs>272</Paragraphs>
  <Slides>37</Slides>
  <Notes>37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37</vt:i4>
      </vt:variant>
    </vt:vector>
  </HeadingPairs>
  <TitlesOfParts>
    <vt:vector size="39" baseType="lpstr">
      <vt:lpstr>Arial</vt:lpstr>
      <vt:lpstr>Simple Light</vt:lpstr>
      <vt:lpstr>Quick Start Guide</vt:lpstr>
      <vt:lpstr>What This Module Will Give You</vt:lpstr>
      <vt:lpstr>Keep This in Mind!</vt:lpstr>
      <vt:lpstr>6 Steps to Writing Good Academic Papers</vt:lpstr>
      <vt:lpstr>Step 1: Understand the Task and Resources Needed</vt:lpstr>
      <vt:lpstr>Ask Yourself Some Questions</vt:lpstr>
      <vt:lpstr>Read the Essay Prompt</vt:lpstr>
      <vt:lpstr>What is the purpose of the assignment?</vt:lpstr>
      <vt:lpstr>Write the Paper You Are Being Asked to Write! </vt:lpstr>
      <vt:lpstr>Step 2: Ideation</vt:lpstr>
      <vt:lpstr>Prewriting Questions (Start with 3)</vt:lpstr>
      <vt:lpstr>Prewriting Questions (Start with 3)</vt:lpstr>
      <vt:lpstr>Practical Application</vt:lpstr>
      <vt:lpstr>Step 3: Create Your Thesis Statement</vt:lpstr>
      <vt:lpstr>Thesis Statement</vt:lpstr>
      <vt:lpstr>Thesis Statement - Analytical</vt:lpstr>
      <vt:lpstr>Thesis Statement - Expository</vt:lpstr>
      <vt:lpstr>Thesis Statement - Argumentative</vt:lpstr>
      <vt:lpstr>Practical Application</vt:lpstr>
      <vt:lpstr>Step 3: Organize Your Thoughts </vt:lpstr>
      <vt:lpstr>Elements of An Outline</vt:lpstr>
      <vt:lpstr>Double Entry Journal</vt:lpstr>
      <vt:lpstr>Double Entry Journal Left Side</vt:lpstr>
      <vt:lpstr>Double Entry Journal Right Side</vt:lpstr>
      <vt:lpstr>Double Entry Journal</vt:lpstr>
      <vt:lpstr>Step 5: Write Your Draft</vt:lpstr>
      <vt:lpstr>Elements of a Good Introduction</vt:lpstr>
      <vt:lpstr>Introduction Example</vt:lpstr>
      <vt:lpstr>Elements of a Paragraph </vt:lpstr>
      <vt:lpstr>Elements of a Paragraph </vt:lpstr>
      <vt:lpstr>Paragraph Example</vt:lpstr>
      <vt:lpstr>Elements of a Good Conclusion</vt:lpstr>
      <vt:lpstr>Conclusion Example</vt:lpstr>
      <vt:lpstr>Quoting, Paraphrasing, and Summarizing</vt:lpstr>
      <vt:lpstr>APA: In-Text Citations</vt:lpstr>
      <vt:lpstr>Step 6: Revise</vt:lpstr>
      <vt:lpstr>Good Revising Technique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 Start Guide</dc:title>
  <dc:creator>Vanessa</dc:creator>
  <cp:lastModifiedBy>Vanessa Lombardi</cp:lastModifiedBy>
  <cp:revision>1</cp:revision>
  <dcterms:modified xsi:type="dcterms:W3CDTF">2021-09-16T20:18:54Z</dcterms:modified>
</cp:coreProperties>
</file>