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78" r:id="rId3"/>
    <p:sldId id="279" r:id="rId4"/>
    <p:sldId id="277" r:id="rId5"/>
    <p:sldId id="272" r:id="rId6"/>
    <p:sldId id="264" r:id="rId7"/>
    <p:sldId id="263" r:id="rId8"/>
    <p:sldId id="267" r:id="rId9"/>
    <p:sldId id="273" r:id="rId10"/>
    <p:sldId id="282" r:id="rId11"/>
    <p:sldId id="281" r:id="rId12"/>
    <p:sldId id="286" r:id="rId13"/>
    <p:sldId id="284" r:id="rId14"/>
    <p:sldId id="285" r:id="rId15"/>
    <p:sldId id="289" r:id="rId16"/>
    <p:sldId id="287" r:id="rId17"/>
    <p:sldId id="257" r:id="rId18"/>
    <p:sldId id="283" r:id="rId19"/>
    <p:sldId id="288" r:id="rId20"/>
    <p:sldId id="276" r:id="rId21"/>
    <p:sldId id="259" r:id="rId22"/>
    <p:sldId id="291" r:id="rId23"/>
    <p:sldId id="261" r:id="rId24"/>
    <p:sldId id="2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164" autoAdjust="0"/>
  </p:normalViewPr>
  <p:slideViewPr>
    <p:cSldViewPr snapToGrid="0">
      <p:cViewPr varScale="1">
        <p:scale>
          <a:sx n="52" d="100"/>
          <a:sy n="52" d="100"/>
        </p:scale>
        <p:origin x="105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C7056-D5D4-4B45-BBD1-23D649CCE59A}"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84017-FF43-41EA-8B4F-09DD920EF95E}" type="slidenum">
              <a:rPr lang="en-US" smtClean="0"/>
              <a:t>‹#›</a:t>
            </a:fld>
            <a:endParaRPr lang="en-US"/>
          </a:p>
        </p:txBody>
      </p:sp>
    </p:spTree>
    <p:extLst>
      <p:ext uri="{BB962C8B-B14F-4D97-AF65-F5344CB8AC3E}">
        <p14:creationId xmlns:p14="http://schemas.microsoft.com/office/powerpoint/2010/main" val="237027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884017-FF43-41EA-8B4F-09DD920EF95E}" type="slidenum">
              <a:rPr lang="en-US" smtClean="0"/>
              <a:t>1</a:t>
            </a:fld>
            <a:endParaRPr lang="en-US"/>
          </a:p>
        </p:txBody>
      </p:sp>
    </p:spTree>
    <p:extLst>
      <p:ext uri="{BB962C8B-B14F-4D97-AF65-F5344CB8AC3E}">
        <p14:creationId xmlns:p14="http://schemas.microsoft.com/office/powerpoint/2010/main" val="4113195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Windowpane are a small/thin flatfish on the US East coast that has an onshore/offshore seasonal migration.  There was a small fishery for them though it was minimal since the mid 1990s, but commercial catch was prohibited in 2010.  The assessment is the index of abundance from a fishery independent trawl survey and removals are only discards.  Because of concerns for low biomass, managers instituted a restricted area that would come into effect if discards hit a certain threshold.  </a:t>
            </a:r>
          </a:p>
        </p:txBody>
      </p:sp>
      <p:sp>
        <p:nvSpPr>
          <p:cNvPr id="4" name="Slide Number Placeholder 3"/>
          <p:cNvSpPr>
            <a:spLocks noGrp="1"/>
          </p:cNvSpPr>
          <p:nvPr>
            <p:ph type="sldNum" sz="quarter" idx="10"/>
          </p:nvPr>
        </p:nvSpPr>
        <p:spPr/>
        <p:txBody>
          <a:bodyPr/>
          <a:lstStyle/>
          <a:p>
            <a:fld id="{32884017-FF43-41EA-8B4F-09DD920EF95E}" type="slidenum">
              <a:rPr lang="en-US" smtClean="0"/>
              <a:t>21</a:t>
            </a:fld>
            <a:endParaRPr lang="en-US"/>
          </a:p>
        </p:txBody>
      </p:sp>
    </p:spTree>
    <p:extLst>
      <p:ext uri="{BB962C8B-B14F-4D97-AF65-F5344CB8AC3E}">
        <p14:creationId xmlns:p14="http://schemas.microsoft.com/office/powerpoint/2010/main" val="1821461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resolution EM data could examine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probability of occurrence and to evaluate the coherence of those areas across data sources. Length-compositions will be directly compared across the various surveys to understand the size selectivity of the various programs</a:t>
            </a:r>
          </a:p>
          <a:p>
            <a:endParaRPr lang="en-US" dirty="0"/>
          </a:p>
        </p:txBody>
      </p:sp>
      <p:sp>
        <p:nvSpPr>
          <p:cNvPr id="4" name="Slide Number Placeholder 3"/>
          <p:cNvSpPr>
            <a:spLocks noGrp="1"/>
          </p:cNvSpPr>
          <p:nvPr>
            <p:ph type="sldNum" sz="quarter" idx="10"/>
          </p:nvPr>
        </p:nvSpPr>
        <p:spPr/>
        <p:txBody>
          <a:bodyPr/>
          <a:lstStyle/>
          <a:p>
            <a:fld id="{D4155ADD-2378-48AD-AE41-1FB52BBEED60}" type="slidenum">
              <a:rPr lang="en-US" smtClean="0"/>
              <a:t>23</a:t>
            </a:fld>
            <a:endParaRPr lang="en-US"/>
          </a:p>
        </p:txBody>
      </p:sp>
    </p:spTree>
    <p:extLst>
      <p:ext uri="{BB962C8B-B14F-4D97-AF65-F5344CB8AC3E}">
        <p14:creationId xmlns:p14="http://schemas.microsoft.com/office/powerpoint/2010/main" val="1126980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environmental and habitat factors points close are more similar, and allow for creating a smooth surface- Gaussian Markov random fields representing the density and variance without major spikes- can then add habitat variables and see if they account for some of the spatial variability.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Takes a random variable and makes it 2-dimensional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Points close to each other are more similar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Smooths over a surface to empty space with not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Lat+Lon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2884017-FF43-41EA-8B4F-09DD920EF95E}" type="slidenum">
              <a:rPr lang="en-US" smtClean="0"/>
              <a:t>24</a:t>
            </a:fld>
            <a:endParaRPr lang="en-US"/>
          </a:p>
        </p:txBody>
      </p:sp>
    </p:spTree>
    <p:extLst>
      <p:ext uri="{BB962C8B-B14F-4D97-AF65-F5344CB8AC3E}">
        <p14:creationId xmlns:p14="http://schemas.microsoft.com/office/powerpoint/2010/main" val="239757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Fishery dependent data are an essential part of any management system and are used in a number of ways.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 of ways to collect fishery dependent data: log books, VTRs, dealer reports, port side monitoring, observers and electronic monitoring.  </a:t>
            </a:r>
          </a:p>
          <a:p>
            <a:endParaRPr lang="en-US" dirty="0"/>
          </a:p>
        </p:txBody>
      </p:sp>
      <p:sp>
        <p:nvSpPr>
          <p:cNvPr id="4" name="Slide Number Placeholder 3"/>
          <p:cNvSpPr>
            <a:spLocks noGrp="1"/>
          </p:cNvSpPr>
          <p:nvPr>
            <p:ph type="sldNum" sz="quarter" idx="10"/>
          </p:nvPr>
        </p:nvSpPr>
        <p:spPr/>
        <p:txBody>
          <a:bodyPr/>
          <a:lstStyle/>
          <a:p>
            <a:fld id="{32884017-FF43-41EA-8B4F-09DD920EF95E}" type="slidenum">
              <a:rPr lang="en-US" smtClean="0"/>
              <a:t>2</a:t>
            </a:fld>
            <a:endParaRPr lang="en-US"/>
          </a:p>
        </p:txBody>
      </p:sp>
    </p:spTree>
    <p:extLst>
      <p:ext uri="{BB962C8B-B14F-4D97-AF65-F5344CB8AC3E}">
        <p14:creationId xmlns:p14="http://schemas.microsoft.com/office/powerpoint/2010/main" val="417599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ways to collect fishery dependent data: log books, VTRs, dealer reports, port side monitoring, observers and electronic monitoring.  </a:t>
            </a:r>
          </a:p>
          <a:p>
            <a:endParaRPr lang="en-US" dirty="0"/>
          </a:p>
          <a:p>
            <a:r>
              <a:rPr lang="en-US" dirty="0"/>
              <a:t>EM is the Digitally record of fishing activity while engaged in regular fishing operations.  Often discussed replacement or complement to Observers, in terms of compliance or catch reporting, particularly discards.  Information for enforcement or information that would go into a stock assessment.  Curious is a small amount of EM data could help inform the implementation of management.</a:t>
            </a:r>
          </a:p>
          <a:p>
            <a:endParaRPr lang="en-US" dirty="0"/>
          </a:p>
          <a:p>
            <a:r>
              <a:rPr lang="en-US" dirty="0"/>
              <a:t>They came to us wanting us to look at their data.</a:t>
            </a:r>
          </a:p>
          <a:p>
            <a:r>
              <a:rPr lang="en-US" dirty="0"/>
              <a:t>Turns anecdotal </a:t>
            </a:r>
            <a:r>
              <a:rPr lang="en-US" dirty="0" err="1"/>
              <a:t>obs</a:t>
            </a:r>
            <a:r>
              <a:rPr lang="en-US" dirty="0"/>
              <a:t> into real </a:t>
            </a:r>
            <a:r>
              <a:rPr lang="en-US" dirty="0" err="1"/>
              <a:t>data.data</a:t>
            </a:r>
            <a:r>
              <a:rPr lang="en-US" dirty="0"/>
              <a:t> could help inform the implementation of management</a:t>
            </a:r>
          </a:p>
        </p:txBody>
      </p:sp>
      <p:sp>
        <p:nvSpPr>
          <p:cNvPr id="4" name="Slide Number Placeholder 3"/>
          <p:cNvSpPr>
            <a:spLocks noGrp="1"/>
          </p:cNvSpPr>
          <p:nvPr>
            <p:ph type="sldNum" sz="quarter" idx="10"/>
          </p:nvPr>
        </p:nvSpPr>
        <p:spPr/>
        <p:txBody>
          <a:bodyPr/>
          <a:lstStyle/>
          <a:p>
            <a:fld id="{32884017-FF43-41EA-8B4F-09DD920EF95E}" type="slidenum">
              <a:rPr lang="en-US" smtClean="0"/>
              <a:t>3</a:t>
            </a:fld>
            <a:endParaRPr lang="en-US"/>
          </a:p>
        </p:txBody>
      </p:sp>
    </p:spTree>
    <p:extLst>
      <p:ext uri="{BB962C8B-B14F-4D97-AF65-F5344CB8AC3E}">
        <p14:creationId xmlns:p14="http://schemas.microsoft.com/office/powerpoint/2010/main" val="144338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Windowpane are a small/thin flatfish on the US East coast that has an onshore/offshore seasonal migration.  There was a small fishery for them though it was minimal since the mid 1990s, but commercial catch was prohibited in 2010.  The assessment is the index of abundance from a fishery independent trawl survey and removals are only discards.  Because of concerns for low biomass, managers instituted a restricted area that would come into effect if discards hit a certain threshold.  </a:t>
            </a:r>
          </a:p>
        </p:txBody>
      </p:sp>
      <p:sp>
        <p:nvSpPr>
          <p:cNvPr id="4" name="Slide Number Placeholder 3"/>
          <p:cNvSpPr>
            <a:spLocks noGrp="1"/>
          </p:cNvSpPr>
          <p:nvPr>
            <p:ph type="sldNum" sz="quarter" idx="10"/>
          </p:nvPr>
        </p:nvSpPr>
        <p:spPr/>
        <p:txBody>
          <a:bodyPr/>
          <a:lstStyle/>
          <a:p>
            <a:fld id="{32884017-FF43-41EA-8B4F-09DD920EF95E}" type="slidenum">
              <a:rPr lang="en-US" smtClean="0"/>
              <a:t>4</a:t>
            </a:fld>
            <a:endParaRPr lang="en-US"/>
          </a:p>
        </p:txBody>
      </p:sp>
    </p:spTree>
    <p:extLst>
      <p:ext uri="{BB962C8B-B14F-4D97-AF65-F5344CB8AC3E}">
        <p14:creationId xmlns:p14="http://schemas.microsoft.com/office/powerpoint/2010/main" val="131814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 program being run by Chris and a number of partners collecting species and length data on discards at the tow level.  Because fisherman were sending each discard fish overboard one at a time, they were very aware of their discards  and were thinking about windowpane in comparison to the regulated area.  Gridded EM data showing the amount discarded.  Can see that the areas with high discard were at the edge or outside the regulated area.  Regulated area restrictive during this period.  Concern that the regulated area may not be in the correct location (too big) and that and that they were using data when the fishery did not really exist to establish the box.  The good fishing areas for windowpane were outside of this area and totally missed in the analysis.  They could catch large amounts if they wanted.  </a:t>
            </a:r>
          </a:p>
        </p:txBody>
      </p:sp>
      <p:sp>
        <p:nvSpPr>
          <p:cNvPr id="4" name="Slide Number Placeholder 3"/>
          <p:cNvSpPr>
            <a:spLocks noGrp="1"/>
          </p:cNvSpPr>
          <p:nvPr>
            <p:ph type="sldNum" sz="quarter" idx="10"/>
          </p:nvPr>
        </p:nvSpPr>
        <p:spPr/>
        <p:txBody>
          <a:bodyPr/>
          <a:lstStyle/>
          <a:p>
            <a:fld id="{32884017-FF43-41EA-8B4F-09DD920EF95E}" type="slidenum">
              <a:rPr lang="en-US" smtClean="0"/>
              <a:t>5</a:t>
            </a:fld>
            <a:endParaRPr lang="en-US"/>
          </a:p>
        </p:txBody>
      </p:sp>
    </p:spTree>
    <p:extLst>
      <p:ext uri="{BB962C8B-B14F-4D97-AF65-F5344CB8AC3E}">
        <p14:creationId xmlns:p14="http://schemas.microsoft.com/office/powerpoint/2010/main" val="338050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Attempting to determine where the disconnect between fisherman’s knowledge on high abundance areas and the temporary regulated area.  Combine a range of data types to identify areas of high density.  </a:t>
            </a:r>
          </a:p>
          <a:p>
            <a:endParaRPr lang="en-US" dirty="0"/>
          </a:p>
          <a:p>
            <a:r>
              <a:rPr lang="en-US" sz="1200" b="0" i="0" u="none" strike="noStrike" kern="1200" baseline="0" dirty="0">
                <a:solidFill>
                  <a:schemeClr val="tx1"/>
                </a:solidFill>
                <a:latin typeface="+mn-lt"/>
                <a:ea typeface="+mn-ea"/>
                <a:cs typeface="+mn-cs"/>
              </a:rPr>
              <a:t>process of selecting sampling locations is independent of the process generating difference in population density.  Windowpane generally not targeted or avoided</a:t>
            </a:r>
            <a:endParaRPr lang="en-US" dirty="0"/>
          </a:p>
        </p:txBody>
      </p:sp>
      <p:sp>
        <p:nvSpPr>
          <p:cNvPr id="4" name="Slide Number Placeholder 3"/>
          <p:cNvSpPr>
            <a:spLocks noGrp="1"/>
          </p:cNvSpPr>
          <p:nvPr>
            <p:ph type="sldNum" sz="quarter" idx="10"/>
          </p:nvPr>
        </p:nvSpPr>
        <p:spPr/>
        <p:txBody>
          <a:bodyPr/>
          <a:lstStyle/>
          <a:p>
            <a:fld id="{32884017-FF43-41EA-8B4F-09DD920EF95E}" type="slidenum">
              <a:rPr lang="en-US" smtClean="0"/>
              <a:t>6</a:t>
            </a:fld>
            <a:endParaRPr lang="en-US"/>
          </a:p>
        </p:txBody>
      </p:sp>
    </p:spTree>
    <p:extLst>
      <p:ext uri="{BB962C8B-B14F-4D97-AF65-F5344CB8AC3E}">
        <p14:creationId xmlns:p14="http://schemas.microsoft.com/office/powerpoint/2010/main" val="1090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Nodes are set by number of points per year and where they are. We set the node # and node placement is based on density if sampling points.</a:t>
            </a:r>
          </a:p>
          <a:p>
            <a:r>
              <a:rPr lang="en-US" dirty="0"/>
              <a:t>8 years of data, aggregated in 1 figure.</a:t>
            </a:r>
          </a:p>
          <a:p>
            <a:r>
              <a:rPr lang="en-US" dirty="0"/>
              <a:t>Map is relative importance (0-1 scale).</a:t>
            </a:r>
          </a:p>
        </p:txBody>
      </p:sp>
      <p:sp>
        <p:nvSpPr>
          <p:cNvPr id="4" name="Slide Number Placeholder 3"/>
          <p:cNvSpPr>
            <a:spLocks noGrp="1"/>
          </p:cNvSpPr>
          <p:nvPr>
            <p:ph type="sldNum" sz="quarter" idx="10"/>
          </p:nvPr>
        </p:nvSpPr>
        <p:spPr/>
        <p:txBody>
          <a:bodyPr/>
          <a:lstStyle/>
          <a:p>
            <a:fld id="{32884017-FF43-41EA-8B4F-09DD920EF95E}" type="slidenum">
              <a:rPr lang="en-US" smtClean="0"/>
              <a:t>7</a:t>
            </a:fld>
            <a:endParaRPr lang="en-US"/>
          </a:p>
        </p:txBody>
      </p:sp>
    </p:spTree>
    <p:extLst>
      <p:ext uri="{BB962C8B-B14F-4D97-AF65-F5344CB8AC3E}">
        <p14:creationId xmlns:p14="http://schemas.microsoft.com/office/powerpoint/2010/main" val="329654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BB6FC8-248B-4A9A-8934-3C57EBEC547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65804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 data portal</a:t>
            </a:r>
          </a:p>
        </p:txBody>
      </p:sp>
      <p:sp>
        <p:nvSpPr>
          <p:cNvPr id="4" name="Slide Number Placeholder 3"/>
          <p:cNvSpPr>
            <a:spLocks noGrp="1"/>
          </p:cNvSpPr>
          <p:nvPr>
            <p:ph type="sldNum" sz="quarter" idx="10"/>
          </p:nvPr>
        </p:nvSpPr>
        <p:spPr/>
        <p:txBody>
          <a:bodyPr/>
          <a:lstStyle/>
          <a:p>
            <a:fld id="{34C029F7-F35C-45EC-BE27-3A232A2A6FB3}" type="slidenum">
              <a:rPr lang="en-US" smtClean="0"/>
              <a:t>17</a:t>
            </a:fld>
            <a:endParaRPr lang="en-US"/>
          </a:p>
        </p:txBody>
      </p:sp>
    </p:spTree>
    <p:extLst>
      <p:ext uri="{BB962C8B-B14F-4D97-AF65-F5344CB8AC3E}">
        <p14:creationId xmlns:p14="http://schemas.microsoft.com/office/powerpoint/2010/main" val="288855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1CBA-3A32-42AD-8085-96683C80EE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9A68F6-59B6-45F7-96D3-D8B03A0A08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F2DFFE-49C1-48EF-8E5A-16CD25037019}"/>
              </a:ext>
            </a:extLst>
          </p:cNvPr>
          <p:cNvSpPr>
            <a:spLocks noGrp="1"/>
          </p:cNvSpPr>
          <p:nvPr>
            <p:ph type="dt" sz="half" idx="10"/>
          </p:nvPr>
        </p:nvSpPr>
        <p:spPr/>
        <p:txBody>
          <a:bodyPr/>
          <a:lstStyle/>
          <a:p>
            <a:fld id="{472FC99F-54E4-455B-A428-41E4F6C5211C}" type="datetimeFigureOut">
              <a:rPr lang="en-US" smtClean="0"/>
              <a:t>12/1/2021</a:t>
            </a:fld>
            <a:endParaRPr lang="en-US"/>
          </a:p>
        </p:txBody>
      </p:sp>
      <p:sp>
        <p:nvSpPr>
          <p:cNvPr id="5" name="Footer Placeholder 4">
            <a:extLst>
              <a:ext uri="{FF2B5EF4-FFF2-40B4-BE49-F238E27FC236}">
                <a16:creationId xmlns:a16="http://schemas.microsoft.com/office/drawing/2014/main" id="{2D8F37BE-690A-46EB-9F91-35392CB98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25B8C-8962-4B7E-9D9A-02F7F0385EB5}"/>
              </a:ext>
            </a:extLst>
          </p:cNvPr>
          <p:cNvSpPr>
            <a:spLocks noGrp="1"/>
          </p:cNvSpPr>
          <p:nvPr>
            <p:ph type="sldNum" sz="quarter" idx="12"/>
          </p:nvPr>
        </p:nvSpPr>
        <p:spPr/>
        <p:txBody>
          <a:bodyPr/>
          <a:lstStyle/>
          <a:p>
            <a:fld id="{D8B01164-2671-468A-A9F6-F493520CF9C1}" type="slidenum">
              <a:rPr lang="en-US" smtClean="0"/>
              <a:t>‹#›</a:t>
            </a:fld>
            <a:endParaRPr lang="en-US"/>
          </a:p>
        </p:txBody>
      </p:sp>
    </p:spTree>
    <p:extLst>
      <p:ext uri="{BB962C8B-B14F-4D97-AF65-F5344CB8AC3E}">
        <p14:creationId xmlns:p14="http://schemas.microsoft.com/office/powerpoint/2010/main" val="304980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FBFF-6EB6-4E19-9D5B-438EA06AA6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22FB00-0FCE-4369-AB1B-2926E90F8A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73A12-F284-41B0-BF3B-59D812914627}"/>
              </a:ext>
            </a:extLst>
          </p:cNvPr>
          <p:cNvSpPr>
            <a:spLocks noGrp="1"/>
          </p:cNvSpPr>
          <p:nvPr>
            <p:ph type="dt" sz="half" idx="10"/>
          </p:nvPr>
        </p:nvSpPr>
        <p:spPr/>
        <p:txBody>
          <a:bodyPr/>
          <a:lstStyle/>
          <a:p>
            <a:fld id="{472FC99F-54E4-455B-A428-41E4F6C5211C}" type="datetimeFigureOut">
              <a:rPr lang="en-US" smtClean="0"/>
              <a:t>12/1/2021</a:t>
            </a:fld>
            <a:endParaRPr lang="en-US"/>
          </a:p>
        </p:txBody>
      </p:sp>
      <p:sp>
        <p:nvSpPr>
          <p:cNvPr id="5" name="Footer Placeholder 4">
            <a:extLst>
              <a:ext uri="{FF2B5EF4-FFF2-40B4-BE49-F238E27FC236}">
                <a16:creationId xmlns:a16="http://schemas.microsoft.com/office/drawing/2014/main" id="{3668FC64-8ADA-4D32-A0EF-6128349B0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A4EA3-85E4-4394-BC53-F656B53D0158}"/>
              </a:ext>
            </a:extLst>
          </p:cNvPr>
          <p:cNvSpPr>
            <a:spLocks noGrp="1"/>
          </p:cNvSpPr>
          <p:nvPr>
            <p:ph type="sldNum" sz="quarter" idx="12"/>
          </p:nvPr>
        </p:nvSpPr>
        <p:spPr/>
        <p:txBody>
          <a:bodyPr/>
          <a:lstStyle/>
          <a:p>
            <a:fld id="{D8B01164-2671-468A-A9F6-F493520CF9C1}" type="slidenum">
              <a:rPr lang="en-US" smtClean="0"/>
              <a:t>‹#›</a:t>
            </a:fld>
            <a:endParaRPr lang="en-US"/>
          </a:p>
        </p:txBody>
      </p:sp>
    </p:spTree>
    <p:extLst>
      <p:ext uri="{BB962C8B-B14F-4D97-AF65-F5344CB8AC3E}">
        <p14:creationId xmlns:p14="http://schemas.microsoft.com/office/powerpoint/2010/main" val="162533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80D903-263C-49D0-BA84-63A9B5F7A0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48CD53-3AC9-451F-BB6A-5C8C375E33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D2A59-3D60-4BA1-BD38-D734C82DD148}"/>
              </a:ext>
            </a:extLst>
          </p:cNvPr>
          <p:cNvSpPr>
            <a:spLocks noGrp="1"/>
          </p:cNvSpPr>
          <p:nvPr>
            <p:ph type="dt" sz="half" idx="10"/>
          </p:nvPr>
        </p:nvSpPr>
        <p:spPr/>
        <p:txBody>
          <a:bodyPr/>
          <a:lstStyle/>
          <a:p>
            <a:fld id="{472FC99F-54E4-455B-A428-41E4F6C5211C}" type="datetimeFigureOut">
              <a:rPr lang="en-US" smtClean="0"/>
              <a:t>12/1/2021</a:t>
            </a:fld>
            <a:endParaRPr lang="en-US"/>
          </a:p>
        </p:txBody>
      </p:sp>
      <p:sp>
        <p:nvSpPr>
          <p:cNvPr id="5" name="Footer Placeholder 4">
            <a:extLst>
              <a:ext uri="{FF2B5EF4-FFF2-40B4-BE49-F238E27FC236}">
                <a16:creationId xmlns:a16="http://schemas.microsoft.com/office/drawing/2014/main" id="{5740F7A0-5C4F-4075-B0D5-CC711FC1E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1682E-30FF-41E4-A5D1-0BA824BC6344}"/>
              </a:ext>
            </a:extLst>
          </p:cNvPr>
          <p:cNvSpPr>
            <a:spLocks noGrp="1"/>
          </p:cNvSpPr>
          <p:nvPr>
            <p:ph type="sldNum" sz="quarter" idx="12"/>
          </p:nvPr>
        </p:nvSpPr>
        <p:spPr/>
        <p:txBody>
          <a:bodyPr/>
          <a:lstStyle/>
          <a:p>
            <a:fld id="{D8B01164-2671-468A-A9F6-F493520CF9C1}" type="slidenum">
              <a:rPr lang="en-US" smtClean="0"/>
              <a:t>‹#›</a:t>
            </a:fld>
            <a:endParaRPr lang="en-US"/>
          </a:p>
        </p:txBody>
      </p:sp>
    </p:spTree>
    <p:extLst>
      <p:ext uri="{BB962C8B-B14F-4D97-AF65-F5344CB8AC3E}">
        <p14:creationId xmlns:p14="http://schemas.microsoft.com/office/powerpoint/2010/main" val="2623392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F491-B50B-4E05-8CB7-1652515D6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1DD273-784A-4E8A-9FA0-CA499260E20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7C653-CAF7-46FA-8DF5-46AE8EA188F7}"/>
              </a:ext>
            </a:extLst>
          </p:cNvPr>
          <p:cNvSpPr>
            <a:spLocks noGrp="1"/>
          </p:cNvSpPr>
          <p:nvPr>
            <p:ph type="dt" sz="half" idx="10"/>
          </p:nvPr>
        </p:nvSpPr>
        <p:spPr/>
        <p:txBody>
          <a:bodyPr/>
          <a:lstStyle/>
          <a:p>
            <a:fld id="{472FC99F-54E4-455B-A428-41E4F6C5211C}" type="datetimeFigureOut">
              <a:rPr lang="en-US" smtClean="0"/>
              <a:t>12/1/2021</a:t>
            </a:fld>
            <a:endParaRPr lang="en-US"/>
          </a:p>
        </p:txBody>
      </p:sp>
      <p:sp>
        <p:nvSpPr>
          <p:cNvPr id="5" name="Footer Placeholder 4">
            <a:extLst>
              <a:ext uri="{FF2B5EF4-FFF2-40B4-BE49-F238E27FC236}">
                <a16:creationId xmlns:a16="http://schemas.microsoft.com/office/drawing/2014/main" id="{5048A202-A775-4246-AB9B-1C8415A7A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4CBBC-FE07-4F81-A8D5-DF615FBEEDA3}"/>
              </a:ext>
            </a:extLst>
          </p:cNvPr>
          <p:cNvSpPr>
            <a:spLocks noGrp="1"/>
          </p:cNvSpPr>
          <p:nvPr>
            <p:ph type="sldNum" sz="quarter" idx="12"/>
          </p:nvPr>
        </p:nvSpPr>
        <p:spPr/>
        <p:txBody>
          <a:bodyPr/>
          <a:lstStyle/>
          <a:p>
            <a:fld id="{D8B01164-2671-468A-A9F6-F493520CF9C1}" type="slidenum">
              <a:rPr lang="en-US" smtClean="0"/>
              <a:t>‹#›</a:t>
            </a:fld>
            <a:endParaRPr lang="en-US"/>
          </a:p>
        </p:txBody>
      </p:sp>
    </p:spTree>
    <p:extLst>
      <p:ext uri="{BB962C8B-B14F-4D97-AF65-F5344CB8AC3E}">
        <p14:creationId xmlns:p14="http://schemas.microsoft.com/office/powerpoint/2010/main" val="185943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D365C-9DAE-4A35-9724-B2B04AD0B3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D17CFD-E07C-4982-A41C-D0E2179A32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807A94-D845-4259-934C-05E67A9E4C75}"/>
              </a:ext>
            </a:extLst>
          </p:cNvPr>
          <p:cNvSpPr>
            <a:spLocks noGrp="1"/>
          </p:cNvSpPr>
          <p:nvPr>
            <p:ph type="dt" sz="half" idx="10"/>
          </p:nvPr>
        </p:nvSpPr>
        <p:spPr/>
        <p:txBody>
          <a:bodyPr/>
          <a:lstStyle/>
          <a:p>
            <a:fld id="{472FC99F-54E4-455B-A428-41E4F6C5211C}" type="datetimeFigureOut">
              <a:rPr lang="en-US" smtClean="0"/>
              <a:t>12/1/2021</a:t>
            </a:fld>
            <a:endParaRPr lang="en-US"/>
          </a:p>
        </p:txBody>
      </p:sp>
      <p:sp>
        <p:nvSpPr>
          <p:cNvPr id="5" name="Footer Placeholder 4">
            <a:extLst>
              <a:ext uri="{FF2B5EF4-FFF2-40B4-BE49-F238E27FC236}">
                <a16:creationId xmlns:a16="http://schemas.microsoft.com/office/drawing/2014/main" id="{5727852E-4654-49E8-8807-76ABEAE86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EFAF05-D16B-4218-8FAF-D035B4BF2B16}"/>
              </a:ext>
            </a:extLst>
          </p:cNvPr>
          <p:cNvSpPr>
            <a:spLocks noGrp="1"/>
          </p:cNvSpPr>
          <p:nvPr>
            <p:ph type="sldNum" sz="quarter" idx="12"/>
          </p:nvPr>
        </p:nvSpPr>
        <p:spPr/>
        <p:txBody>
          <a:bodyPr/>
          <a:lstStyle/>
          <a:p>
            <a:fld id="{D8B01164-2671-468A-A9F6-F493520CF9C1}" type="slidenum">
              <a:rPr lang="en-US" smtClean="0"/>
              <a:t>‹#›</a:t>
            </a:fld>
            <a:endParaRPr lang="en-US"/>
          </a:p>
        </p:txBody>
      </p:sp>
    </p:spTree>
    <p:extLst>
      <p:ext uri="{BB962C8B-B14F-4D97-AF65-F5344CB8AC3E}">
        <p14:creationId xmlns:p14="http://schemas.microsoft.com/office/powerpoint/2010/main" val="269018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5E4C-99AF-4AAF-A4B6-A53D37DB0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7247D0-569E-4D47-A273-78ABCB39E0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1A9906-D40F-4DD4-BDED-6E71828CDE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91211C-24F2-4609-BD55-272773F0447B}"/>
              </a:ext>
            </a:extLst>
          </p:cNvPr>
          <p:cNvSpPr>
            <a:spLocks noGrp="1"/>
          </p:cNvSpPr>
          <p:nvPr>
            <p:ph type="dt" sz="half" idx="10"/>
          </p:nvPr>
        </p:nvSpPr>
        <p:spPr/>
        <p:txBody>
          <a:bodyPr/>
          <a:lstStyle/>
          <a:p>
            <a:fld id="{472FC99F-54E4-455B-A428-41E4F6C5211C}" type="datetimeFigureOut">
              <a:rPr lang="en-US" smtClean="0"/>
              <a:t>12/1/2021</a:t>
            </a:fld>
            <a:endParaRPr lang="en-US"/>
          </a:p>
        </p:txBody>
      </p:sp>
      <p:sp>
        <p:nvSpPr>
          <p:cNvPr id="6" name="Footer Placeholder 5">
            <a:extLst>
              <a:ext uri="{FF2B5EF4-FFF2-40B4-BE49-F238E27FC236}">
                <a16:creationId xmlns:a16="http://schemas.microsoft.com/office/drawing/2014/main" id="{0FAD1B0D-A139-40E5-B73D-241B5F577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E15EE3-AABA-477F-8448-74AFC577D5D0}"/>
              </a:ext>
            </a:extLst>
          </p:cNvPr>
          <p:cNvSpPr>
            <a:spLocks noGrp="1"/>
          </p:cNvSpPr>
          <p:nvPr>
            <p:ph type="sldNum" sz="quarter" idx="12"/>
          </p:nvPr>
        </p:nvSpPr>
        <p:spPr/>
        <p:txBody>
          <a:bodyPr/>
          <a:lstStyle/>
          <a:p>
            <a:fld id="{D8B01164-2671-468A-A9F6-F493520CF9C1}" type="slidenum">
              <a:rPr lang="en-US" smtClean="0"/>
              <a:t>‹#›</a:t>
            </a:fld>
            <a:endParaRPr lang="en-US"/>
          </a:p>
        </p:txBody>
      </p:sp>
    </p:spTree>
    <p:extLst>
      <p:ext uri="{BB962C8B-B14F-4D97-AF65-F5344CB8AC3E}">
        <p14:creationId xmlns:p14="http://schemas.microsoft.com/office/powerpoint/2010/main" val="76386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BE05-C558-4E0F-85E7-4A185D2A05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D8EBD7-D166-4C10-890D-03972FA785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68DE547-1CB5-43F6-B426-AD7A51B9EA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BFB90F-6F0E-4F22-9C96-2D1143E76A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E5E23F-A864-4752-BB5C-330BA622B0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F591D-B0D4-4863-B909-00D107634E83}"/>
              </a:ext>
            </a:extLst>
          </p:cNvPr>
          <p:cNvSpPr>
            <a:spLocks noGrp="1"/>
          </p:cNvSpPr>
          <p:nvPr>
            <p:ph type="dt" sz="half" idx="10"/>
          </p:nvPr>
        </p:nvSpPr>
        <p:spPr/>
        <p:txBody>
          <a:bodyPr/>
          <a:lstStyle/>
          <a:p>
            <a:fld id="{472FC99F-54E4-455B-A428-41E4F6C5211C}" type="datetimeFigureOut">
              <a:rPr lang="en-US" smtClean="0"/>
              <a:t>12/1/2021</a:t>
            </a:fld>
            <a:endParaRPr lang="en-US"/>
          </a:p>
        </p:txBody>
      </p:sp>
      <p:sp>
        <p:nvSpPr>
          <p:cNvPr id="8" name="Footer Placeholder 7">
            <a:extLst>
              <a:ext uri="{FF2B5EF4-FFF2-40B4-BE49-F238E27FC236}">
                <a16:creationId xmlns:a16="http://schemas.microsoft.com/office/drawing/2014/main" id="{F82BFDCC-E7F3-43D3-AB7E-F088A731E4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7097F8-E732-4E68-8C6C-92CB6726B3C6}"/>
              </a:ext>
            </a:extLst>
          </p:cNvPr>
          <p:cNvSpPr>
            <a:spLocks noGrp="1"/>
          </p:cNvSpPr>
          <p:nvPr>
            <p:ph type="sldNum" sz="quarter" idx="12"/>
          </p:nvPr>
        </p:nvSpPr>
        <p:spPr/>
        <p:txBody>
          <a:bodyPr/>
          <a:lstStyle/>
          <a:p>
            <a:fld id="{D8B01164-2671-468A-A9F6-F493520CF9C1}" type="slidenum">
              <a:rPr lang="en-US" smtClean="0"/>
              <a:t>‹#›</a:t>
            </a:fld>
            <a:endParaRPr lang="en-US"/>
          </a:p>
        </p:txBody>
      </p:sp>
    </p:spTree>
    <p:extLst>
      <p:ext uri="{BB962C8B-B14F-4D97-AF65-F5344CB8AC3E}">
        <p14:creationId xmlns:p14="http://schemas.microsoft.com/office/powerpoint/2010/main" val="159121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2553-D13E-4B45-90E1-7A198CAA80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DD34C-C939-4883-91D1-B201F033377F}"/>
              </a:ext>
            </a:extLst>
          </p:cNvPr>
          <p:cNvSpPr>
            <a:spLocks noGrp="1"/>
          </p:cNvSpPr>
          <p:nvPr>
            <p:ph type="dt" sz="half" idx="10"/>
          </p:nvPr>
        </p:nvSpPr>
        <p:spPr/>
        <p:txBody>
          <a:bodyPr/>
          <a:lstStyle/>
          <a:p>
            <a:fld id="{472FC99F-54E4-455B-A428-41E4F6C5211C}" type="datetimeFigureOut">
              <a:rPr lang="en-US" smtClean="0"/>
              <a:t>12/1/2021</a:t>
            </a:fld>
            <a:endParaRPr lang="en-US"/>
          </a:p>
        </p:txBody>
      </p:sp>
      <p:sp>
        <p:nvSpPr>
          <p:cNvPr id="4" name="Footer Placeholder 3">
            <a:extLst>
              <a:ext uri="{FF2B5EF4-FFF2-40B4-BE49-F238E27FC236}">
                <a16:creationId xmlns:a16="http://schemas.microsoft.com/office/drawing/2014/main" id="{2C3C7C26-0437-4D1E-960F-2D6D61C900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BE5818-D131-4B7C-A6F4-9877DE9AD3D1}"/>
              </a:ext>
            </a:extLst>
          </p:cNvPr>
          <p:cNvSpPr>
            <a:spLocks noGrp="1"/>
          </p:cNvSpPr>
          <p:nvPr>
            <p:ph type="sldNum" sz="quarter" idx="12"/>
          </p:nvPr>
        </p:nvSpPr>
        <p:spPr/>
        <p:txBody>
          <a:bodyPr/>
          <a:lstStyle/>
          <a:p>
            <a:fld id="{D8B01164-2671-468A-A9F6-F493520CF9C1}" type="slidenum">
              <a:rPr lang="en-US" smtClean="0"/>
              <a:t>‹#›</a:t>
            </a:fld>
            <a:endParaRPr lang="en-US"/>
          </a:p>
        </p:txBody>
      </p:sp>
    </p:spTree>
    <p:extLst>
      <p:ext uri="{BB962C8B-B14F-4D97-AF65-F5344CB8AC3E}">
        <p14:creationId xmlns:p14="http://schemas.microsoft.com/office/powerpoint/2010/main" val="270041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CA0EF1-6049-472C-B941-C45DE98691CF}"/>
              </a:ext>
            </a:extLst>
          </p:cNvPr>
          <p:cNvSpPr>
            <a:spLocks noGrp="1"/>
          </p:cNvSpPr>
          <p:nvPr>
            <p:ph type="dt" sz="half" idx="10"/>
          </p:nvPr>
        </p:nvSpPr>
        <p:spPr/>
        <p:txBody>
          <a:bodyPr/>
          <a:lstStyle/>
          <a:p>
            <a:fld id="{472FC99F-54E4-455B-A428-41E4F6C5211C}" type="datetimeFigureOut">
              <a:rPr lang="en-US" smtClean="0"/>
              <a:t>12/1/2021</a:t>
            </a:fld>
            <a:endParaRPr lang="en-US"/>
          </a:p>
        </p:txBody>
      </p:sp>
      <p:sp>
        <p:nvSpPr>
          <p:cNvPr id="3" name="Footer Placeholder 2">
            <a:extLst>
              <a:ext uri="{FF2B5EF4-FFF2-40B4-BE49-F238E27FC236}">
                <a16:creationId xmlns:a16="http://schemas.microsoft.com/office/drawing/2014/main" id="{63D05230-9601-46C7-95AF-085A0FC09A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14C2-8DBA-49E3-902B-287999BEEE2E}"/>
              </a:ext>
            </a:extLst>
          </p:cNvPr>
          <p:cNvSpPr>
            <a:spLocks noGrp="1"/>
          </p:cNvSpPr>
          <p:nvPr>
            <p:ph type="sldNum" sz="quarter" idx="12"/>
          </p:nvPr>
        </p:nvSpPr>
        <p:spPr/>
        <p:txBody>
          <a:bodyPr/>
          <a:lstStyle/>
          <a:p>
            <a:fld id="{D8B01164-2671-468A-A9F6-F493520CF9C1}" type="slidenum">
              <a:rPr lang="en-US" smtClean="0"/>
              <a:t>‹#›</a:t>
            </a:fld>
            <a:endParaRPr lang="en-US"/>
          </a:p>
        </p:txBody>
      </p:sp>
    </p:spTree>
    <p:extLst>
      <p:ext uri="{BB962C8B-B14F-4D97-AF65-F5344CB8AC3E}">
        <p14:creationId xmlns:p14="http://schemas.microsoft.com/office/powerpoint/2010/main" val="260805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EF9F1-2511-4E5E-88DD-E53DD199FD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61660-B94B-430C-8C07-5239DCB03C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CE3106-D773-4C7B-BF28-FC4AB5608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EDF0E4-1A4E-4933-AA2E-B53981971CB8}"/>
              </a:ext>
            </a:extLst>
          </p:cNvPr>
          <p:cNvSpPr>
            <a:spLocks noGrp="1"/>
          </p:cNvSpPr>
          <p:nvPr>
            <p:ph type="dt" sz="half" idx="10"/>
          </p:nvPr>
        </p:nvSpPr>
        <p:spPr/>
        <p:txBody>
          <a:bodyPr/>
          <a:lstStyle/>
          <a:p>
            <a:fld id="{472FC99F-54E4-455B-A428-41E4F6C5211C}" type="datetimeFigureOut">
              <a:rPr lang="en-US" smtClean="0"/>
              <a:t>12/1/2021</a:t>
            </a:fld>
            <a:endParaRPr lang="en-US"/>
          </a:p>
        </p:txBody>
      </p:sp>
      <p:sp>
        <p:nvSpPr>
          <p:cNvPr id="6" name="Footer Placeholder 5">
            <a:extLst>
              <a:ext uri="{FF2B5EF4-FFF2-40B4-BE49-F238E27FC236}">
                <a16:creationId xmlns:a16="http://schemas.microsoft.com/office/drawing/2014/main" id="{589D6B47-4B71-45B2-854C-1F250C54B4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22493-08B8-419A-8891-99CBF4AF3583}"/>
              </a:ext>
            </a:extLst>
          </p:cNvPr>
          <p:cNvSpPr>
            <a:spLocks noGrp="1"/>
          </p:cNvSpPr>
          <p:nvPr>
            <p:ph type="sldNum" sz="quarter" idx="12"/>
          </p:nvPr>
        </p:nvSpPr>
        <p:spPr/>
        <p:txBody>
          <a:bodyPr/>
          <a:lstStyle/>
          <a:p>
            <a:fld id="{D8B01164-2671-468A-A9F6-F493520CF9C1}" type="slidenum">
              <a:rPr lang="en-US" smtClean="0"/>
              <a:t>‹#›</a:t>
            </a:fld>
            <a:endParaRPr lang="en-US"/>
          </a:p>
        </p:txBody>
      </p:sp>
    </p:spTree>
    <p:extLst>
      <p:ext uri="{BB962C8B-B14F-4D97-AF65-F5344CB8AC3E}">
        <p14:creationId xmlns:p14="http://schemas.microsoft.com/office/powerpoint/2010/main" val="353023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1752-4A40-4E64-A29B-201629B217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176ECE-4343-44F6-9A66-50A9236001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A896EB-4EC2-4578-923A-9569ACB294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655ACE-86ED-44D6-A710-32D1BC053CE8}"/>
              </a:ext>
            </a:extLst>
          </p:cNvPr>
          <p:cNvSpPr>
            <a:spLocks noGrp="1"/>
          </p:cNvSpPr>
          <p:nvPr>
            <p:ph type="dt" sz="half" idx="10"/>
          </p:nvPr>
        </p:nvSpPr>
        <p:spPr/>
        <p:txBody>
          <a:bodyPr/>
          <a:lstStyle/>
          <a:p>
            <a:fld id="{472FC99F-54E4-455B-A428-41E4F6C5211C}" type="datetimeFigureOut">
              <a:rPr lang="en-US" smtClean="0"/>
              <a:t>12/1/2021</a:t>
            </a:fld>
            <a:endParaRPr lang="en-US"/>
          </a:p>
        </p:txBody>
      </p:sp>
      <p:sp>
        <p:nvSpPr>
          <p:cNvPr id="6" name="Footer Placeholder 5">
            <a:extLst>
              <a:ext uri="{FF2B5EF4-FFF2-40B4-BE49-F238E27FC236}">
                <a16:creationId xmlns:a16="http://schemas.microsoft.com/office/drawing/2014/main" id="{B0B86BF6-85C1-42D7-BAC9-6C459B849B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3F189-2B4E-43BD-8C4E-D1A77D678E12}"/>
              </a:ext>
            </a:extLst>
          </p:cNvPr>
          <p:cNvSpPr>
            <a:spLocks noGrp="1"/>
          </p:cNvSpPr>
          <p:nvPr>
            <p:ph type="sldNum" sz="quarter" idx="12"/>
          </p:nvPr>
        </p:nvSpPr>
        <p:spPr/>
        <p:txBody>
          <a:bodyPr/>
          <a:lstStyle/>
          <a:p>
            <a:fld id="{D8B01164-2671-468A-A9F6-F493520CF9C1}" type="slidenum">
              <a:rPr lang="en-US" smtClean="0"/>
              <a:t>‹#›</a:t>
            </a:fld>
            <a:endParaRPr lang="en-US"/>
          </a:p>
        </p:txBody>
      </p:sp>
    </p:spTree>
    <p:extLst>
      <p:ext uri="{BB962C8B-B14F-4D97-AF65-F5344CB8AC3E}">
        <p14:creationId xmlns:p14="http://schemas.microsoft.com/office/powerpoint/2010/main" val="2769348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016B05-7FEE-4319-9392-227D57C628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F5F1642-80A3-434E-B3F4-99EB0CF86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4CC52A8-0E0D-4AF0-B2BA-7B577E6766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FC99F-54E4-455B-A428-41E4F6C5211C}" type="datetimeFigureOut">
              <a:rPr lang="en-US" smtClean="0"/>
              <a:t>12/1/2021</a:t>
            </a:fld>
            <a:endParaRPr lang="en-US"/>
          </a:p>
        </p:txBody>
      </p:sp>
      <p:sp>
        <p:nvSpPr>
          <p:cNvPr id="5" name="Footer Placeholder 4">
            <a:extLst>
              <a:ext uri="{FF2B5EF4-FFF2-40B4-BE49-F238E27FC236}">
                <a16:creationId xmlns:a16="http://schemas.microsoft.com/office/drawing/2014/main" id="{D00602CB-3B19-4080-99EB-C19365FD1A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0A993F-03A1-4CD0-AF7A-EB9A001DF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01164-2671-468A-A9F6-F493520CF9C1}" type="slidenum">
              <a:rPr lang="en-US" smtClean="0"/>
              <a:t>‹#›</a:t>
            </a:fld>
            <a:endParaRPr lang="en-US"/>
          </a:p>
        </p:txBody>
      </p:sp>
    </p:spTree>
    <p:extLst>
      <p:ext uri="{BB962C8B-B14F-4D97-AF65-F5344CB8AC3E}">
        <p14:creationId xmlns:p14="http://schemas.microsoft.com/office/powerpoint/2010/main" val="779037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1.gif"/><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ainepublic.org/post/new-net-aims-help-maine-fishermen-land-fewer-co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oaateacheratsea.blog/2014/09/18/sue-zupko-drifters-september-18-2014/windowpane-flounder-scophthalmus-aquosus/" TargetMode="External"/><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6.emf"/><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oaateacheratsea.blog/2014/09/18/sue-zupko-drifters-september-18-2014/windowpane-flounder-scophthalmus-aquosu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157" y="1041400"/>
            <a:ext cx="10989129" cy="2004191"/>
          </a:xfrm>
        </p:spPr>
        <p:txBody>
          <a:bodyPr>
            <a:noAutofit/>
          </a:bodyPr>
          <a:lstStyle/>
          <a:p>
            <a:r>
              <a:rPr lang="en-US" sz="4400" dirty="0"/>
              <a:t>Utilizing fishers’ observations to inform SNE/ MA windowpane science and management</a:t>
            </a:r>
          </a:p>
        </p:txBody>
      </p:sp>
      <p:sp>
        <p:nvSpPr>
          <p:cNvPr id="3" name="Subtitle 2"/>
          <p:cNvSpPr>
            <a:spLocks noGrp="1"/>
          </p:cNvSpPr>
          <p:nvPr>
            <p:ph type="subTitle" idx="1"/>
          </p:nvPr>
        </p:nvSpPr>
        <p:spPr>
          <a:xfrm>
            <a:off x="0" y="3602038"/>
            <a:ext cx="12191999" cy="1655762"/>
          </a:xfrm>
        </p:spPr>
        <p:txBody>
          <a:bodyPr>
            <a:normAutofit/>
          </a:bodyPr>
          <a:lstStyle/>
          <a:p>
            <a:r>
              <a:rPr lang="en-US" sz="2800" dirty="0"/>
              <a:t>Richard J. Bell</a:t>
            </a:r>
            <a:r>
              <a:rPr lang="en-US" sz="2800" baseline="30000" dirty="0"/>
              <a:t>1</a:t>
            </a:r>
            <a:r>
              <a:rPr lang="en-US" sz="2800" dirty="0"/>
              <a:t>, M. Conor McManus</a:t>
            </a:r>
            <a:r>
              <a:rPr lang="en-US" sz="2800" baseline="30000" dirty="0"/>
              <a:t>2</a:t>
            </a:r>
            <a:r>
              <a:rPr lang="en-US" sz="2800" dirty="0"/>
              <a:t>, Jason E. McNamee</a:t>
            </a:r>
            <a:r>
              <a:rPr lang="en-US" sz="2800" baseline="30000" dirty="0"/>
              <a:t>2</a:t>
            </a:r>
            <a:r>
              <a:rPr lang="en-US" sz="2800" dirty="0"/>
              <a:t>, James Gartland</a:t>
            </a:r>
            <a:r>
              <a:rPr lang="en-US" sz="2800" baseline="30000" dirty="0"/>
              <a:t>3</a:t>
            </a:r>
            <a:r>
              <a:rPr lang="en-US" sz="2800" dirty="0"/>
              <a:t>, Ben Galuardi</a:t>
            </a:r>
            <a:r>
              <a:rPr lang="en-US" sz="2800" baseline="30000" dirty="0">
                <a:latin typeface="+mj-lt"/>
              </a:rPr>
              <a:t>4</a:t>
            </a:r>
            <a:r>
              <a:rPr lang="en-US" sz="2800" dirty="0"/>
              <a:t>, Chris McGuire</a:t>
            </a:r>
            <a:r>
              <a:rPr lang="en-US" sz="2800" baseline="30000" dirty="0"/>
              <a:t>1</a:t>
            </a:r>
            <a:endParaRPr lang="en-US" sz="2800" dirty="0"/>
          </a:p>
        </p:txBody>
      </p:sp>
      <p:sp>
        <p:nvSpPr>
          <p:cNvPr id="4" name="TextBox 3"/>
          <p:cNvSpPr txBox="1"/>
          <p:nvPr/>
        </p:nvSpPr>
        <p:spPr>
          <a:xfrm>
            <a:off x="3405051" y="4657635"/>
            <a:ext cx="5381897" cy="1569660"/>
          </a:xfrm>
          <a:prstGeom prst="rect">
            <a:avLst/>
          </a:prstGeom>
          <a:noFill/>
        </p:spPr>
        <p:txBody>
          <a:bodyPr wrap="square" rtlCol="0">
            <a:spAutoFit/>
          </a:bodyPr>
          <a:lstStyle/>
          <a:p>
            <a:pPr algn="ctr"/>
            <a:r>
              <a:rPr lang="en-US" sz="2400" baseline="30000" dirty="0">
                <a:latin typeface="+mj-lt"/>
              </a:rPr>
              <a:t>1</a:t>
            </a:r>
            <a:r>
              <a:rPr lang="en-US" sz="2400" dirty="0">
                <a:latin typeface="+mj-lt"/>
              </a:rPr>
              <a:t>The Nature Conservancy</a:t>
            </a:r>
          </a:p>
          <a:p>
            <a:pPr algn="ctr"/>
            <a:r>
              <a:rPr lang="en-US" sz="2400" baseline="30000" dirty="0">
                <a:latin typeface="+mj-lt"/>
              </a:rPr>
              <a:t>2</a:t>
            </a:r>
            <a:r>
              <a:rPr lang="en-US" sz="2400" dirty="0">
                <a:latin typeface="+mj-lt"/>
              </a:rPr>
              <a:t>RI DEM Division of Marine Fisheries</a:t>
            </a:r>
          </a:p>
          <a:p>
            <a:pPr algn="ctr"/>
            <a:r>
              <a:rPr lang="en-US" sz="2400" baseline="30000" dirty="0">
                <a:latin typeface="+mj-lt"/>
              </a:rPr>
              <a:t>3</a:t>
            </a:r>
            <a:r>
              <a:rPr lang="en-US" sz="2400" dirty="0">
                <a:latin typeface="+mj-lt"/>
              </a:rPr>
              <a:t>Virginia Institute of Marine Science</a:t>
            </a:r>
          </a:p>
          <a:p>
            <a:pPr algn="ctr"/>
            <a:r>
              <a:rPr lang="en-US" sz="2400" baseline="30000" dirty="0">
                <a:latin typeface="+mj-lt"/>
              </a:rPr>
              <a:t>4</a:t>
            </a:r>
            <a:r>
              <a:rPr lang="en-US" sz="2400" dirty="0">
                <a:latin typeface="+mj-lt"/>
              </a:rPr>
              <a:t>GARFO, NMFS </a:t>
            </a:r>
          </a:p>
        </p:txBody>
      </p:sp>
      <p:pic>
        <p:nvPicPr>
          <p:cNvPr id="1026" name="Picture 2" descr="https://www.nefsc.noaa.gov/lineart/windowp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8903" y="4425478"/>
            <a:ext cx="3489960" cy="231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83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524000" y="21039"/>
            <a:ext cx="9144000" cy="6858000"/>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grpSp>
        <p:nvGrpSpPr>
          <p:cNvPr id="3" name="Group 2"/>
          <p:cNvGrpSpPr/>
          <p:nvPr/>
        </p:nvGrpSpPr>
        <p:grpSpPr>
          <a:xfrm>
            <a:off x="4434049" y="1081777"/>
            <a:ext cx="4590447" cy="4545650"/>
            <a:chOff x="1548819" y="734016"/>
            <a:chExt cx="5336668" cy="5031092"/>
          </a:xfrm>
        </p:grpSpPr>
        <p:sp>
          <p:nvSpPr>
            <p:cNvPr id="2051" name="Rectangle 8"/>
            <p:cNvSpPr>
              <a:spLocks noChangeArrowheads="1"/>
            </p:cNvSpPr>
            <p:nvPr/>
          </p:nvSpPr>
          <p:spPr bwMode="auto">
            <a:xfrm>
              <a:off x="1548819" y="734016"/>
              <a:ext cx="5201100" cy="1219200"/>
            </a:xfrm>
            <a:prstGeom prst="rect">
              <a:avLst/>
            </a:prstGeom>
            <a:solidFill>
              <a:schemeClr val="bg1">
                <a:alpha val="83000"/>
              </a:schemeClr>
            </a:solidFill>
            <a:ln>
              <a:noFill/>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defRPr/>
              </a:pPr>
              <a:endParaRPr lang="en-US" altLang="en-US" sz="1800">
                <a:solidFill>
                  <a:srgbClr val="000000"/>
                </a:solidFill>
              </a:endParaRPr>
            </a:p>
          </p:txBody>
        </p:sp>
        <p:sp>
          <p:nvSpPr>
            <p:cNvPr id="2052" name="Text Box 9"/>
            <p:cNvSpPr txBox="1">
              <a:spLocks noChangeArrowheads="1"/>
            </p:cNvSpPr>
            <p:nvPr/>
          </p:nvSpPr>
          <p:spPr bwMode="auto">
            <a:xfrm>
              <a:off x="1684387" y="964100"/>
              <a:ext cx="5201100" cy="71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defRPr/>
              </a:pPr>
              <a:r>
                <a:rPr lang="en-US" altLang="en-US" sz="3600" b="1" dirty="0">
                  <a:solidFill>
                    <a:srgbClr val="000000"/>
                  </a:solidFill>
                  <a:latin typeface="Times New Roman" panose="02020603050405020304" pitchFamily="18" charset="0"/>
                  <a:cs typeface="Times New Roman" panose="02020603050405020304" pitchFamily="18" charset="0"/>
                </a:rPr>
                <a:t>Thanks to Partners</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pic>
          <p:nvPicPr>
            <p:cNvPr id="2053" name="Picture 10" descr="TNCLogoPrimary_CMY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13396" y="4545908"/>
              <a:ext cx="3180521" cy="1219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p:nvSpPr>
        <p:spPr>
          <a:xfrm>
            <a:off x="8882542" y="6571263"/>
            <a:ext cx="1587294" cy="276999"/>
          </a:xfrm>
          <a:prstGeom prst="rect">
            <a:avLst/>
          </a:prstGeom>
          <a:noFill/>
        </p:spPr>
        <p:txBody>
          <a:bodyPr wrap="none" rtlCol="0">
            <a:spAutoFit/>
          </a:bodyPr>
          <a:lstStyle/>
          <a:p>
            <a:pPr fontAlgn="base">
              <a:spcBef>
                <a:spcPct val="0"/>
              </a:spcBef>
              <a:spcAft>
                <a:spcPct val="0"/>
              </a:spcAft>
              <a:defRPr/>
            </a:pPr>
            <a:r>
              <a:rPr lang="en-US" sz="1200" dirty="0">
                <a:solidFill>
                  <a:srgbClr val="FFFFFF"/>
                </a:solidFill>
                <a:latin typeface="Arial" charset="0"/>
              </a:rPr>
              <a:t>@Mark Hager/GMRI</a:t>
            </a:r>
          </a:p>
        </p:txBody>
      </p:sp>
      <p:pic>
        <p:nvPicPr>
          <p:cNvPr id="11" name="Picture 10"/>
          <p:cNvPicPr/>
          <p:nvPr/>
        </p:nvPicPr>
        <p:blipFill rotWithShape="1">
          <a:blip r:embed="rId5" cstate="print">
            <a:extLst>
              <a:ext uri="{28A0092B-C50C-407E-A947-70E740481C1C}">
                <a14:useLocalDpi xmlns:a14="http://schemas.microsoft.com/office/drawing/2010/main"/>
              </a:ext>
            </a:extLst>
          </a:blip>
          <a:srcRect l="23889" t="19028" r="27222" b="18749"/>
          <a:stretch/>
        </p:blipFill>
        <p:spPr bwMode="auto">
          <a:xfrm>
            <a:off x="5996001" y="2280828"/>
            <a:ext cx="1187691" cy="2012105"/>
          </a:xfrm>
          <a:prstGeom prst="rect">
            <a:avLst/>
          </a:prstGeom>
          <a:ln>
            <a:noFill/>
          </a:ln>
          <a:effectLst>
            <a:softEdge rad="31750"/>
          </a:effectLst>
          <a:extLst>
            <a:ext uri="{53640926-AAD7-44D8-BBD7-CCE9431645EC}">
              <a14:shadowObscured xmlns:a14="http://schemas.microsoft.com/office/drawing/2010/main"/>
            </a:ext>
          </a:extLst>
        </p:spPr>
      </p:pic>
      <p:pic>
        <p:nvPicPr>
          <p:cNvPr id="12" name="Picture 11" descr="C:\Users\sprofaizer\Desktop\GMRI_tag_rgb.jpg"/>
          <p:cNvPicPr/>
          <p:nvPr/>
        </p:nvPicPr>
        <p:blipFill>
          <a:blip r:embed="rId6" cstate="print">
            <a:extLst>
              <a:ext uri="{28A0092B-C50C-407E-A947-70E740481C1C}">
                <a14:useLocalDpi xmlns:a14="http://schemas.microsoft.com/office/drawing/2010/main"/>
              </a:ext>
            </a:extLst>
          </a:blip>
          <a:srcRect/>
          <a:stretch>
            <a:fillRect/>
          </a:stretch>
        </p:blipFill>
        <p:spPr bwMode="auto">
          <a:xfrm>
            <a:off x="7282967" y="2201232"/>
            <a:ext cx="2320896" cy="1040126"/>
          </a:xfrm>
          <a:prstGeom prst="rect">
            <a:avLst/>
          </a:prstGeom>
          <a:noFill/>
          <a:ln>
            <a:noFill/>
          </a:ln>
          <a:effectLst>
            <a:softEdge rad="31750"/>
          </a:effectLst>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437575" y="3286880"/>
            <a:ext cx="2011680" cy="1175776"/>
          </a:xfrm>
          <a:prstGeom prst="rect">
            <a:avLst/>
          </a:prstGeom>
          <a:effectLst>
            <a:softEdge rad="31750"/>
          </a:effec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984708" y="2347167"/>
            <a:ext cx="2589899"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665236" y="3600945"/>
            <a:ext cx="31908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66C37EFD-6B98-4C9B-A28B-2102F72D45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56949" y="4387998"/>
            <a:ext cx="2735792" cy="1203671"/>
          </a:xfrm>
          <a:prstGeom prst="rect">
            <a:avLst/>
          </a:prstGeom>
        </p:spPr>
      </p:pic>
      <p:pic>
        <p:nvPicPr>
          <p:cNvPr id="15" name="Picture 2" descr="Image result for vims">
            <a:extLst>
              <a:ext uri="{FF2B5EF4-FFF2-40B4-BE49-F238E27FC236}">
                <a16:creationId xmlns:a16="http://schemas.microsoft.com/office/drawing/2014/main" id="{DC45B86D-E2C8-4957-99A7-5B6917DEB0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2415" y="4580676"/>
            <a:ext cx="2563852" cy="12235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CC27B9A-AD66-4370-A2B5-76C9B9A89B8A}"/>
              </a:ext>
            </a:extLst>
          </p:cNvPr>
          <p:cNvSpPr/>
          <p:nvPr/>
        </p:nvSpPr>
        <p:spPr>
          <a:xfrm>
            <a:off x="2827867" y="5914129"/>
            <a:ext cx="6775996" cy="830997"/>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2400" dirty="0"/>
              <a:t>U.S. Fish and Wildlife State Wildlife Grant Program</a:t>
            </a:r>
          </a:p>
          <a:p>
            <a:pPr marL="285750" indent="-285750">
              <a:buFont typeface="Arial" panose="020B0604020202020204" pitchFamily="34" charset="0"/>
              <a:buChar char="•"/>
            </a:pPr>
            <a:r>
              <a:rPr lang="en-US" sz="2400" dirty="0"/>
              <a:t>Rhode Island Marine Fisheries Institute</a:t>
            </a:r>
          </a:p>
        </p:txBody>
      </p:sp>
    </p:spTree>
    <p:extLst>
      <p:ext uri="{BB962C8B-B14F-4D97-AF65-F5344CB8AC3E}">
        <p14:creationId xmlns:p14="http://schemas.microsoft.com/office/powerpoint/2010/main" val="807974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F9B43-5290-45E0-804B-A6E9A1D374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0F5A19-774D-4DA6-BA64-5CD053C48CA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17582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FBE4-2ACE-44CD-A408-9B56C66F90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CDE218-F7F1-43FD-8B16-C06A2FB58EB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5FDF7FE-87AE-4225-96BD-C919F5568509}"/>
              </a:ext>
            </a:extLst>
          </p:cNvPr>
          <p:cNvPicPr>
            <a:picLocks noChangeAspect="1"/>
          </p:cNvPicPr>
          <p:nvPr/>
        </p:nvPicPr>
        <p:blipFill>
          <a:blip r:embed="rId2"/>
          <a:stretch>
            <a:fillRect/>
          </a:stretch>
        </p:blipFill>
        <p:spPr>
          <a:xfrm>
            <a:off x="2657341" y="582769"/>
            <a:ext cx="6877318" cy="5692462"/>
          </a:xfrm>
          <a:prstGeom prst="rect">
            <a:avLst/>
          </a:prstGeom>
        </p:spPr>
      </p:pic>
    </p:spTree>
    <p:extLst>
      <p:ext uri="{BB962C8B-B14F-4D97-AF65-F5344CB8AC3E}">
        <p14:creationId xmlns:p14="http://schemas.microsoft.com/office/powerpoint/2010/main" val="402992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8CEC1-190A-43C9-AB14-C1241B3402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6FDF05-B9F7-4955-8572-04CF2FDDF41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48AEFDD-033A-4D6C-BB43-A3A1A4ACA98A}"/>
              </a:ext>
            </a:extLst>
          </p:cNvPr>
          <p:cNvPicPr>
            <a:picLocks noChangeAspect="1"/>
          </p:cNvPicPr>
          <p:nvPr/>
        </p:nvPicPr>
        <p:blipFill>
          <a:blip r:embed="rId2"/>
          <a:stretch>
            <a:fillRect/>
          </a:stretch>
        </p:blipFill>
        <p:spPr>
          <a:xfrm>
            <a:off x="2538608" y="0"/>
            <a:ext cx="7114784" cy="6858000"/>
          </a:xfrm>
          <a:prstGeom prst="rect">
            <a:avLst/>
          </a:prstGeom>
        </p:spPr>
      </p:pic>
    </p:spTree>
    <p:extLst>
      <p:ext uri="{BB962C8B-B14F-4D97-AF65-F5344CB8AC3E}">
        <p14:creationId xmlns:p14="http://schemas.microsoft.com/office/powerpoint/2010/main" val="2663580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8495-9A65-4EE0-B19A-24421F5EBE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4482F2-EEAC-47CB-BAF3-99398FA5AD6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2974090-DDE6-4A94-959C-0A952D04601E}"/>
              </a:ext>
            </a:extLst>
          </p:cNvPr>
          <p:cNvPicPr>
            <a:picLocks noChangeAspect="1"/>
          </p:cNvPicPr>
          <p:nvPr/>
        </p:nvPicPr>
        <p:blipFill>
          <a:blip r:embed="rId2"/>
          <a:stretch>
            <a:fillRect/>
          </a:stretch>
        </p:blipFill>
        <p:spPr>
          <a:xfrm>
            <a:off x="2723834" y="0"/>
            <a:ext cx="6744331" cy="6858000"/>
          </a:xfrm>
          <a:prstGeom prst="rect">
            <a:avLst/>
          </a:prstGeom>
        </p:spPr>
      </p:pic>
    </p:spTree>
    <p:extLst>
      <p:ext uri="{BB962C8B-B14F-4D97-AF65-F5344CB8AC3E}">
        <p14:creationId xmlns:p14="http://schemas.microsoft.com/office/powerpoint/2010/main" val="884712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4A17-E54F-4B70-9C93-05E3A38044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C91CAD-EDC4-45DA-A229-B1DF73596E0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C905718-F1F6-470C-AEB0-0F11703C4876}"/>
              </a:ext>
            </a:extLst>
          </p:cNvPr>
          <p:cNvPicPr>
            <a:picLocks noChangeAspect="1"/>
          </p:cNvPicPr>
          <p:nvPr/>
        </p:nvPicPr>
        <p:blipFill>
          <a:blip r:embed="rId2"/>
          <a:stretch>
            <a:fillRect/>
          </a:stretch>
        </p:blipFill>
        <p:spPr>
          <a:xfrm>
            <a:off x="1676463" y="286264"/>
            <a:ext cx="8682187" cy="6401140"/>
          </a:xfrm>
          <a:prstGeom prst="rect">
            <a:avLst/>
          </a:prstGeom>
        </p:spPr>
      </p:pic>
    </p:spTree>
    <p:extLst>
      <p:ext uri="{BB962C8B-B14F-4D97-AF65-F5344CB8AC3E}">
        <p14:creationId xmlns:p14="http://schemas.microsoft.com/office/powerpoint/2010/main" val="1560772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E5E5-130B-4BFC-8B6D-B608072837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6ECA85-3617-4BBB-8363-4F87AA92CE3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8DBBF40-8129-48D2-B37D-99EC5E377B62}"/>
              </a:ext>
            </a:extLst>
          </p:cNvPr>
          <p:cNvPicPr>
            <a:picLocks noChangeAspect="1"/>
          </p:cNvPicPr>
          <p:nvPr/>
        </p:nvPicPr>
        <p:blipFill>
          <a:blip r:embed="rId2"/>
          <a:stretch>
            <a:fillRect/>
          </a:stretch>
        </p:blipFill>
        <p:spPr>
          <a:xfrm>
            <a:off x="2580067" y="907960"/>
            <a:ext cx="7031865" cy="5042079"/>
          </a:xfrm>
          <a:prstGeom prst="rect">
            <a:avLst/>
          </a:prstGeom>
        </p:spPr>
      </p:pic>
    </p:spTree>
    <p:extLst>
      <p:ext uri="{BB962C8B-B14F-4D97-AF65-F5344CB8AC3E}">
        <p14:creationId xmlns:p14="http://schemas.microsoft.com/office/powerpoint/2010/main" val="3232122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12988E-6337-4B60-9CFE-34E074A5A8C4}"/>
              </a:ext>
            </a:extLst>
          </p:cNvPr>
          <p:cNvPicPr>
            <a:picLocks noChangeAspect="1"/>
          </p:cNvPicPr>
          <p:nvPr/>
        </p:nvPicPr>
        <p:blipFill rotWithShape="1">
          <a:blip r:embed="rId3"/>
          <a:srcRect l="22431" t="17248" r="780" b="4220"/>
          <a:stretch/>
        </p:blipFill>
        <p:spPr>
          <a:xfrm>
            <a:off x="1426128" y="1177636"/>
            <a:ext cx="9362114" cy="5385732"/>
          </a:xfrm>
          <a:prstGeom prst="rect">
            <a:avLst/>
          </a:prstGeom>
        </p:spPr>
      </p:pic>
      <p:sp>
        <p:nvSpPr>
          <p:cNvPr id="5" name="TextBox 4">
            <a:extLst>
              <a:ext uri="{FF2B5EF4-FFF2-40B4-BE49-F238E27FC236}">
                <a16:creationId xmlns:a16="http://schemas.microsoft.com/office/drawing/2014/main" id="{7E1D86A0-C895-4156-9DCC-350715203D8B}"/>
              </a:ext>
            </a:extLst>
          </p:cNvPr>
          <p:cNvSpPr txBox="1"/>
          <p:nvPr/>
        </p:nvSpPr>
        <p:spPr>
          <a:xfrm>
            <a:off x="2063692" y="6498375"/>
            <a:ext cx="6543413" cy="369332"/>
          </a:xfrm>
          <a:prstGeom prst="rect">
            <a:avLst/>
          </a:prstGeom>
          <a:noFill/>
        </p:spPr>
        <p:txBody>
          <a:bodyPr wrap="square" rtlCol="0">
            <a:spAutoFit/>
          </a:bodyPr>
          <a:lstStyle/>
          <a:p>
            <a:r>
              <a:rPr lang="en-US" dirty="0"/>
              <a:t>Ground fish VMS data</a:t>
            </a:r>
          </a:p>
        </p:txBody>
      </p:sp>
      <p:sp>
        <p:nvSpPr>
          <p:cNvPr id="6" name="Rectangle 5">
            <a:extLst>
              <a:ext uri="{FF2B5EF4-FFF2-40B4-BE49-F238E27FC236}">
                <a16:creationId xmlns:a16="http://schemas.microsoft.com/office/drawing/2014/main" id="{E8C47353-E8A7-4F4C-AD44-F0C906D081F6}"/>
              </a:ext>
            </a:extLst>
          </p:cNvPr>
          <p:cNvSpPr/>
          <p:nvPr/>
        </p:nvSpPr>
        <p:spPr>
          <a:xfrm>
            <a:off x="4776186" y="4199141"/>
            <a:ext cx="1029810" cy="81674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6326147-784D-44B5-9318-B9957A57A04E}"/>
              </a:ext>
            </a:extLst>
          </p:cNvPr>
          <p:cNvSpPr>
            <a:spLocks noGrp="1"/>
          </p:cNvSpPr>
          <p:nvPr>
            <p:ph type="title"/>
          </p:nvPr>
        </p:nvSpPr>
        <p:spPr>
          <a:xfrm>
            <a:off x="838200" y="-96512"/>
            <a:ext cx="10515600" cy="1325563"/>
          </a:xfrm>
        </p:spPr>
        <p:txBody>
          <a:bodyPr/>
          <a:lstStyle/>
          <a:p>
            <a:r>
              <a:rPr lang="en-US" dirty="0"/>
              <a:t>Commercial Fishing Activity</a:t>
            </a:r>
          </a:p>
        </p:txBody>
      </p:sp>
    </p:spTree>
    <p:extLst>
      <p:ext uri="{BB962C8B-B14F-4D97-AF65-F5344CB8AC3E}">
        <p14:creationId xmlns:p14="http://schemas.microsoft.com/office/powerpoint/2010/main" val="3147489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16F8E-551B-4370-A8C6-7479AFEC49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491A53-0192-4445-B51E-4966B3C9B87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A9BEFF6-C1B9-414D-AE85-13AF583F111E}"/>
              </a:ext>
            </a:extLst>
          </p:cNvPr>
          <p:cNvPicPr>
            <a:picLocks noChangeAspect="1"/>
          </p:cNvPicPr>
          <p:nvPr/>
        </p:nvPicPr>
        <p:blipFill>
          <a:blip r:embed="rId2"/>
          <a:stretch>
            <a:fillRect/>
          </a:stretch>
        </p:blipFill>
        <p:spPr>
          <a:xfrm>
            <a:off x="981647" y="834476"/>
            <a:ext cx="9445243" cy="5658399"/>
          </a:xfrm>
          <a:prstGeom prst="rect">
            <a:avLst/>
          </a:prstGeom>
        </p:spPr>
      </p:pic>
    </p:spTree>
    <p:extLst>
      <p:ext uri="{BB962C8B-B14F-4D97-AF65-F5344CB8AC3E}">
        <p14:creationId xmlns:p14="http://schemas.microsoft.com/office/powerpoint/2010/main" val="141573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787CE-83CB-4852-B811-DF49641400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0AE7B1-BA16-438B-95BC-6BA1394F2CA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2E6B807-93B3-43AF-8F2A-42C0AEED44A0}"/>
              </a:ext>
            </a:extLst>
          </p:cNvPr>
          <p:cNvPicPr>
            <a:picLocks noChangeAspect="1"/>
          </p:cNvPicPr>
          <p:nvPr/>
        </p:nvPicPr>
        <p:blipFill>
          <a:blip r:embed="rId2"/>
          <a:stretch>
            <a:fillRect/>
          </a:stretch>
        </p:blipFill>
        <p:spPr>
          <a:xfrm>
            <a:off x="134601" y="2640168"/>
            <a:ext cx="11920220" cy="2068310"/>
          </a:xfrm>
          <a:prstGeom prst="rect">
            <a:avLst/>
          </a:prstGeom>
        </p:spPr>
      </p:pic>
    </p:spTree>
    <p:extLst>
      <p:ext uri="{BB962C8B-B14F-4D97-AF65-F5344CB8AC3E}">
        <p14:creationId xmlns:p14="http://schemas.microsoft.com/office/powerpoint/2010/main" val="51801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Fishery dependent data</a:t>
            </a:r>
          </a:p>
        </p:txBody>
      </p:sp>
      <p:sp>
        <p:nvSpPr>
          <p:cNvPr id="3" name="TextBox 2">
            <a:extLst>
              <a:ext uri="{FF2B5EF4-FFF2-40B4-BE49-F238E27FC236}">
                <a16:creationId xmlns:a16="http://schemas.microsoft.com/office/drawing/2014/main" id="{8CF5DE9C-36BB-49B9-A393-B425F6911DA6}"/>
              </a:ext>
            </a:extLst>
          </p:cNvPr>
          <p:cNvSpPr txBox="1"/>
          <p:nvPr/>
        </p:nvSpPr>
        <p:spPr>
          <a:xfrm>
            <a:off x="7187125" y="1609926"/>
            <a:ext cx="4760364"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mj-lt"/>
                <a:cs typeface="Times New Roman" panose="02020603050405020304" pitchFamily="18" charset="0"/>
              </a:rPr>
              <a:t>Monitoring</a:t>
            </a:r>
          </a:p>
          <a:p>
            <a:pPr marL="457200" indent="-457200">
              <a:buFont typeface="Arial" panose="020B0604020202020204" pitchFamily="34" charset="0"/>
              <a:buChar char="•"/>
            </a:pPr>
            <a:r>
              <a:rPr lang="en-US" sz="2800" dirty="0">
                <a:latin typeface="+mj-lt"/>
                <a:cs typeface="Times New Roman" panose="02020603050405020304" pitchFamily="18" charset="0"/>
              </a:rPr>
              <a:t>Quota management</a:t>
            </a:r>
          </a:p>
          <a:p>
            <a:pPr marL="457200" indent="-457200">
              <a:buFont typeface="Arial" panose="020B0604020202020204" pitchFamily="34" charset="0"/>
              <a:buChar char="•"/>
            </a:pPr>
            <a:r>
              <a:rPr lang="en-US" sz="2800" dirty="0">
                <a:cs typeface="Times New Roman" panose="02020603050405020304" pitchFamily="18" charset="0"/>
              </a:rPr>
              <a:t>Catch reporting</a:t>
            </a:r>
          </a:p>
          <a:p>
            <a:pPr marL="914400" lvl="1" indent="-457200">
              <a:buFont typeface="Arial" panose="020B0604020202020204" pitchFamily="34" charset="0"/>
              <a:buChar char="•"/>
            </a:pPr>
            <a:r>
              <a:rPr lang="en-US" sz="2800" dirty="0">
                <a:cs typeface="Times New Roman" panose="02020603050405020304" pitchFamily="18" charset="0"/>
              </a:rPr>
              <a:t>Discards</a:t>
            </a:r>
          </a:p>
          <a:p>
            <a:pPr marL="457200" indent="-457200">
              <a:buFont typeface="Arial" panose="020B0604020202020204" pitchFamily="34" charset="0"/>
              <a:buChar char="•"/>
            </a:pPr>
            <a:r>
              <a:rPr lang="en-US" sz="2800" dirty="0">
                <a:latin typeface="+mj-lt"/>
                <a:cs typeface="Times New Roman" panose="02020603050405020304" pitchFamily="18" charset="0"/>
              </a:rPr>
              <a:t>Stock assessments</a:t>
            </a:r>
          </a:p>
          <a:p>
            <a:pPr marL="914400" lvl="1" indent="-457200">
              <a:buFont typeface="Arial" panose="020B0604020202020204" pitchFamily="34" charset="0"/>
              <a:buChar char="•"/>
            </a:pPr>
            <a:r>
              <a:rPr lang="en-US" sz="2800" dirty="0">
                <a:latin typeface="+mj-lt"/>
                <a:cs typeface="Times New Roman" panose="02020603050405020304" pitchFamily="18" charset="0"/>
              </a:rPr>
              <a:t>Total biomass</a:t>
            </a:r>
          </a:p>
          <a:p>
            <a:pPr marL="914400" lvl="1" indent="-457200">
              <a:buFont typeface="Arial" panose="020B0604020202020204" pitchFamily="34" charset="0"/>
              <a:buChar char="•"/>
            </a:pPr>
            <a:r>
              <a:rPr lang="en-US" sz="2800" dirty="0">
                <a:latin typeface="+mj-lt"/>
                <a:cs typeface="Times New Roman" panose="02020603050405020304" pitchFamily="18" charset="0"/>
              </a:rPr>
              <a:t>Length/age data</a:t>
            </a:r>
          </a:p>
          <a:p>
            <a:pPr marL="457200" indent="-457200">
              <a:buFont typeface="Arial" panose="020B0604020202020204" pitchFamily="34" charset="0"/>
              <a:buChar char="•"/>
            </a:pPr>
            <a:r>
              <a:rPr lang="en-US" sz="2800" dirty="0">
                <a:latin typeface="+mj-lt"/>
                <a:cs typeface="Times New Roman" panose="02020603050405020304" pitchFamily="18" charset="0"/>
              </a:rPr>
              <a:t>Compliance</a:t>
            </a:r>
          </a:p>
          <a:p>
            <a:pPr marL="457200" indent="-457200">
              <a:buFont typeface="Arial" panose="020B0604020202020204" pitchFamily="34" charset="0"/>
              <a:buChar char="•"/>
            </a:pPr>
            <a:r>
              <a:rPr lang="en-US" sz="2800" dirty="0">
                <a:latin typeface="+mj-lt"/>
                <a:cs typeface="Times New Roman" panose="02020603050405020304" pitchFamily="18" charset="0"/>
              </a:rPr>
              <a:t>Spatial management</a:t>
            </a:r>
          </a:p>
          <a:p>
            <a:pPr marL="457200" indent="-457200">
              <a:buFont typeface="Arial" panose="020B0604020202020204" pitchFamily="34" charset="0"/>
              <a:buChar char="•"/>
            </a:pPr>
            <a:r>
              <a:rPr lang="en-US" sz="2800" dirty="0">
                <a:latin typeface="+mj-lt"/>
                <a:cs typeface="Times New Roman" panose="02020603050405020304" pitchFamily="18" charset="0"/>
              </a:rPr>
              <a:t>Research</a:t>
            </a:r>
          </a:p>
          <a:p>
            <a:pPr marL="457200" indent="-457200">
              <a:buFont typeface="Arial" panose="020B0604020202020204" pitchFamily="34" charset="0"/>
              <a:buChar char="•"/>
            </a:pPr>
            <a:r>
              <a:rPr lang="en-US" sz="2800" dirty="0">
                <a:latin typeface="+mj-lt"/>
                <a:cs typeface="Times New Roman" panose="02020603050405020304" pitchFamily="18" charset="0"/>
              </a:rPr>
              <a:t>Ecological questions, </a:t>
            </a:r>
            <a:r>
              <a:rPr lang="en-US" sz="2800" dirty="0" err="1">
                <a:latin typeface="+mj-lt"/>
                <a:cs typeface="Times New Roman" panose="02020603050405020304" pitchFamily="18" charset="0"/>
              </a:rPr>
              <a:t>etc</a:t>
            </a:r>
            <a:r>
              <a:rPr lang="en-US" sz="2800" dirty="0">
                <a:latin typeface="+mj-lt"/>
                <a:cs typeface="Times New Roman" panose="02020603050405020304" pitchFamily="18" charset="0"/>
              </a:rPr>
              <a:t>…</a:t>
            </a:r>
          </a:p>
        </p:txBody>
      </p:sp>
      <p:pic>
        <p:nvPicPr>
          <p:cNvPr id="1026" name="Picture 2" descr="Image result for gulf of maine trawling">
            <a:hlinkClick r:id="rId3"/>
            <a:extLst>
              <a:ext uri="{FF2B5EF4-FFF2-40B4-BE49-F238E27FC236}">
                <a16:creationId xmlns:a16="http://schemas.microsoft.com/office/drawing/2014/main" id="{459BEED5-F3D8-4BA1-A600-C7A46B6579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014" y="1780745"/>
            <a:ext cx="6055877" cy="40372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C9899B-5776-43B8-83ED-4EBA10DD5CF7}"/>
              </a:ext>
            </a:extLst>
          </p:cNvPr>
          <p:cNvSpPr txBox="1"/>
          <p:nvPr/>
        </p:nvSpPr>
        <p:spPr>
          <a:xfrm>
            <a:off x="1175657" y="6442018"/>
            <a:ext cx="2803490" cy="369332"/>
          </a:xfrm>
          <a:prstGeom prst="rect">
            <a:avLst/>
          </a:prstGeom>
          <a:noFill/>
        </p:spPr>
        <p:txBody>
          <a:bodyPr wrap="square" rtlCol="0">
            <a:spAutoFit/>
          </a:bodyPr>
          <a:lstStyle/>
          <a:p>
            <a:r>
              <a:rPr lang="en-US" dirty="0">
                <a:latin typeface="+mj-lt"/>
                <a:cs typeface="Times New Roman" panose="02020603050405020304" pitchFamily="18" charset="0"/>
              </a:rPr>
              <a:t>Photo credit GMRI</a:t>
            </a:r>
          </a:p>
        </p:txBody>
      </p:sp>
    </p:spTree>
    <p:extLst>
      <p:ext uri="{BB962C8B-B14F-4D97-AF65-F5344CB8AC3E}">
        <p14:creationId xmlns:p14="http://schemas.microsoft.com/office/powerpoint/2010/main" val="4204101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67D5-A8D5-4001-BA67-33265089EF6E}"/>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A93C3B66-B478-45AE-BAE0-A95256FE9646}"/>
              </a:ext>
            </a:extLst>
          </p:cNvPr>
          <p:cNvSpPr>
            <a:spLocks noGrp="1"/>
          </p:cNvSpPr>
          <p:nvPr>
            <p:ph idx="1"/>
          </p:nvPr>
        </p:nvSpPr>
        <p:spPr/>
        <p:txBody>
          <a:bodyPr>
            <a:normAutofit lnSpcReduction="10000"/>
          </a:bodyPr>
          <a:lstStyle/>
          <a:p>
            <a:r>
              <a:rPr lang="en-US" sz="3200" dirty="0"/>
              <a:t>Include temporal (e.g. months) and habitat variables (depth, temperature) within the spatial – delta GLMM</a:t>
            </a:r>
          </a:p>
          <a:p>
            <a:r>
              <a:rPr lang="en-US" sz="3200" dirty="0"/>
              <a:t>Further refine the windowpane biomass distribution model in VAST</a:t>
            </a:r>
          </a:p>
          <a:p>
            <a:r>
              <a:rPr lang="en-US" sz="3200" dirty="0"/>
              <a:t>Extend data stream through 2018 (EM and FI data)</a:t>
            </a:r>
          </a:p>
          <a:p>
            <a:r>
              <a:rPr lang="en-US" sz="3200" dirty="0"/>
              <a:t>Discuss findings with industry participants (corroboration of results)</a:t>
            </a:r>
          </a:p>
          <a:p>
            <a:r>
              <a:rPr lang="en-US" sz="3200" dirty="0"/>
              <a:t>Compare abundance estimates to VTR discard data</a:t>
            </a:r>
          </a:p>
          <a:p>
            <a:r>
              <a:rPr lang="en-US" sz="3200" dirty="0"/>
              <a:t>Present findings to the NEFMC PDT</a:t>
            </a:r>
          </a:p>
        </p:txBody>
      </p:sp>
    </p:spTree>
    <p:extLst>
      <p:ext uri="{BB962C8B-B14F-4D97-AF65-F5344CB8AC3E}">
        <p14:creationId xmlns:p14="http://schemas.microsoft.com/office/powerpoint/2010/main" val="2748756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Windowpane Flounder</a:t>
            </a:r>
          </a:p>
        </p:txBody>
      </p:sp>
      <p:sp>
        <p:nvSpPr>
          <p:cNvPr id="4" name="TextBox 3"/>
          <p:cNvSpPr txBox="1"/>
          <p:nvPr/>
        </p:nvSpPr>
        <p:spPr>
          <a:xfrm>
            <a:off x="6482442" y="1997839"/>
            <a:ext cx="5709557"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mj-lt"/>
              </a:rPr>
              <a:t>Windowpane are currently a prohibited stock</a:t>
            </a:r>
          </a:p>
          <a:p>
            <a:pPr marL="285750" indent="-285750">
              <a:buFont typeface="Arial" panose="020B0604020202020204" pitchFamily="34" charset="0"/>
              <a:buChar char="•"/>
            </a:pPr>
            <a:r>
              <a:rPr lang="en-US" sz="3600" dirty="0">
                <a:latin typeface="+mj-lt"/>
              </a:rPr>
              <a:t>Temporary restricted area imposed if discards hit threshold</a:t>
            </a:r>
          </a:p>
        </p:txBody>
      </p:sp>
      <p:pic>
        <p:nvPicPr>
          <p:cNvPr id="2050"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6509" y="92362"/>
            <a:ext cx="2321406" cy="17410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3E4CAB4-EFFE-4B40-AEA4-07954C88D2AE}"/>
              </a:ext>
            </a:extLst>
          </p:cNvPr>
          <p:cNvPicPr>
            <a:picLocks noChangeAspect="1"/>
          </p:cNvPicPr>
          <p:nvPr/>
        </p:nvPicPr>
        <p:blipFill rotWithShape="1">
          <a:blip r:embed="rId5"/>
          <a:srcRect l="21726" t="12741" r="21877" b="14349"/>
          <a:stretch/>
        </p:blipFill>
        <p:spPr>
          <a:xfrm>
            <a:off x="9290126" y="4386741"/>
            <a:ext cx="1745890" cy="2253094"/>
          </a:xfrm>
          <a:prstGeom prst="rect">
            <a:avLst/>
          </a:prstGeom>
          <a:solidFill>
            <a:schemeClr val="bg1"/>
          </a:solidFill>
        </p:spPr>
      </p:pic>
      <p:sp>
        <p:nvSpPr>
          <p:cNvPr id="3" name="Rectangle 2">
            <a:extLst>
              <a:ext uri="{FF2B5EF4-FFF2-40B4-BE49-F238E27FC236}">
                <a16:creationId xmlns:a16="http://schemas.microsoft.com/office/drawing/2014/main" id="{1D452CEC-6921-48D9-9C47-14DA5F982595}"/>
              </a:ext>
            </a:extLst>
          </p:cNvPr>
          <p:cNvSpPr/>
          <p:nvPr/>
        </p:nvSpPr>
        <p:spPr>
          <a:xfrm>
            <a:off x="9846129" y="5337977"/>
            <a:ext cx="807848" cy="98118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B6C1B15-0645-4139-B4B3-1218430F61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70800"/>
            <a:ext cx="3301314" cy="3568473"/>
          </a:xfrm>
          <a:prstGeom prst="rect">
            <a:avLst/>
          </a:prstGeom>
        </p:spPr>
      </p:pic>
      <p:pic>
        <p:nvPicPr>
          <p:cNvPr id="10" name="Picture 9">
            <a:extLst>
              <a:ext uri="{FF2B5EF4-FFF2-40B4-BE49-F238E27FC236}">
                <a16:creationId xmlns:a16="http://schemas.microsoft.com/office/drawing/2014/main" id="{BB0F7EE7-A7B0-4999-A844-7D40B21C17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1314" y="2170800"/>
            <a:ext cx="2989704" cy="3568473"/>
          </a:xfrm>
          <a:prstGeom prst="rect">
            <a:avLst/>
          </a:prstGeom>
        </p:spPr>
      </p:pic>
      <p:sp>
        <p:nvSpPr>
          <p:cNvPr id="9" name="Title 1">
            <a:extLst>
              <a:ext uri="{FF2B5EF4-FFF2-40B4-BE49-F238E27FC236}">
                <a16:creationId xmlns:a16="http://schemas.microsoft.com/office/drawing/2014/main" id="{9E292FE5-8620-4F3A-9EEA-41CDE6589F47}"/>
              </a:ext>
            </a:extLst>
          </p:cNvPr>
          <p:cNvSpPr txBox="1">
            <a:spLocks/>
          </p:cNvSpPr>
          <p:nvPr/>
        </p:nvSpPr>
        <p:spPr>
          <a:xfrm>
            <a:off x="1774079" y="1804165"/>
            <a:ext cx="18210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NOAA 2017</a:t>
            </a:r>
          </a:p>
        </p:txBody>
      </p:sp>
    </p:spTree>
    <p:extLst>
      <p:ext uri="{BB962C8B-B14F-4D97-AF65-F5344CB8AC3E}">
        <p14:creationId xmlns:p14="http://schemas.microsoft.com/office/powerpoint/2010/main" val="1003267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80C8C3-1729-4BE2-A762-129E17B98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6542" y="2148890"/>
            <a:ext cx="3593977" cy="3590403"/>
          </a:xfrm>
          <a:prstGeom prst="rect">
            <a:avLst/>
          </a:prstGeom>
        </p:spPr>
      </p:pic>
      <p:sp>
        <p:nvSpPr>
          <p:cNvPr id="2" name="Title 1">
            <a:extLst>
              <a:ext uri="{FF2B5EF4-FFF2-40B4-BE49-F238E27FC236}">
                <a16:creationId xmlns:a16="http://schemas.microsoft.com/office/drawing/2014/main" id="{F398EDC5-ABA2-4831-88A8-78645B2568D5}"/>
              </a:ext>
            </a:extLst>
          </p:cNvPr>
          <p:cNvSpPr>
            <a:spLocks noGrp="1"/>
          </p:cNvSpPr>
          <p:nvPr>
            <p:ph type="title"/>
          </p:nvPr>
        </p:nvSpPr>
        <p:spPr>
          <a:xfrm>
            <a:off x="418454" y="365125"/>
            <a:ext cx="11453248" cy="1325563"/>
          </a:xfrm>
        </p:spPr>
        <p:txBody>
          <a:bodyPr/>
          <a:lstStyle/>
          <a:p>
            <a:r>
              <a:rPr lang="en-US" dirty="0"/>
              <a:t>Abundance in the Context of Management: Reduce Fishing Mortality</a:t>
            </a:r>
          </a:p>
        </p:txBody>
      </p:sp>
      <p:sp>
        <p:nvSpPr>
          <p:cNvPr id="3" name="Content Placeholder 2">
            <a:extLst>
              <a:ext uri="{FF2B5EF4-FFF2-40B4-BE49-F238E27FC236}">
                <a16:creationId xmlns:a16="http://schemas.microsoft.com/office/drawing/2014/main" id="{03F945EC-37ED-429E-82F6-FC44A95212EC}"/>
              </a:ext>
            </a:extLst>
          </p:cNvPr>
          <p:cNvSpPr>
            <a:spLocks noGrp="1"/>
          </p:cNvSpPr>
          <p:nvPr>
            <p:ph idx="1"/>
          </p:nvPr>
        </p:nvSpPr>
        <p:spPr>
          <a:xfrm>
            <a:off x="418454" y="2067565"/>
            <a:ext cx="4587498" cy="4351338"/>
          </a:xfrm>
        </p:spPr>
        <p:txBody>
          <a:bodyPr>
            <a:normAutofit fontScale="92500"/>
          </a:bodyPr>
          <a:lstStyle/>
          <a:p>
            <a:r>
              <a:rPr lang="en-US" sz="2600" dirty="0"/>
              <a:t>Abundances not greatest in the AM areas: are they effective?</a:t>
            </a:r>
          </a:p>
          <a:p>
            <a:pPr lvl="1"/>
            <a:r>
              <a:rPr lang="en-US" dirty="0"/>
              <a:t>Depends on the spatial distribution of effort</a:t>
            </a:r>
          </a:p>
          <a:p>
            <a:r>
              <a:rPr lang="en-US" sz="2600" dirty="0"/>
              <a:t>Fishery-dependent data (NOAA Study Fleet Program) indicates effort is high in the AM areas</a:t>
            </a:r>
          </a:p>
          <a:p>
            <a:r>
              <a:rPr lang="en-US" sz="2600" dirty="0"/>
              <a:t>So while the AM area may not indicate best-windowpane habitat, it may be effective in reducing discard mortality</a:t>
            </a:r>
          </a:p>
        </p:txBody>
      </p:sp>
      <p:pic>
        <p:nvPicPr>
          <p:cNvPr id="5" name="Picture 4">
            <a:extLst>
              <a:ext uri="{FF2B5EF4-FFF2-40B4-BE49-F238E27FC236}">
                <a16:creationId xmlns:a16="http://schemas.microsoft.com/office/drawing/2014/main" id="{8950A8B4-99CC-4993-8CDF-6AC871759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565" y="2503612"/>
            <a:ext cx="3593977" cy="3235681"/>
          </a:xfrm>
          <a:prstGeom prst="rect">
            <a:avLst/>
          </a:prstGeom>
          <a:noFill/>
          <a:ln w="25400">
            <a:noFill/>
          </a:ln>
        </p:spPr>
      </p:pic>
      <p:sp>
        <p:nvSpPr>
          <p:cNvPr id="6" name="Rectangle 5">
            <a:extLst>
              <a:ext uri="{FF2B5EF4-FFF2-40B4-BE49-F238E27FC236}">
                <a16:creationId xmlns:a16="http://schemas.microsoft.com/office/drawing/2014/main" id="{5D52E873-7462-45BF-82A3-979C2C4C997C}"/>
              </a:ext>
            </a:extLst>
          </p:cNvPr>
          <p:cNvSpPr/>
          <p:nvPr/>
        </p:nvSpPr>
        <p:spPr>
          <a:xfrm>
            <a:off x="5162565" y="2148890"/>
            <a:ext cx="3593977" cy="354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7DBE327-8E1F-4220-9A8B-E204223851EE}"/>
              </a:ext>
            </a:extLst>
          </p:cNvPr>
          <p:cNvSpPr txBox="1"/>
          <p:nvPr/>
        </p:nvSpPr>
        <p:spPr>
          <a:xfrm>
            <a:off x="5730390" y="2163018"/>
            <a:ext cx="2691314" cy="369332"/>
          </a:xfrm>
          <a:prstGeom prst="rect">
            <a:avLst/>
          </a:prstGeom>
          <a:noFill/>
        </p:spPr>
        <p:txBody>
          <a:bodyPr wrap="none" rtlCol="0">
            <a:spAutoFit/>
          </a:bodyPr>
          <a:lstStyle/>
          <a:p>
            <a:r>
              <a:rPr lang="en-US" dirty="0">
                <a:latin typeface="+mj-lt"/>
              </a:rPr>
              <a:t>VAST Relative Abundance</a:t>
            </a:r>
          </a:p>
        </p:txBody>
      </p:sp>
      <p:sp>
        <p:nvSpPr>
          <p:cNvPr id="8" name="TextBox 7">
            <a:extLst>
              <a:ext uri="{FF2B5EF4-FFF2-40B4-BE49-F238E27FC236}">
                <a16:creationId xmlns:a16="http://schemas.microsoft.com/office/drawing/2014/main" id="{D2CF7A3A-E310-46F7-8AA8-990E22362738}"/>
              </a:ext>
            </a:extLst>
          </p:cNvPr>
          <p:cNvSpPr txBox="1"/>
          <p:nvPr/>
        </p:nvSpPr>
        <p:spPr>
          <a:xfrm>
            <a:off x="9165848" y="2179886"/>
            <a:ext cx="2723118" cy="369332"/>
          </a:xfrm>
          <a:prstGeom prst="rect">
            <a:avLst/>
          </a:prstGeom>
          <a:noFill/>
        </p:spPr>
        <p:txBody>
          <a:bodyPr wrap="none" rtlCol="0">
            <a:spAutoFit/>
          </a:bodyPr>
          <a:lstStyle/>
          <a:p>
            <a:r>
              <a:rPr lang="en-US" dirty="0">
                <a:latin typeface="+mj-lt"/>
              </a:rPr>
              <a:t>Study Fleet Relative Catch</a:t>
            </a:r>
          </a:p>
        </p:txBody>
      </p:sp>
    </p:spTree>
    <p:extLst>
      <p:ext uri="{BB962C8B-B14F-4D97-AF65-F5344CB8AC3E}">
        <p14:creationId xmlns:p14="http://schemas.microsoft.com/office/powerpoint/2010/main" val="3833483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Goals</a:t>
            </a:r>
          </a:p>
        </p:txBody>
      </p:sp>
      <p:sp>
        <p:nvSpPr>
          <p:cNvPr id="3" name="Content Placeholder 2"/>
          <p:cNvSpPr>
            <a:spLocks noGrp="1"/>
          </p:cNvSpPr>
          <p:nvPr>
            <p:ph idx="1"/>
          </p:nvPr>
        </p:nvSpPr>
        <p:spPr>
          <a:xfrm>
            <a:off x="838200" y="1690688"/>
            <a:ext cx="10515600" cy="4351338"/>
          </a:xfrm>
        </p:spPr>
        <p:txBody>
          <a:bodyPr>
            <a:normAutofit/>
          </a:bodyPr>
          <a:lstStyle/>
          <a:p>
            <a:r>
              <a:rPr lang="en-US" sz="3600" dirty="0"/>
              <a:t>Examine the spatial distribution of windowpane flounder</a:t>
            </a:r>
          </a:p>
          <a:p>
            <a:r>
              <a:rPr lang="en-US" sz="3600" dirty="0"/>
              <a:t>Examine seasonal changes in abundance</a:t>
            </a:r>
          </a:p>
          <a:p>
            <a:r>
              <a:rPr lang="en-US" sz="3600" dirty="0"/>
              <a:t>Estimate selectivity across multiple surveys</a:t>
            </a:r>
          </a:p>
          <a:p>
            <a:r>
              <a:rPr lang="en-US" sz="3600" dirty="0"/>
              <a:t>Examine </a:t>
            </a:r>
            <a:r>
              <a:rPr lang="en-US" sz="3600" dirty="0" err="1"/>
              <a:t>spatio</a:t>
            </a:r>
            <a:r>
              <a:rPr lang="en-US" sz="3600" dirty="0"/>
              <a:t>-temporal dynamics in the context of discards</a:t>
            </a:r>
          </a:p>
        </p:txBody>
      </p:sp>
    </p:spTree>
    <p:extLst>
      <p:ext uri="{BB962C8B-B14F-4D97-AF65-F5344CB8AC3E}">
        <p14:creationId xmlns:p14="http://schemas.microsoft.com/office/powerpoint/2010/main" val="1710393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AE2B-1B83-4EC5-899B-3D5965A407FF}"/>
              </a:ext>
            </a:extLst>
          </p:cNvPr>
          <p:cNvSpPr>
            <a:spLocks noGrp="1"/>
          </p:cNvSpPr>
          <p:nvPr>
            <p:ph type="title"/>
          </p:nvPr>
        </p:nvSpPr>
        <p:spPr>
          <a:xfrm>
            <a:off x="0" y="365125"/>
            <a:ext cx="12192000" cy="1325563"/>
          </a:xfrm>
        </p:spPr>
        <p:txBody>
          <a:bodyPr/>
          <a:lstStyle/>
          <a:p>
            <a:pPr algn="ctr"/>
            <a:r>
              <a:rPr lang="en-US" dirty="0"/>
              <a:t>Spatial Delta Generalized Linear Mixed Model</a:t>
            </a:r>
          </a:p>
        </p:txBody>
      </p:sp>
      <p:sp>
        <p:nvSpPr>
          <p:cNvPr id="3" name="Content Placeholder 2">
            <a:extLst>
              <a:ext uri="{FF2B5EF4-FFF2-40B4-BE49-F238E27FC236}">
                <a16:creationId xmlns:a16="http://schemas.microsoft.com/office/drawing/2014/main" id="{2D1DA4E9-2042-43F0-B38B-5FB3920767E6}"/>
              </a:ext>
            </a:extLst>
          </p:cNvPr>
          <p:cNvSpPr>
            <a:spLocks noGrp="1"/>
          </p:cNvSpPr>
          <p:nvPr>
            <p:ph idx="1"/>
          </p:nvPr>
        </p:nvSpPr>
        <p:spPr>
          <a:xfrm>
            <a:off x="367937" y="1527032"/>
            <a:ext cx="6816635" cy="4802187"/>
          </a:xfrm>
        </p:spPr>
        <p:txBody>
          <a:bodyPr>
            <a:normAutofit/>
          </a:bodyPr>
          <a:lstStyle/>
          <a:p>
            <a:r>
              <a:rPr lang="en-US" dirty="0"/>
              <a:t>Linear model - mixed (fixed and random) effects </a:t>
            </a:r>
          </a:p>
          <a:p>
            <a:pPr lvl="1"/>
            <a:r>
              <a:rPr lang="en-US" dirty="0"/>
              <a:t>Random effect </a:t>
            </a:r>
            <a:r>
              <a:rPr lang="en-US" dirty="0">
                <a:sym typeface="Wingdings" panose="05000000000000000000" pitchFamily="2" charset="2"/>
              </a:rPr>
              <a:t> multiple surveys</a:t>
            </a:r>
            <a:endParaRPr lang="en-US" dirty="0"/>
          </a:p>
          <a:p>
            <a:r>
              <a:rPr lang="en-US" dirty="0"/>
              <a:t>Delta model</a:t>
            </a:r>
          </a:p>
          <a:p>
            <a:pPr lvl="1"/>
            <a:r>
              <a:rPr lang="en-US" dirty="0"/>
              <a:t>Presence/absence</a:t>
            </a:r>
          </a:p>
          <a:p>
            <a:pPr lvl="1"/>
            <a:r>
              <a:rPr lang="en-US" dirty="0"/>
              <a:t>Positive tows</a:t>
            </a:r>
          </a:p>
          <a:p>
            <a:r>
              <a:rPr lang="en-US" dirty="0"/>
              <a:t>Spatial-Gaussian Markov random fields</a:t>
            </a:r>
          </a:p>
          <a:p>
            <a:pPr lvl="1"/>
            <a:r>
              <a:rPr lang="en-US" dirty="0"/>
              <a:t>Smooth field representing unobserved aggregate impact of environmental and biological factors</a:t>
            </a:r>
          </a:p>
          <a:p>
            <a:pPr lvl="1"/>
            <a:endParaRPr lang="en-US" dirty="0"/>
          </a:p>
          <a:p>
            <a:pPr marL="457200" lvl="1" indent="0">
              <a:buNone/>
            </a:pPr>
            <a:endParaRPr lang="en-US" dirty="0"/>
          </a:p>
          <a:p>
            <a:pPr marL="457200" lvl="1" indent="0">
              <a:buNone/>
            </a:pPr>
            <a:endParaRPr lang="en-US" dirty="0"/>
          </a:p>
        </p:txBody>
      </p:sp>
      <p:sp>
        <p:nvSpPr>
          <p:cNvPr id="4" name="Rectangle 3">
            <a:extLst>
              <a:ext uri="{FF2B5EF4-FFF2-40B4-BE49-F238E27FC236}">
                <a16:creationId xmlns:a16="http://schemas.microsoft.com/office/drawing/2014/main" id="{A887F323-4AC9-419E-B52E-CC13DAEAA434}"/>
              </a:ext>
            </a:extLst>
          </p:cNvPr>
          <p:cNvSpPr/>
          <p:nvPr/>
        </p:nvSpPr>
        <p:spPr>
          <a:xfrm>
            <a:off x="367937" y="5330968"/>
            <a:ext cx="10944415" cy="1273169"/>
          </a:xfrm>
          <a:prstGeom prst="rect">
            <a:avLst/>
          </a:prstGeom>
        </p:spPr>
        <p:txBody>
          <a:bodyPr wrap="square">
            <a:spAutoFit/>
          </a:bodyPr>
          <a:lstStyle/>
          <a:p>
            <a:pPr marL="685800" lvl="1" indent="-228600">
              <a:lnSpc>
                <a:spcPct val="90000"/>
              </a:lnSpc>
              <a:spcBef>
                <a:spcPts val="500"/>
              </a:spcBef>
              <a:buFont typeface="Arial" panose="020B0604020202020204" pitchFamily="34" charset="0"/>
              <a:buChar char="•"/>
            </a:pPr>
            <a:endParaRPr lang="en-US" sz="2800" dirty="0">
              <a:solidFill>
                <a:prstClr val="black"/>
              </a:solidFill>
              <a:latin typeface="Cambria" panose="02040503050406030204"/>
            </a:endParaRPr>
          </a:p>
          <a:p>
            <a:pPr lvl="1">
              <a:lnSpc>
                <a:spcPct val="90000"/>
              </a:lnSpc>
              <a:spcBef>
                <a:spcPts val="500"/>
              </a:spcBef>
            </a:pPr>
            <a:r>
              <a:rPr lang="en-US" sz="2800" dirty="0">
                <a:solidFill>
                  <a:prstClr val="black"/>
                </a:solidFill>
                <a:latin typeface="Cambria" panose="02040503050406030204"/>
              </a:rPr>
              <a:t>VAST package (R) </a:t>
            </a:r>
          </a:p>
          <a:p>
            <a:pPr lvl="1">
              <a:lnSpc>
                <a:spcPct val="90000"/>
              </a:lnSpc>
              <a:spcBef>
                <a:spcPts val="500"/>
              </a:spcBef>
            </a:pPr>
            <a:r>
              <a:rPr lang="en-US" sz="2000" dirty="0">
                <a:solidFill>
                  <a:prstClr val="black"/>
                </a:solidFill>
                <a:latin typeface="Cambria" panose="02040503050406030204"/>
              </a:rPr>
              <a:t>Thorson and Ward 2014, </a:t>
            </a:r>
            <a:r>
              <a:rPr lang="en-US" sz="2000" u="sng" dirty="0">
                <a:solidFill>
                  <a:prstClr val="black"/>
                </a:solidFill>
                <a:latin typeface="Cambria" panose="02040503050406030204"/>
              </a:rPr>
              <a:t>Thorson et al 2015</a:t>
            </a:r>
            <a:r>
              <a:rPr lang="en-US" sz="2000" dirty="0">
                <a:solidFill>
                  <a:prstClr val="black"/>
                </a:solidFill>
                <a:latin typeface="Cambria" panose="02040503050406030204"/>
              </a:rPr>
              <a:t>, Thorson and </a:t>
            </a:r>
            <a:r>
              <a:rPr lang="en-US" sz="2000" dirty="0" err="1">
                <a:solidFill>
                  <a:prstClr val="black"/>
                </a:solidFill>
                <a:latin typeface="Cambria" panose="02040503050406030204"/>
              </a:rPr>
              <a:t>Haltuch</a:t>
            </a:r>
            <a:r>
              <a:rPr lang="en-US" sz="2000" dirty="0">
                <a:solidFill>
                  <a:prstClr val="black"/>
                </a:solidFill>
                <a:latin typeface="Cambria" panose="02040503050406030204"/>
              </a:rPr>
              <a:t> 2018, Thorson 2018</a:t>
            </a:r>
          </a:p>
        </p:txBody>
      </p:sp>
      <p:pic>
        <p:nvPicPr>
          <p:cNvPr id="6" name="Picture 5">
            <a:extLst>
              <a:ext uri="{FF2B5EF4-FFF2-40B4-BE49-F238E27FC236}">
                <a16:creationId xmlns:a16="http://schemas.microsoft.com/office/drawing/2014/main" id="{90584D92-465F-4F70-9202-546CE331B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1555" y="1852101"/>
            <a:ext cx="3213462" cy="4152047"/>
          </a:xfrm>
          <a:prstGeom prst="rect">
            <a:avLst/>
          </a:prstGeom>
        </p:spPr>
      </p:pic>
      <p:sp>
        <p:nvSpPr>
          <p:cNvPr id="7" name="TextBox 6">
            <a:extLst>
              <a:ext uri="{FF2B5EF4-FFF2-40B4-BE49-F238E27FC236}">
                <a16:creationId xmlns:a16="http://schemas.microsoft.com/office/drawing/2014/main" id="{07EF1C6E-22F2-4AA6-9723-5FB638A52C7A}"/>
              </a:ext>
            </a:extLst>
          </p:cNvPr>
          <p:cNvSpPr txBox="1"/>
          <p:nvPr/>
        </p:nvSpPr>
        <p:spPr>
          <a:xfrm>
            <a:off x="8540472" y="1482769"/>
            <a:ext cx="2295628" cy="369332"/>
          </a:xfrm>
          <a:prstGeom prst="rect">
            <a:avLst/>
          </a:prstGeom>
          <a:noFill/>
        </p:spPr>
        <p:txBody>
          <a:bodyPr wrap="none" rtlCol="0">
            <a:spAutoFit/>
          </a:bodyPr>
          <a:lstStyle/>
          <a:p>
            <a:r>
              <a:rPr lang="en-US" dirty="0" err="1">
                <a:latin typeface="+mj-lt"/>
              </a:rPr>
              <a:t>Arrowtooth</a:t>
            </a:r>
            <a:r>
              <a:rPr lang="en-US" dirty="0">
                <a:latin typeface="+mj-lt"/>
              </a:rPr>
              <a:t> Flounder</a:t>
            </a:r>
          </a:p>
        </p:txBody>
      </p:sp>
    </p:spTree>
    <p:extLst>
      <p:ext uri="{BB962C8B-B14F-4D97-AF65-F5344CB8AC3E}">
        <p14:creationId xmlns:p14="http://schemas.microsoft.com/office/powerpoint/2010/main" val="373122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Monitoring</a:t>
            </a:r>
          </a:p>
        </p:txBody>
      </p:sp>
      <p:sp>
        <p:nvSpPr>
          <p:cNvPr id="3" name="TextBox 2">
            <a:extLst>
              <a:ext uri="{FF2B5EF4-FFF2-40B4-BE49-F238E27FC236}">
                <a16:creationId xmlns:a16="http://schemas.microsoft.com/office/drawing/2014/main" id="{8CF5DE9C-36BB-49B9-A393-B425F6911DA6}"/>
              </a:ext>
            </a:extLst>
          </p:cNvPr>
          <p:cNvSpPr txBox="1"/>
          <p:nvPr/>
        </p:nvSpPr>
        <p:spPr>
          <a:xfrm>
            <a:off x="6493790" y="1609926"/>
            <a:ext cx="5222929"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mj-lt"/>
                <a:cs typeface="Times New Roman" panose="02020603050405020304" pitchFamily="18" charset="0"/>
              </a:rPr>
              <a:t>Compliance</a:t>
            </a:r>
          </a:p>
          <a:p>
            <a:pPr marL="457200" indent="-457200">
              <a:buFont typeface="Arial" panose="020B0604020202020204" pitchFamily="34" charset="0"/>
              <a:buChar char="•"/>
            </a:pPr>
            <a:r>
              <a:rPr lang="en-US" sz="2800" dirty="0">
                <a:latin typeface="+mj-lt"/>
                <a:cs typeface="Times New Roman" panose="02020603050405020304" pitchFamily="18" charset="0"/>
              </a:rPr>
              <a:t>Catch reporting</a:t>
            </a:r>
          </a:p>
          <a:p>
            <a:pPr marL="914400" lvl="1" indent="-457200">
              <a:buFont typeface="Arial" panose="020B0604020202020204" pitchFamily="34" charset="0"/>
              <a:buChar char="•"/>
            </a:pPr>
            <a:r>
              <a:rPr lang="en-US" sz="2800" dirty="0">
                <a:latin typeface="+mj-lt"/>
                <a:cs typeface="Times New Roman" panose="02020603050405020304" pitchFamily="18" charset="0"/>
              </a:rPr>
              <a:t>Discards</a:t>
            </a:r>
          </a:p>
          <a:p>
            <a:pPr marL="457200" indent="-457200">
              <a:buFont typeface="Arial" panose="020B0604020202020204" pitchFamily="34" charset="0"/>
              <a:buChar char="•"/>
            </a:pPr>
            <a:r>
              <a:rPr lang="en-US" sz="2800" dirty="0">
                <a:latin typeface="+mj-lt"/>
                <a:cs typeface="Times New Roman" panose="02020603050405020304" pitchFamily="18" charset="0"/>
              </a:rPr>
              <a:t>Length/age data for stock assessments</a:t>
            </a:r>
          </a:p>
          <a:p>
            <a:pPr marL="457200" indent="-457200">
              <a:buFont typeface="Arial" panose="020B0604020202020204" pitchFamily="34" charset="0"/>
              <a:buChar char="•"/>
            </a:pPr>
            <a:endParaRPr lang="en-US" sz="2800" dirty="0">
              <a:latin typeface="+mj-lt"/>
              <a:cs typeface="Times New Roman" panose="02020603050405020304" pitchFamily="18" charset="0"/>
            </a:endParaRPr>
          </a:p>
          <a:p>
            <a:pPr marL="457200" indent="-457200">
              <a:buFont typeface="Arial" panose="020B0604020202020204" pitchFamily="34" charset="0"/>
              <a:buChar char="•"/>
            </a:pPr>
            <a:r>
              <a:rPr lang="en-US" sz="2800" dirty="0">
                <a:latin typeface="+mj-lt"/>
                <a:cs typeface="Times New Roman" panose="02020603050405020304" pitchFamily="18" charset="0"/>
              </a:rPr>
              <a:t>Use of EM to refine management measures</a:t>
            </a:r>
          </a:p>
        </p:txBody>
      </p:sp>
      <p:pic>
        <p:nvPicPr>
          <p:cNvPr id="6" name="Picture 4" descr="Image result for electronic monitoring fishing nature conservancy">
            <a:extLst>
              <a:ext uri="{FF2B5EF4-FFF2-40B4-BE49-F238E27FC236}">
                <a16:creationId xmlns:a16="http://schemas.microsoft.com/office/drawing/2014/main" id="{B49CC00D-0D48-4B4E-ACD7-2D572453C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29" y="1612156"/>
            <a:ext cx="5677194" cy="363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088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 Windowpane Flounder</a:t>
            </a:r>
          </a:p>
        </p:txBody>
      </p:sp>
      <p:pic>
        <p:nvPicPr>
          <p:cNvPr id="2050"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6509" y="92362"/>
            <a:ext cx="2321406" cy="1741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68960CF-1790-4BCE-9F7F-92E3F0B936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1" y="1539497"/>
            <a:ext cx="5068658" cy="5024583"/>
          </a:xfrm>
          <a:prstGeom prst="rect">
            <a:avLst/>
          </a:prstGeom>
        </p:spPr>
      </p:pic>
      <p:sp>
        <p:nvSpPr>
          <p:cNvPr id="6" name="TextBox 5">
            <a:extLst>
              <a:ext uri="{FF2B5EF4-FFF2-40B4-BE49-F238E27FC236}">
                <a16:creationId xmlns:a16="http://schemas.microsoft.com/office/drawing/2014/main" id="{C6E9E270-28C7-4710-8CB3-DB01DA80C08E}"/>
              </a:ext>
            </a:extLst>
          </p:cNvPr>
          <p:cNvSpPr txBox="1"/>
          <p:nvPr/>
        </p:nvSpPr>
        <p:spPr>
          <a:xfrm>
            <a:off x="6209882" y="1997839"/>
            <a:ext cx="5982118"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mj-lt"/>
              </a:rPr>
              <a:t>S. Windowpane are currently a prohibited stock</a:t>
            </a:r>
          </a:p>
          <a:p>
            <a:pPr marL="285750" indent="-285750">
              <a:buFont typeface="Arial" panose="020B0604020202020204" pitchFamily="34" charset="0"/>
              <a:buChar char="•"/>
            </a:pPr>
            <a:r>
              <a:rPr lang="en-US" sz="3600" dirty="0">
                <a:latin typeface="+mj-lt"/>
              </a:rPr>
              <a:t>Temporary restricted area imposed if discards hit threshold</a:t>
            </a:r>
          </a:p>
        </p:txBody>
      </p:sp>
      <p:pic>
        <p:nvPicPr>
          <p:cNvPr id="7" name="Picture 6">
            <a:extLst>
              <a:ext uri="{FF2B5EF4-FFF2-40B4-BE49-F238E27FC236}">
                <a16:creationId xmlns:a16="http://schemas.microsoft.com/office/drawing/2014/main" id="{05DE9302-DE19-4FA9-B376-51DE5841F1C4}"/>
              </a:ext>
            </a:extLst>
          </p:cNvPr>
          <p:cNvPicPr>
            <a:picLocks noChangeAspect="1"/>
          </p:cNvPicPr>
          <p:nvPr/>
        </p:nvPicPr>
        <p:blipFill rotWithShape="1">
          <a:blip r:embed="rId6"/>
          <a:srcRect l="21726" t="12741" r="21877" b="14349"/>
          <a:stretch/>
        </p:blipFill>
        <p:spPr>
          <a:xfrm>
            <a:off x="9290126" y="4386741"/>
            <a:ext cx="1745890" cy="2253094"/>
          </a:xfrm>
          <a:prstGeom prst="rect">
            <a:avLst/>
          </a:prstGeom>
          <a:solidFill>
            <a:schemeClr val="bg1"/>
          </a:solidFill>
        </p:spPr>
      </p:pic>
      <p:sp>
        <p:nvSpPr>
          <p:cNvPr id="9" name="Rectangle 8">
            <a:extLst>
              <a:ext uri="{FF2B5EF4-FFF2-40B4-BE49-F238E27FC236}">
                <a16:creationId xmlns:a16="http://schemas.microsoft.com/office/drawing/2014/main" id="{4F442449-896B-40F5-AF29-26B9810B5F4F}"/>
              </a:ext>
            </a:extLst>
          </p:cNvPr>
          <p:cNvSpPr/>
          <p:nvPr/>
        </p:nvSpPr>
        <p:spPr>
          <a:xfrm>
            <a:off x="9846129" y="5337977"/>
            <a:ext cx="807848" cy="98118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688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852"/>
            <a:ext cx="10515600" cy="1325563"/>
          </a:xfrm>
        </p:spPr>
        <p:txBody>
          <a:bodyPr/>
          <a:lstStyle/>
          <a:p>
            <a:r>
              <a:rPr lang="en-US" dirty="0"/>
              <a:t>Electronic Monitoring Program</a:t>
            </a:r>
          </a:p>
        </p:txBody>
      </p:sp>
      <p:pic>
        <p:nvPicPr>
          <p:cNvPr id="6" name="Picture 5">
            <a:extLst>
              <a:ext uri="{FF2B5EF4-FFF2-40B4-BE49-F238E27FC236}">
                <a16:creationId xmlns:a16="http://schemas.microsoft.com/office/drawing/2014/main" id="{17EA22E5-99E6-42C8-B6DB-F089A3237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253" y="1358177"/>
            <a:ext cx="5595313" cy="4987951"/>
          </a:xfrm>
          <a:prstGeom prst="rect">
            <a:avLst/>
          </a:prstGeom>
        </p:spPr>
      </p:pic>
      <p:sp>
        <p:nvSpPr>
          <p:cNvPr id="7" name="Title 1">
            <a:extLst>
              <a:ext uri="{FF2B5EF4-FFF2-40B4-BE49-F238E27FC236}">
                <a16:creationId xmlns:a16="http://schemas.microsoft.com/office/drawing/2014/main" id="{88EDECDB-E66B-495D-9C26-DC3435F809FF}"/>
              </a:ext>
            </a:extLst>
          </p:cNvPr>
          <p:cNvSpPr txBox="1">
            <a:spLocks/>
          </p:cNvSpPr>
          <p:nvPr/>
        </p:nvSpPr>
        <p:spPr>
          <a:xfrm>
            <a:off x="7875095" y="43695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Electronic Monitoring Program Data</a:t>
            </a:r>
          </a:p>
        </p:txBody>
      </p:sp>
      <p:pic>
        <p:nvPicPr>
          <p:cNvPr id="9" name="Picture 8">
            <a:extLst>
              <a:ext uri="{FF2B5EF4-FFF2-40B4-BE49-F238E27FC236}">
                <a16:creationId xmlns:a16="http://schemas.microsoft.com/office/drawing/2014/main" id="{E459B13E-8319-42FC-91BA-E7B62ACF2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7" y="1771102"/>
            <a:ext cx="5873641" cy="3923987"/>
          </a:xfrm>
          <a:prstGeom prst="rect">
            <a:avLst/>
          </a:prstGeom>
        </p:spPr>
      </p:pic>
    </p:spTree>
    <p:extLst>
      <p:ext uri="{BB962C8B-B14F-4D97-AF65-F5344CB8AC3E}">
        <p14:creationId xmlns:p14="http://schemas.microsoft.com/office/powerpoint/2010/main" val="901837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96" y="210287"/>
            <a:ext cx="7948079" cy="1325563"/>
          </a:xfrm>
        </p:spPr>
        <p:txBody>
          <a:bodyPr>
            <a:normAutofit fontScale="90000"/>
          </a:bodyPr>
          <a:lstStyle/>
          <a:p>
            <a:r>
              <a:rPr lang="en-US" dirty="0"/>
              <a:t>Combined Fishery Dependent and Independent data to examine Windowpane distribution. </a:t>
            </a:r>
          </a:p>
        </p:txBody>
      </p:sp>
      <p:sp>
        <p:nvSpPr>
          <p:cNvPr id="3" name="Content Placeholder 2"/>
          <p:cNvSpPr>
            <a:spLocks noGrp="1"/>
          </p:cNvSpPr>
          <p:nvPr>
            <p:ph idx="1"/>
          </p:nvPr>
        </p:nvSpPr>
        <p:spPr>
          <a:xfrm>
            <a:off x="5826615" y="2506662"/>
            <a:ext cx="6501455" cy="4351338"/>
          </a:xfrm>
        </p:spPr>
        <p:txBody>
          <a:bodyPr>
            <a:normAutofit/>
          </a:bodyPr>
          <a:lstStyle/>
          <a:p>
            <a:r>
              <a:rPr lang="en-US" dirty="0"/>
              <a:t>Trawl Data Used in Abundance Estimates</a:t>
            </a:r>
          </a:p>
          <a:p>
            <a:pPr lvl="1"/>
            <a:r>
              <a:rPr lang="en-US" dirty="0"/>
              <a:t>Electronic Monitoring Data</a:t>
            </a:r>
          </a:p>
          <a:p>
            <a:pPr lvl="1"/>
            <a:r>
              <a:rPr lang="en-US" dirty="0"/>
              <a:t>NEFSC Spring Trawl Survey</a:t>
            </a:r>
          </a:p>
          <a:p>
            <a:pPr lvl="1"/>
            <a:r>
              <a:rPr lang="en-US" dirty="0"/>
              <a:t>RI DEM Spring and Monthly Trawl Surveys</a:t>
            </a:r>
          </a:p>
          <a:p>
            <a:pPr lvl="1"/>
            <a:r>
              <a:rPr lang="en-US" dirty="0"/>
              <a:t>NEAMAP Spring Trawl Survey</a:t>
            </a:r>
          </a:p>
          <a:p>
            <a:pPr lvl="1"/>
            <a:r>
              <a:rPr lang="en-US" dirty="0"/>
              <a:t>Block Island Wind Farm Trawl</a:t>
            </a:r>
          </a:p>
          <a:p>
            <a:r>
              <a:rPr lang="en-US" dirty="0"/>
              <a:t>Years included: 2010-2017</a:t>
            </a:r>
          </a:p>
          <a:p>
            <a:r>
              <a:rPr lang="en-US" dirty="0"/>
              <a:t>Months included: January - May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364" y="79663"/>
            <a:ext cx="3200400" cy="2209800"/>
          </a:xfrm>
          <a:prstGeom prst="rect">
            <a:avLst/>
          </a:prstGeom>
        </p:spPr>
      </p:pic>
      <p:pic>
        <p:nvPicPr>
          <p:cNvPr id="7" name="Picture 6">
            <a:extLst>
              <a:ext uri="{FF2B5EF4-FFF2-40B4-BE49-F238E27FC236}">
                <a16:creationId xmlns:a16="http://schemas.microsoft.com/office/drawing/2014/main" id="{FCF363A1-7C4B-4C54-A786-16E1EB5C2C50}"/>
              </a:ext>
            </a:extLst>
          </p:cNvPr>
          <p:cNvPicPr>
            <a:picLocks noChangeAspect="1"/>
          </p:cNvPicPr>
          <p:nvPr/>
        </p:nvPicPr>
        <p:blipFill rotWithShape="1">
          <a:blip r:embed="rId4"/>
          <a:srcRect r="51214"/>
          <a:stretch/>
        </p:blipFill>
        <p:spPr>
          <a:xfrm>
            <a:off x="869816" y="1655817"/>
            <a:ext cx="4218378" cy="5179971"/>
          </a:xfrm>
          <a:prstGeom prst="rect">
            <a:avLst/>
          </a:prstGeom>
        </p:spPr>
      </p:pic>
    </p:spTree>
    <p:extLst>
      <p:ext uri="{BB962C8B-B14F-4D97-AF65-F5344CB8AC3E}">
        <p14:creationId xmlns:p14="http://schemas.microsoft.com/office/powerpoint/2010/main" val="68658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90DC-E5E2-4250-B68B-C412484DF841}"/>
              </a:ext>
            </a:extLst>
          </p:cNvPr>
          <p:cNvSpPr>
            <a:spLocks noGrp="1"/>
          </p:cNvSpPr>
          <p:nvPr>
            <p:ph type="title"/>
          </p:nvPr>
        </p:nvSpPr>
        <p:spPr>
          <a:xfrm>
            <a:off x="838200" y="163651"/>
            <a:ext cx="10515600" cy="1325563"/>
          </a:xfrm>
        </p:spPr>
        <p:txBody>
          <a:bodyPr/>
          <a:lstStyle/>
          <a:p>
            <a:r>
              <a:rPr lang="en-US" dirty="0"/>
              <a:t>Distribution of Windowpane</a:t>
            </a:r>
          </a:p>
        </p:txBody>
      </p:sp>
      <p:pic>
        <p:nvPicPr>
          <p:cNvPr id="4" name="Picture 3">
            <a:extLst>
              <a:ext uri="{FF2B5EF4-FFF2-40B4-BE49-F238E27FC236}">
                <a16:creationId xmlns:a16="http://schemas.microsoft.com/office/drawing/2014/main" id="{95AE5FA6-D488-4445-909E-128B275A84A2}"/>
              </a:ext>
            </a:extLst>
          </p:cNvPr>
          <p:cNvPicPr>
            <a:picLocks noChangeAspect="1"/>
          </p:cNvPicPr>
          <p:nvPr/>
        </p:nvPicPr>
        <p:blipFill>
          <a:blip r:embed="rId3"/>
          <a:stretch>
            <a:fillRect/>
          </a:stretch>
        </p:blipFill>
        <p:spPr>
          <a:xfrm>
            <a:off x="633053" y="1453080"/>
            <a:ext cx="10994842" cy="5241269"/>
          </a:xfrm>
          <a:prstGeom prst="rect">
            <a:avLst/>
          </a:prstGeom>
        </p:spPr>
      </p:pic>
    </p:spTree>
    <p:extLst>
      <p:ext uri="{BB962C8B-B14F-4D97-AF65-F5344CB8AC3E}">
        <p14:creationId xmlns:p14="http://schemas.microsoft.com/office/powerpoint/2010/main" val="216441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9B1505-9CCB-4934-BE5C-4A4E3FA96925}"/>
              </a:ext>
            </a:extLst>
          </p:cNvPr>
          <p:cNvPicPr>
            <a:picLocks noChangeAspect="1"/>
          </p:cNvPicPr>
          <p:nvPr/>
        </p:nvPicPr>
        <p:blipFill rotWithShape="1">
          <a:blip r:embed="rId2"/>
          <a:srcRect l="49687"/>
          <a:stretch/>
        </p:blipFill>
        <p:spPr>
          <a:xfrm>
            <a:off x="4928976" y="2130481"/>
            <a:ext cx="3917441" cy="3711633"/>
          </a:xfrm>
          <a:prstGeom prst="rect">
            <a:avLst/>
          </a:prstGeom>
        </p:spPr>
      </p:pic>
      <p:sp>
        <p:nvSpPr>
          <p:cNvPr id="2" name="Title 1">
            <a:extLst>
              <a:ext uri="{FF2B5EF4-FFF2-40B4-BE49-F238E27FC236}">
                <a16:creationId xmlns:a16="http://schemas.microsoft.com/office/drawing/2014/main" id="{F398EDC5-ABA2-4831-88A8-78645B2568D5}"/>
              </a:ext>
            </a:extLst>
          </p:cNvPr>
          <p:cNvSpPr>
            <a:spLocks noGrp="1"/>
          </p:cNvSpPr>
          <p:nvPr>
            <p:ph type="title"/>
          </p:nvPr>
        </p:nvSpPr>
        <p:spPr>
          <a:xfrm>
            <a:off x="418454" y="365125"/>
            <a:ext cx="11453248" cy="1325563"/>
          </a:xfrm>
        </p:spPr>
        <p:txBody>
          <a:bodyPr/>
          <a:lstStyle/>
          <a:p>
            <a:r>
              <a:rPr lang="en-US" dirty="0"/>
              <a:t>Abundance in the Context of Management: Reduce Fishing Mortality</a:t>
            </a:r>
          </a:p>
        </p:txBody>
      </p:sp>
      <p:sp>
        <p:nvSpPr>
          <p:cNvPr id="3" name="Content Placeholder 2">
            <a:extLst>
              <a:ext uri="{FF2B5EF4-FFF2-40B4-BE49-F238E27FC236}">
                <a16:creationId xmlns:a16="http://schemas.microsoft.com/office/drawing/2014/main" id="{03F945EC-37ED-429E-82F6-FC44A95212EC}"/>
              </a:ext>
            </a:extLst>
          </p:cNvPr>
          <p:cNvSpPr>
            <a:spLocks noGrp="1"/>
          </p:cNvSpPr>
          <p:nvPr>
            <p:ph idx="1"/>
          </p:nvPr>
        </p:nvSpPr>
        <p:spPr>
          <a:xfrm>
            <a:off x="418454" y="2067565"/>
            <a:ext cx="4587498" cy="4351338"/>
          </a:xfrm>
        </p:spPr>
        <p:txBody>
          <a:bodyPr>
            <a:normAutofit lnSpcReduction="10000"/>
          </a:bodyPr>
          <a:lstStyle/>
          <a:p>
            <a:r>
              <a:rPr lang="en-US" sz="2600" dirty="0"/>
              <a:t>Abundances not greatest in the AM areas: are they effective?</a:t>
            </a:r>
          </a:p>
          <a:p>
            <a:pPr lvl="1"/>
            <a:r>
              <a:rPr lang="en-US" dirty="0"/>
              <a:t>Depends on the spatial distribution of effort</a:t>
            </a:r>
          </a:p>
          <a:p>
            <a:r>
              <a:rPr lang="en-US" sz="2600" dirty="0"/>
              <a:t>Fishery-dependent data (GARFO) indicates high discards in the AM areas</a:t>
            </a:r>
          </a:p>
          <a:p>
            <a:r>
              <a:rPr lang="en-US" sz="2600" dirty="0"/>
              <a:t>So while the AM area may not indicate best-windowpane habitat, it is most effective at reducing discard mortality</a:t>
            </a:r>
          </a:p>
        </p:txBody>
      </p:sp>
      <p:sp>
        <p:nvSpPr>
          <p:cNvPr id="6" name="Rectangle 5">
            <a:extLst>
              <a:ext uri="{FF2B5EF4-FFF2-40B4-BE49-F238E27FC236}">
                <a16:creationId xmlns:a16="http://schemas.microsoft.com/office/drawing/2014/main" id="{5D52E873-7462-45BF-82A3-979C2C4C997C}"/>
              </a:ext>
            </a:extLst>
          </p:cNvPr>
          <p:cNvSpPr/>
          <p:nvPr/>
        </p:nvSpPr>
        <p:spPr>
          <a:xfrm>
            <a:off x="4917465" y="1600412"/>
            <a:ext cx="3928952" cy="579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7DBE327-8E1F-4220-9A8B-E204223851EE}"/>
              </a:ext>
            </a:extLst>
          </p:cNvPr>
          <p:cNvSpPr txBox="1"/>
          <p:nvPr/>
        </p:nvSpPr>
        <p:spPr>
          <a:xfrm>
            <a:off x="5730390" y="1676327"/>
            <a:ext cx="2691314" cy="369332"/>
          </a:xfrm>
          <a:prstGeom prst="rect">
            <a:avLst/>
          </a:prstGeom>
          <a:noFill/>
        </p:spPr>
        <p:txBody>
          <a:bodyPr wrap="none" rtlCol="0">
            <a:spAutoFit/>
          </a:bodyPr>
          <a:lstStyle/>
          <a:p>
            <a:r>
              <a:rPr lang="en-US" dirty="0">
                <a:latin typeface="+mj-lt"/>
              </a:rPr>
              <a:t>VAST Relative Abundance</a:t>
            </a:r>
          </a:p>
        </p:txBody>
      </p:sp>
      <p:sp>
        <p:nvSpPr>
          <p:cNvPr id="8" name="TextBox 7">
            <a:extLst>
              <a:ext uri="{FF2B5EF4-FFF2-40B4-BE49-F238E27FC236}">
                <a16:creationId xmlns:a16="http://schemas.microsoft.com/office/drawing/2014/main" id="{D2CF7A3A-E310-46F7-8AA8-990E22362738}"/>
              </a:ext>
            </a:extLst>
          </p:cNvPr>
          <p:cNvSpPr txBox="1"/>
          <p:nvPr/>
        </p:nvSpPr>
        <p:spPr>
          <a:xfrm>
            <a:off x="9165848" y="2179886"/>
            <a:ext cx="2723118" cy="369332"/>
          </a:xfrm>
          <a:prstGeom prst="rect">
            <a:avLst/>
          </a:prstGeom>
          <a:noFill/>
        </p:spPr>
        <p:txBody>
          <a:bodyPr wrap="none" rtlCol="0">
            <a:spAutoFit/>
          </a:bodyPr>
          <a:lstStyle/>
          <a:p>
            <a:r>
              <a:rPr lang="en-US" dirty="0">
                <a:latin typeface="+mj-lt"/>
              </a:rPr>
              <a:t>Study Fleet Relative Catch</a:t>
            </a:r>
          </a:p>
        </p:txBody>
      </p:sp>
      <p:pic>
        <p:nvPicPr>
          <p:cNvPr id="9" name="Picture 8">
            <a:extLst>
              <a:ext uri="{FF2B5EF4-FFF2-40B4-BE49-F238E27FC236}">
                <a16:creationId xmlns:a16="http://schemas.microsoft.com/office/drawing/2014/main" id="{6F4F625B-3964-46FA-90C4-F3D03114F096}"/>
              </a:ext>
            </a:extLst>
          </p:cNvPr>
          <p:cNvPicPr>
            <a:picLocks noChangeAspect="1"/>
          </p:cNvPicPr>
          <p:nvPr/>
        </p:nvPicPr>
        <p:blipFill rotWithShape="1">
          <a:blip r:embed="rId3"/>
          <a:srcRect r="50000"/>
          <a:stretch/>
        </p:blipFill>
        <p:spPr>
          <a:xfrm>
            <a:off x="8769440" y="1600412"/>
            <a:ext cx="3515933" cy="5042079"/>
          </a:xfrm>
          <a:prstGeom prst="rect">
            <a:avLst/>
          </a:prstGeom>
        </p:spPr>
      </p:pic>
      <p:sp>
        <p:nvSpPr>
          <p:cNvPr id="12" name="TextBox 11">
            <a:extLst>
              <a:ext uri="{FF2B5EF4-FFF2-40B4-BE49-F238E27FC236}">
                <a16:creationId xmlns:a16="http://schemas.microsoft.com/office/drawing/2014/main" id="{86CE6B5C-690B-421B-91C7-0E56805B265B}"/>
              </a:ext>
            </a:extLst>
          </p:cNvPr>
          <p:cNvSpPr txBox="1"/>
          <p:nvPr/>
        </p:nvSpPr>
        <p:spPr>
          <a:xfrm>
            <a:off x="10027086" y="1695993"/>
            <a:ext cx="1034066" cy="369332"/>
          </a:xfrm>
          <a:prstGeom prst="rect">
            <a:avLst/>
          </a:prstGeom>
          <a:noFill/>
        </p:spPr>
        <p:txBody>
          <a:bodyPr wrap="none" rtlCol="0">
            <a:spAutoFit/>
          </a:bodyPr>
          <a:lstStyle/>
          <a:p>
            <a:pPr algn="ctr"/>
            <a:r>
              <a:rPr lang="en-US" dirty="0">
                <a:latin typeface="+mj-lt"/>
              </a:rPr>
              <a:t>Discards</a:t>
            </a:r>
          </a:p>
        </p:txBody>
      </p:sp>
    </p:spTree>
    <p:extLst>
      <p:ext uri="{BB962C8B-B14F-4D97-AF65-F5344CB8AC3E}">
        <p14:creationId xmlns:p14="http://schemas.microsoft.com/office/powerpoint/2010/main" val="319323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FAD3-AF6E-4D06-B7B7-7F8A20F5604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52B3C2EE-8D41-41F9-BA56-DFF7D539ED9D}"/>
              </a:ext>
            </a:extLst>
          </p:cNvPr>
          <p:cNvSpPr>
            <a:spLocks noGrp="1"/>
          </p:cNvSpPr>
          <p:nvPr>
            <p:ph idx="1"/>
          </p:nvPr>
        </p:nvSpPr>
        <p:spPr/>
        <p:txBody>
          <a:bodyPr/>
          <a:lstStyle/>
          <a:p>
            <a:r>
              <a:rPr lang="en-US" dirty="0"/>
              <a:t>Electronic Monitoring data can be used to convert fishers observations into ‘hard numbers’ for quantitative analyses</a:t>
            </a:r>
          </a:p>
          <a:p>
            <a:r>
              <a:rPr lang="en-US" dirty="0"/>
              <a:t>High resolution data prompted a specific industry questions that directly lead to a research project</a:t>
            </a:r>
          </a:p>
          <a:p>
            <a:r>
              <a:rPr lang="en-US" dirty="0"/>
              <a:t>Highest density windowpane areas were not in the AM areas</a:t>
            </a:r>
          </a:p>
          <a:p>
            <a:r>
              <a:rPr lang="en-US" dirty="0"/>
              <a:t>Discards were highest in the AM areas</a:t>
            </a:r>
          </a:p>
          <a:p>
            <a:r>
              <a:rPr lang="en-US" dirty="0"/>
              <a:t>The AM areas would do the most to reduce fishing mortality on Windowpane</a:t>
            </a:r>
          </a:p>
        </p:txBody>
      </p:sp>
    </p:spTree>
    <p:extLst>
      <p:ext uri="{BB962C8B-B14F-4D97-AF65-F5344CB8AC3E}">
        <p14:creationId xmlns:p14="http://schemas.microsoft.com/office/powerpoint/2010/main" val="2308073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14477</TotalTime>
  <Words>1318</Words>
  <Application>Microsoft Office PowerPoint</Application>
  <PresentationFormat>Widescreen</PresentationFormat>
  <Paragraphs>138</Paragraphs>
  <Slides>24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Cambria</vt:lpstr>
      <vt:lpstr>Times New Roman</vt:lpstr>
      <vt:lpstr>Office Theme</vt:lpstr>
      <vt:lpstr>Utilizing fishers’ observations to inform SNE/ MA windowpane science and management</vt:lpstr>
      <vt:lpstr>Fishery dependent data</vt:lpstr>
      <vt:lpstr>Electronic Monitoring</vt:lpstr>
      <vt:lpstr>S. Windowpane Flounder</vt:lpstr>
      <vt:lpstr>Electronic Monitoring Program</vt:lpstr>
      <vt:lpstr>Combined Fishery Dependent and Independent data to examine Windowpane distribution. </vt:lpstr>
      <vt:lpstr>Distribution of Windowpane</vt:lpstr>
      <vt:lpstr>Abundance in the Context of Management: Reduce Fishing Mortality</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Commercial Fishing Activity</vt:lpstr>
      <vt:lpstr>PowerPoint Presentation</vt:lpstr>
      <vt:lpstr>PowerPoint Presentation</vt:lpstr>
      <vt:lpstr>Next Steps</vt:lpstr>
      <vt:lpstr>Windowpane Flounder</vt:lpstr>
      <vt:lpstr>Abundance in the Context of Management: Reduce Fishing Mortality</vt:lpstr>
      <vt:lpstr>Research Goals</vt:lpstr>
      <vt:lpstr>Spatial Delta Generalized Linear Mixed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 Bell</dc:creator>
  <cp:lastModifiedBy>Rich Bell</cp:lastModifiedBy>
  <cp:revision>100</cp:revision>
  <dcterms:created xsi:type="dcterms:W3CDTF">2018-09-19T16:28:55Z</dcterms:created>
  <dcterms:modified xsi:type="dcterms:W3CDTF">2021-12-02T16:54:30Z</dcterms:modified>
</cp:coreProperties>
</file>