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La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Lato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7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50cd462f2_0_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050cd462f2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050cd462f2_0_9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050cd462f2_0_9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050cd462f2_0_9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050cd462f2_0_9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050cd462f2_0_9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050cd462f2_0_9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050cd462f2_0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050cd462f2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050cd462f2_0_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050cd462f2_0_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50cd462f2_0_7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50cd462f2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50cd462f2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50cd462f2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50cd462f2_0_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50cd462f2_0_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050cd462f2_0_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050cd462f2_0_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50cd462f2_0_7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050cd462f2_0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50cd462f2_0_7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050cd462f2_0_7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50cd462f2_0_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50cd462f2_0_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50cd462f2_0_9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050cd462f2_0_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r background">
  <p:cSld name="BLANK_1">
    <p:bg>
      <p:bgPr>
        <a:solidFill>
          <a:schemeClr val="accen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1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87" name="Google Shape;87;p1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1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1" name="Google Shape;91;p1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idx="1" type="body"/>
          </p:nvPr>
        </p:nvSpPr>
        <p:spPr>
          <a:xfrm>
            <a:off x="1710425" y="2161800"/>
            <a:ext cx="57237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▷"/>
              <a:defRPr i="1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indent="-381000" lvl="8" marL="41148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/>
        </p:txBody>
      </p:sp>
      <p:sp>
        <p:nvSpPr>
          <p:cNvPr id="26" name="Google Shape;26;p4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chemeClr val="accent6"/>
                </a:solidFill>
              </a:rPr>
              <a:t>“</a:t>
            </a:r>
            <a:endParaRPr b="1" sz="9600">
              <a:solidFill>
                <a:schemeClr val="accent6"/>
              </a:solidFill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5723283" y="1599675"/>
            <a:ext cx="17103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7434177" y="1599675"/>
            <a:ext cx="17103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1599675"/>
            <a:ext cx="17103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710425" y="1599675"/>
            <a:ext cx="17103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" name="Google Shape;35;p5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7" name="Google Shape;47;p6"/>
          <p:cNvSpPr txBox="1"/>
          <p:nvPr>
            <p:ph idx="2" type="body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7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893700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6" name="Google Shape;56;p7"/>
          <p:cNvSpPr txBox="1"/>
          <p:nvPr>
            <p:ph idx="2" type="body"/>
          </p:nvPr>
        </p:nvSpPr>
        <p:spPr>
          <a:xfrm>
            <a:off x="3386404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7" name="Google Shape;57;p7"/>
          <p:cNvSpPr txBox="1"/>
          <p:nvPr>
            <p:ph idx="3" type="body"/>
          </p:nvPr>
        </p:nvSpPr>
        <p:spPr>
          <a:xfrm>
            <a:off x="5879107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8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9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893700" y="4649963"/>
            <a:ext cx="6462600" cy="35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/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23.png"/><Relationship Id="rId6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5.jpg"/><Relationship Id="rId5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Early Life History of American Lobsters in Coastal Southern New England Waters</a:t>
            </a:r>
            <a:endParaRPr sz="3700"/>
          </a:p>
        </p:txBody>
      </p:sp>
      <p:pic>
        <p:nvPicPr>
          <p:cNvPr id="98" name="Google Shape;9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225" y="246775"/>
            <a:ext cx="4419601" cy="198906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 txBox="1"/>
          <p:nvPr/>
        </p:nvSpPr>
        <p:spPr>
          <a:xfrm>
            <a:off x="645225" y="4622550"/>
            <a:ext cx="7308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Lato"/>
                <a:ea typeface="Lato"/>
                <a:cs typeface="Lato"/>
                <a:sym typeface="Lato"/>
              </a:rPr>
              <a:t>Declan McCormick - Dr. Jeremy Collie  - Dr. Conor McManus </a:t>
            </a:r>
            <a:r>
              <a:rPr i="1" lang="en" sz="1600">
                <a:latin typeface="Lato"/>
                <a:ea typeface="Lato"/>
                <a:cs typeface="Lato"/>
                <a:sym typeface="Lato"/>
              </a:rPr>
              <a:t>- Dr. Rick Wahle</a:t>
            </a:r>
            <a:endParaRPr i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275" y="1935400"/>
            <a:ext cx="2344426" cy="312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2"/>
          <p:cNvSpPr txBox="1"/>
          <p:nvPr>
            <p:ph idx="4294967295" type="title"/>
          </p:nvPr>
        </p:nvSpPr>
        <p:spPr>
          <a:xfrm>
            <a:off x="901500" y="112863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Lab analysis: Benthic Collectors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276" name="Google Shape;276;p22"/>
          <p:cNvSpPr txBox="1"/>
          <p:nvPr>
            <p:ph idx="4294967295" type="body"/>
          </p:nvPr>
        </p:nvSpPr>
        <p:spPr>
          <a:xfrm>
            <a:off x="558225" y="970275"/>
            <a:ext cx="3294000" cy="20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500"/>
              <a:buChar char="●"/>
            </a:pPr>
            <a:r>
              <a:rPr lang="en" sz="1500">
                <a:solidFill>
                  <a:srgbClr val="222222"/>
                </a:solidFill>
              </a:rPr>
              <a:t>Frozen samples thawed and crustaceans and fish identified and measured</a:t>
            </a:r>
            <a:endParaRPr sz="1500">
              <a:solidFill>
                <a:srgbClr val="22222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Char char="●"/>
            </a:pPr>
            <a:r>
              <a:rPr lang="en" sz="1500">
                <a:solidFill>
                  <a:srgbClr val="222222"/>
                </a:solidFill>
              </a:rPr>
              <a:t>Stored in 70% ethanol</a:t>
            </a:r>
            <a:endParaRPr sz="1500">
              <a:solidFill>
                <a:srgbClr val="22222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Char char="●"/>
            </a:pPr>
            <a:r>
              <a:rPr lang="en" sz="1500">
                <a:solidFill>
                  <a:srgbClr val="222222"/>
                </a:solidFill>
              </a:rPr>
              <a:t>Species identified include: Black Sea Bass, Cunner, Asian Shore Crab, Cancer Crabs, Mud Crab, Short Bigeye etc.</a:t>
            </a:r>
            <a:endParaRPr sz="1500">
              <a:solidFill>
                <a:srgbClr val="222222"/>
              </a:solidFill>
            </a:endParaRPr>
          </a:p>
        </p:txBody>
      </p:sp>
      <p:pic>
        <p:nvPicPr>
          <p:cNvPr id="277" name="Google Shape;27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0775" y="1646646"/>
            <a:ext cx="1977724" cy="263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4000" y="-135123"/>
            <a:ext cx="2514999" cy="447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0726" y="3051075"/>
            <a:ext cx="2515000" cy="188383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2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3"/>
          <p:cNvSpPr txBox="1"/>
          <p:nvPr>
            <p:ph type="title"/>
          </p:nvPr>
        </p:nvSpPr>
        <p:spPr>
          <a:xfrm>
            <a:off x="449000" y="10873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Flow Meter Calculations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286" name="Google Shape;286;p23"/>
          <p:cNvSpPr txBox="1"/>
          <p:nvPr>
            <p:ph idx="1" type="body"/>
          </p:nvPr>
        </p:nvSpPr>
        <p:spPr>
          <a:xfrm>
            <a:off x="924850" y="966150"/>
            <a:ext cx="3136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22222"/>
                </a:solidFill>
              </a:rPr>
              <a:t>Sample Date: </a:t>
            </a:r>
            <a:endParaRPr b="1" sz="1600">
              <a:solidFill>
                <a:srgbClr val="222222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22222"/>
                </a:solidFill>
              </a:rPr>
              <a:t>06/01/21: </a:t>
            </a:r>
            <a:r>
              <a:rPr lang="en" sz="1600">
                <a:solidFill>
                  <a:srgbClr val="222222"/>
                </a:solidFill>
              </a:rPr>
              <a:t>376.5 ± 44.2 m</a:t>
            </a:r>
            <a:r>
              <a:rPr baseline="30000" lang="en" sz="1600">
                <a:solidFill>
                  <a:srgbClr val="222222"/>
                </a:solidFill>
              </a:rPr>
              <a:t>3</a:t>
            </a:r>
            <a:endParaRPr baseline="30000" sz="1600"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22222"/>
                </a:solidFill>
              </a:rPr>
              <a:t>06/25/21: </a:t>
            </a:r>
            <a:r>
              <a:rPr lang="en" sz="1600">
                <a:solidFill>
                  <a:srgbClr val="222222"/>
                </a:solidFill>
              </a:rPr>
              <a:t>319.9 ± 30.1 </a:t>
            </a:r>
            <a:r>
              <a:rPr lang="en" sz="1600">
                <a:solidFill>
                  <a:srgbClr val="222222"/>
                </a:solidFill>
              </a:rPr>
              <a:t>m</a:t>
            </a:r>
            <a:r>
              <a:rPr baseline="30000" lang="en" sz="1600">
                <a:solidFill>
                  <a:srgbClr val="222222"/>
                </a:solidFill>
              </a:rPr>
              <a:t>3</a:t>
            </a:r>
            <a:endParaRPr sz="1600">
              <a:solidFill>
                <a:srgbClr val="222222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22222"/>
                </a:solidFill>
              </a:rPr>
              <a:t>07/08/21: </a:t>
            </a:r>
            <a:r>
              <a:rPr lang="en" sz="1600">
                <a:solidFill>
                  <a:srgbClr val="222222"/>
                </a:solidFill>
              </a:rPr>
              <a:t>312.2 ± 35.0 </a:t>
            </a:r>
            <a:r>
              <a:rPr lang="en" sz="1600">
                <a:solidFill>
                  <a:srgbClr val="222222"/>
                </a:solidFill>
              </a:rPr>
              <a:t>m</a:t>
            </a:r>
            <a:r>
              <a:rPr baseline="30000" lang="en" sz="1600">
                <a:solidFill>
                  <a:srgbClr val="222222"/>
                </a:solidFill>
              </a:rPr>
              <a:t>3</a:t>
            </a:r>
            <a:endParaRPr sz="1600"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22222"/>
                </a:solidFill>
              </a:rPr>
              <a:t>07/16/21: </a:t>
            </a:r>
            <a:r>
              <a:rPr lang="en" sz="1600">
                <a:solidFill>
                  <a:srgbClr val="222222"/>
                </a:solidFill>
              </a:rPr>
              <a:t>329.6 ± 29.1 </a:t>
            </a:r>
            <a:r>
              <a:rPr lang="en" sz="1600">
                <a:solidFill>
                  <a:srgbClr val="222222"/>
                </a:solidFill>
              </a:rPr>
              <a:t>m</a:t>
            </a:r>
            <a:r>
              <a:rPr baseline="30000" lang="en" sz="1600">
                <a:solidFill>
                  <a:srgbClr val="222222"/>
                </a:solidFill>
              </a:rPr>
              <a:t>3</a:t>
            </a:r>
            <a:endParaRPr sz="1600"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22222"/>
                </a:solidFill>
              </a:rPr>
              <a:t>07/23/21: </a:t>
            </a:r>
            <a:r>
              <a:rPr lang="en" sz="1600">
                <a:solidFill>
                  <a:srgbClr val="222222"/>
                </a:solidFill>
              </a:rPr>
              <a:t>313.9 ± 14.3 </a:t>
            </a:r>
            <a:r>
              <a:rPr lang="en" sz="1600">
                <a:solidFill>
                  <a:srgbClr val="222222"/>
                </a:solidFill>
              </a:rPr>
              <a:t>m</a:t>
            </a:r>
            <a:r>
              <a:rPr baseline="30000" lang="en" sz="1600">
                <a:solidFill>
                  <a:srgbClr val="222222"/>
                </a:solidFill>
              </a:rPr>
              <a:t>3</a:t>
            </a:r>
            <a:endParaRPr sz="1600"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22222"/>
                </a:solidFill>
              </a:rPr>
              <a:t>07/30/21: </a:t>
            </a:r>
            <a:r>
              <a:rPr lang="en" sz="1600">
                <a:solidFill>
                  <a:srgbClr val="222222"/>
                </a:solidFill>
              </a:rPr>
              <a:t>272.1 ± 41.3 </a:t>
            </a:r>
            <a:r>
              <a:rPr lang="en" sz="1600">
                <a:solidFill>
                  <a:srgbClr val="222222"/>
                </a:solidFill>
              </a:rPr>
              <a:t>m</a:t>
            </a:r>
            <a:r>
              <a:rPr baseline="30000" lang="en" sz="1600">
                <a:solidFill>
                  <a:srgbClr val="222222"/>
                </a:solidFill>
              </a:rPr>
              <a:t>3</a:t>
            </a:r>
            <a:endParaRPr sz="1600">
              <a:solidFill>
                <a:srgbClr val="222222"/>
              </a:solidFill>
            </a:endParaRPr>
          </a:p>
        </p:txBody>
      </p:sp>
      <p:pic>
        <p:nvPicPr>
          <p:cNvPr id="287" name="Google Shape;28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5675" y="966138"/>
            <a:ext cx="4438650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6925" y="3143325"/>
            <a:ext cx="2456151" cy="184210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3"/>
          <p:cNvSpPr txBox="1"/>
          <p:nvPr/>
        </p:nvSpPr>
        <p:spPr>
          <a:xfrm>
            <a:off x="687100" y="4352050"/>
            <a:ext cx="361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"/>
                <a:ea typeface="Lato"/>
                <a:cs typeface="Lato"/>
                <a:sym typeface="Lato"/>
              </a:rPr>
              <a:t>Net mouth </a:t>
            </a:r>
            <a:r>
              <a:rPr i="1" lang="en">
                <a:latin typeface="Lato"/>
                <a:ea typeface="Lato"/>
                <a:cs typeface="Lato"/>
                <a:sym typeface="Lato"/>
              </a:rPr>
              <a:t>dimensions</a:t>
            </a:r>
            <a:r>
              <a:rPr i="1" lang="en">
                <a:latin typeface="Lato"/>
                <a:ea typeface="Lato"/>
                <a:cs typeface="Lato"/>
                <a:sym typeface="Lato"/>
              </a:rPr>
              <a:t>: (1.016m x 0.6096m)/2 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23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Summary &amp; Future Steps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296" name="Google Shape;296;p24"/>
          <p:cNvSpPr txBox="1"/>
          <p:nvPr>
            <p:ph idx="1" type="body"/>
          </p:nvPr>
        </p:nvSpPr>
        <p:spPr>
          <a:xfrm>
            <a:off x="893700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Preliminary Data</a:t>
            </a:r>
            <a:r>
              <a:rPr lang="en">
                <a:solidFill>
                  <a:srgbClr val="222222"/>
                </a:solidFill>
              </a:rPr>
              <a:t>: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400"/>
              <a:buChar char="▷"/>
            </a:pPr>
            <a:r>
              <a:rPr lang="en">
                <a:solidFill>
                  <a:srgbClr val="222222"/>
                </a:solidFill>
              </a:rPr>
              <a:t>13 juvenile lobsters in </a:t>
            </a:r>
            <a:r>
              <a:rPr lang="en">
                <a:solidFill>
                  <a:srgbClr val="222222"/>
                </a:solidFill>
              </a:rPr>
              <a:t>benthic collectors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▷"/>
            </a:pPr>
            <a:r>
              <a:rPr lang="en">
                <a:solidFill>
                  <a:srgbClr val="222222"/>
                </a:solidFill>
              </a:rPr>
              <a:t>1 classified as young-of-year (&lt; 12mm)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▷"/>
            </a:pPr>
            <a:r>
              <a:rPr lang="en">
                <a:solidFill>
                  <a:srgbClr val="222222"/>
                </a:solidFill>
              </a:rPr>
              <a:t>Stage I, III, and IV lobsters identified in neuston tows</a:t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297" name="Google Shape;297;p24"/>
          <p:cNvSpPr txBox="1"/>
          <p:nvPr>
            <p:ph idx="2" type="body"/>
          </p:nvPr>
        </p:nvSpPr>
        <p:spPr>
          <a:xfrm>
            <a:off x="3386404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Lab Analyses: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400"/>
              <a:buChar char="▷"/>
            </a:pPr>
            <a:r>
              <a:rPr lang="en">
                <a:solidFill>
                  <a:srgbClr val="222222"/>
                </a:solidFill>
              </a:rPr>
              <a:t>Continue sorting through neuston and benthic samples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▷"/>
            </a:pPr>
            <a:r>
              <a:rPr lang="en">
                <a:solidFill>
                  <a:srgbClr val="222222"/>
                </a:solidFill>
              </a:rPr>
              <a:t>Identify, measure and count species</a:t>
            </a:r>
            <a:endParaRPr>
              <a:solidFill>
                <a:srgbClr val="22222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▷"/>
            </a:pPr>
            <a:r>
              <a:rPr lang="en">
                <a:solidFill>
                  <a:srgbClr val="222222"/>
                </a:solidFill>
              </a:rPr>
              <a:t>Compile count data to determine larval abundances (lobsters/1000m</a:t>
            </a:r>
            <a:r>
              <a:rPr baseline="30000" lang="en">
                <a:solidFill>
                  <a:srgbClr val="222222"/>
                </a:solidFill>
              </a:rPr>
              <a:t>3 </a:t>
            </a:r>
            <a:r>
              <a:rPr lang="en">
                <a:solidFill>
                  <a:srgbClr val="222222"/>
                </a:solidFill>
              </a:rPr>
              <a:t>) and settlement index (lobsters m</a:t>
            </a:r>
            <a:r>
              <a:rPr baseline="30000" lang="en">
                <a:solidFill>
                  <a:srgbClr val="222222"/>
                </a:solidFill>
              </a:rPr>
              <a:t>-2</a:t>
            </a:r>
            <a:r>
              <a:rPr lang="en">
                <a:solidFill>
                  <a:srgbClr val="222222"/>
                </a:solidFill>
              </a:rPr>
              <a:t>)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298" name="Google Shape;298;p24"/>
          <p:cNvSpPr txBox="1"/>
          <p:nvPr>
            <p:ph idx="3" type="body"/>
          </p:nvPr>
        </p:nvSpPr>
        <p:spPr>
          <a:xfrm>
            <a:off x="5879107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Sampling 2022: 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▷"/>
            </a:pPr>
            <a:r>
              <a:rPr lang="en">
                <a:solidFill>
                  <a:srgbClr val="000000"/>
                </a:solidFill>
              </a:rPr>
              <a:t>Planned Neuston sampling from June - August 2022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▷"/>
            </a:pPr>
            <a:r>
              <a:rPr lang="en">
                <a:solidFill>
                  <a:srgbClr val="000000"/>
                </a:solidFill>
              </a:rPr>
              <a:t>Benthic collectors restored and deployed from May-September 2022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▷"/>
            </a:pPr>
            <a:r>
              <a:rPr lang="en">
                <a:solidFill>
                  <a:srgbClr val="000000"/>
                </a:solidFill>
              </a:rPr>
              <a:t>Potentially target deeper sample sites and/or investigate offshore habitats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99" name="Google Shape;299;p24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"/>
          <p:cNvSpPr txBox="1"/>
          <p:nvPr>
            <p:ph idx="1" type="body"/>
          </p:nvPr>
        </p:nvSpPr>
        <p:spPr>
          <a:xfrm>
            <a:off x="426450" y="443900"/>
            <a:ext cx="7530600" cy="28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References</a:t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Atlantic States Marine Fisheries Commission (ASMFC). 2015. American Lobster Benchmark Stock			Assessment and Peer Review Report Conducted on June 8–11, 2015, Woods Hole, MA.			ASMFC,Arlington, VA. 462 pp</a:t>
            </a:r>
            <a:endParaRPr sz="12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Atlantic States Marine Fisheries Commision (ASMFC) . 2020 American Lobster Benchmark Stock			Assessment and Peer Review Report</a:t>
            </a:r>
            <a:endParaRPr sz="12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Rheuban, J. E., Kavanaugh, M. T., &amp; Doney, S. C. (2017). Implications of future northwest Atlantic bottom		temperatures on the American lobster (Homarus americanus) fishery. Journal of Geophysical			Research: Oceans, 122(12), 9387-9398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St. Lawrence Global Observatory - SLGO 2011</a:t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5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"/>
          <p:cNvSpPr txBox="1"/>
          <p:nvPr/>
        </p:nvSpPr>
        <p:spPr>
          <a:xfrm>
            <a:off x="3503400" y="2215500"/>
            <a:ext cx="2366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Lato"/>
                <a:ea typeface="Lato"/>
                <a:cs typeface="Lato"/>
                <a:sym typeface="Lato"/>
              </a:rPr>
              <a:t>Questions?</a:t>
            </a:r>
            <a:endParaRPr b="1" sz="3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1" name="Google Shape;3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125" y="3418488"/>
            <a:ext cx="20574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7125" y="3385138"/>
            <a:ext cx="18097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1475" y="3214975"/>
            <a:ext cx="2449150" cy="119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6"/>
          <p:cNvSpPr txBox="1"/>
          <p:nvPr/>
        </p:nvSpPr>
        <p:spPr>
          <a:xfrm>
            <a:off x="372000" y="530675"/>
            <a:ext cx="42000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Lato"/>
                <a:ea typeface="Lato"/>
                <a:cs typeface="Lato"/>
                <a:sym typeface="Lato"/>
              </a:rPr>
              <a:t>Acknowledgements</a:t>
            </a:r>
            <a:r>
              <a:rPr b="1" lang="en" sz="2000">
                <a:latin typeface="Lato"/>
                <a:ea typeface="Lato"/>
                <a:cs typeface="Lato"/>
                <a:sym typeface="Lato"/>
              </a:rPr>
              <a:t> &amp; Thanks</a:t>
            </a:r>
            <a:endParaRPr b="1"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26"/>
          <p:cNvSpPr txBox="1"/>
          <p:nvPr/>
        </p:nvSpPr>
        <p:spPr>
          <a:xfrm>
            <a:off x="487950" y="1137100"/>
            <a:ext cx="20574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Dr. Jeremy Collie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Dr. Conor McManus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Dr. Rick Wahle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Kristyn Kleman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Lato"/>
                <a:ea typeface="Lato"/>
                <a:cs typeface="Lato"/>
                <a:sym typeface="Lato"/>
              </a:rPr>
              <a:t> </a:t>
            </a:r>
            <a:endParaRPr b="1"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6" name="Google Shape;316;p26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7" name="Google Shape;317;p26"/>
          <p:cNvSpPr txBox="1"/>
          <p:nvPr/>
        </p:nvSpPr>
        <p:spPr>
          <a:xfrm>
            <a:off x="3075100" y="1137100"/>
            <a:ext cx="20574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Corinne Truesdale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Doug and Marsha Ward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Shaina Harkins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Al Eagles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Lato"/>
                <a:ea typeface="Lato"/>
                <a:cs typeface="Lato"/>
                <a:sym typeface="Lato"/>
              </a:rPr>
              <a:t> </a:t>
            </a:r>
            <a:endParaRPr b="1"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8" name="Google Shape;318;p26"/>
          <p:cNvSpPr txBox="1"/>
          <p:nvPr/>
        </p:nvSpPr>
        <p:spPr>
          <a:xfrm>
            <a:off x="5806575" y="1137100"/>
            <a:ext cx="20574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Gwen Riendeau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Annabelle Leahy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Rachel Marshall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Lanny Delinger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Lato"/>
                <a:ea typeface="Lato"/>
                <a:cs typeface="Lato"/>
                <a:sym typeface="Lato"/>
              </a:rPr>
              <a:t> </a:t>
            </a:r>
            <a:endParaRPr b="1" sz="2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/>
          <p:nvPr>
            <p:ph type="title"/>
          </p:nvPr>
        </p:nvSpPr>
        <p:spPr>
          <a:xfrm>
            <a:off x="1340700" y="34273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Southern New England (SNE) Lobster Stock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06" name="Google Shape;1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25" y="1200150"/>
            <a:ext cx="5345075" cy="35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5744000" y="1492350"/>
            <a:ext cx="3124800" cy="3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-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SNE lobster </a:t>
            </a:r>
            <a:r>
              <a:rPr lang="en" sz="1700">
                <a:latin typeface="Lato"/>
                <a:ea typeface="Lato"/>
                <a:cs typeface="Lato"/>
                <a:sym typeface="Lato"/>
              </a:rPr>
              <a:t>stock robust in late 1990s, has declined abruptly 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-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Combination of fisheries mortality, environmental changes, epizootic shell disease etc.</a:t>
            </a:r>
            <a:endParaRPr sz="1700"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Lato"/>
              <a:buChar char="-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Climate warming primary environmental cause  (Rheuban et al. 2017)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1234900" y="4727400"/>
            <a:ext cx="4278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Lato"/>
                <a:ea typeface="Lato"/>
                <a:cs typeface="Lato"/>
                <a:sym typeface="Lato"/>
              </a:rPr>
              <a:t>ASMFC 2020</a:t>
            </a:r>
            <a:endParaRPr i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14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type="title"/>
          </p:nvPr>
        </p:nvSpPr>
        <p:spPr>
          <a:xfrm>
            <a:off x="893700" y="176373"/>
            <a:ext cx="6462600" cy="72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Recruitment Failure</a:t>
            </a:r>
            <a:endParaRPr>
              <a:solidFill>
                <a:srgbClr val="222222"/>
              </a:solidFill>
            </a:endParaRPr>
          </a:p>
        </p:txBody>
      </p:sp>
      <p:pic>
        <p:nvPicPr>
          <p:cNvPr id="115" name="Google Shape;1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525" y="850475"/>
            <a:ext cx="4165475" cy="396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/>
        </p:nvSpPr>
        <p:spPr>
          <a:xfrm>
            <a:off x="4572000" y="1411100"/>
            <a:ext cx="4362300" cy="891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Lato"/>
                <a:ea typeface="Lato"/>
                <a:cs typeface="Lato"/>
                <a:sym typeface="Lato"/>
              </a:rPr>
              <a:t>SNE lobster stock appears to be </a:t>
            </a:r>
            <a:r>
              <a:rPr b="1" lang="en" sz="1900">
                <a:latin typeface="Lato"/>
                <a:ea typeface="Lato"/>
                <a:cs typeface="Lato"/>
                <a:sym typeface="Lato"/>
              </a:rPr>
              <a:t>experiencing</a:t>
            </a:r>
            <a:r>
              <a:rPr b="1" lang="en" sz="1900">
                <a:latin typeface="Lato"/>
                <a:ea typeface="Lato"/>
                <a:cs typeface="Lato"/>
                <a:sym typeface="Lato"/>
              </a:rPr>
              <a:t> recruitment failure</a:t>
            </a:r>
            <a:endParaRPr b="1" sz="19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1832600" y="3049625"/>
            <a:ext cx="597600" cy="1027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5"/>
          <p:cNvSpPr txBox="1"/>
          <p:nvPr/>
        </p:nvSpPr>
        <p:spPr>
          <a:xfrm>
            <a:off x="4572000" y="2812925"/>
            <a:ext cx="4362300" cy="891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Lato"/>
                <a:ea typeface="Lato"/>
                <a:cs typeface="Lato"/>
                <a:sym typeface="Lato"/>
              </a:rPr>
              <a:t>Population bottleneck </a:t>
            </a:r>
            <a:r>
              <a:rPr b="1" lang="en" sz="1900">
                <a:latin typeface="Lato"/>
                <a:ea typeface="Lato"/>
                <a:cs typeface="Lato"/>
                <a:sym typeface="Lato"/>
              </a:rPr>
              <a:t>occurring</a:t>
            </a:r>
            <a:r>
              <a:rPr b="1" lang="en" sz="1900">
                <a:latin typeface="Lato"/>
                <a:ea typeface="Lato"/>
                <a:cs typeface="Lato"/>
                <a:sym typeface="Lato"/>
              </a:rPr>
              <a:t> between egg and </a:t>
            </a:r>
            <a:r>
              <a:rPr b="1" lang="en" sz="1900">
                <a:latin typeface="Lato"/>
                <a:ea typeface="Lato"/>
                <a:cs typeface="Lato"/>
                <a:sym typeface="Lato"/>
              </a:rPr>
              <a:t>recruit</a:t>
            </a:r>
            <a:r>
              <a:rPr b="1" lang="en" sz="1900">
                <a:latin typeface="Lato"/>
                <a:ea typeface="Lato"/>
                <a:cs typeface="Lato"/>
                <a:sym typeface="Lato"/>
              </a:rPr>
              <a:t> stages</a:t>
            </a:r>
            <a:endParaRPr b="1" sz="19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1540275" y="4735450"/>
            <a:ext cx="4278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Lato"/>
                <a:ea typeface="Lato"/>
                <a:cs typeface="Lato"/>
                <a:sym typeface="Lato"/>
              </a:rPr>
              <a:t>Figure adapted from </a:t>
            </a:r>
            <a:r>
              <a:rPr i="1" lang="en" sz="900">
                <a:latin typeface="Lato"/>
                <a:ea typeface="Lato"/>
                <a:cs typeface="Lato"/>
                <a:sym typeface="Lato"/>
              </a:rPr>
              <a:t>ASMFC 2017</a:t>
            </a:r>
            <a:endParaRPr i="1"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15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Project Objectives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126" name="Google Shape;126;p16"/>
          <p:cNvSpPr txBox="1"/>
          <p:nvPr>
            <p:ph idx="1" type="body"/>
          </p:nvPr>
        </p:nvSpPr>
        <p:spPr>
          <a:xfrm>
            <a:off x="893700" y="1200150"/>
            <a:ext cx="7765500" cy="11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2300">
                <a:solidFill>
                  <a:srgbClr val="222222"/>
                </a:solidFill>
              </a:rPr>
              <a:t>To understand and quantify the recruitment bottlenecks in the lobster life history </a:t>
            </a:r>
            <a:endParaRPr b="1" sz="2200">
              <a:solidFill>
                <a:srgbClr val="222222"/>
              </a:solidFill>
            </a:endParaRPr>
          </a:p>
        </p:txBody>
      </p:sp>
      <p:sp>
        <p:nvSpPr>
          <p:cNvPr id="127" name="Google Shape;127;p16"/>
          <p:cNvSpPr txBox="1"/>
          <p:nvPr>
            <p:ph idx="2" type="body"/>
          </p:nvPr>
        </p:nvSpPr>
        <p:spPr>
          <a:xfrm>
            <a:off x="917550" y="2231675"/>
            <a:ext cx="77178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2300">
                <a:solidFill>
                  <a:srgbClr val="222222"/>
                </a:solidFill>
              </a:rPr>
              <a:t>To assess the abundance and spatial distribution of larval and post-settlement lobsters in SN</a:t>
            </a:r>
            <a:r>
              <a:rPr b="1" lang="en" sz="2300">
                <a:solidFill>
                  <a:srgbClr val="222222"/>
                </a:solidFill>
              </a:rPr>
              <a:t>E</a:t>
            </a:r>
            <a:endParaRPr b="1" i="1" sz="2300">
              <a:solidFill>
                <a:srgbClr val="222222"/>
              </a:solidFill>
            </a:endParaRPr>
          </a:p>
        </p:txBody>
      </p:sp>
      <p:sp>
        <p:nvSpPr>
          <p:cNvPr id="128" name="Google Shape;128;p16"/>
          <p:cNvSpPr txBox="1"/>
          <p:nvPr>
            <p:ph idx="3" type="body"/>
          </p:nvPr>
        </p:nvSpPr>
        <p:spPr>
          <a:xfrm>
            <a:off x="890700" y="3221150"/>
            <a:ext cx="7821000" cy="12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2300">
                <a:solidFill>
                  <a:srgbClr val="222222"/>
                </a:solidFill>
              </a:rPr>
              <a:t>To compare </a:t>
            </a:r>
            <a:r>
              <a:rPr b="1" i="1" lang="en" sz="2300">
                <a:solidFill>
                  <a:srgbClr val="222222"/>
                </a:solidFill>
              </a:rPr>
              <a:t>observations of abundance and spatial distributions with historical data to observe changes over time</a:t>
            </a:r>
            <a:endParaRPr b="1" i="1" sz="2300">
              <a:solidFill>
                <a:srgbClr val="222222"/>
              </a:solidFill>
            </a:endParaRPr>
          </a:p>
        </p:txBody>
      </p:sp>
      <p:cxnSp>
        <p:nvCxnSpPr>
          <p:cNvPr id="129" name="Google Shape;129;p16"/>
          <p:cNvCxnSpPr/>
          <p:nvPr/>
        </p:nvCxnSpPr>
        <p:spPr>
          <a:xfrm>
            <a:off x="899350" y="2221200"/>
            <a:ext cx="7728300" cy="0"/>
          </a:xfrm>
          <a:prstGeom prst="straightConnector1">
            <a:avLst/>
          </a:prstGeom>
          <a:noFill/>
          <a:ln cap="flat" cmpd="sng" w="28575">
            <a:solidFill>
              <a:srgbClr val="22222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6"/>
          <p:cNvCxnSpPr/>
          <p:nvPr/>
        </p:nvCxnSpPr>
        <p:spPr>
          <a:xfrm>
            <a:off x="937050" y="3221150"/>
            <a:ext cx="77283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31" name="Google Shape;131;p16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575" y="958450"/>
            <a:ext cx="6038850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/>
          <p:nvPr>
            <p:ph idx="4294967295" type="title"/>
          </p:nvPr>
        </p:nvSpPr>
        <p:spPr>
          <a:xfrm>
            <a:off x="1051050" y="81975"/>
            <a:ext cx="7041900" cy="72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222222"/>
                </a:solidFill>
              </a:rPr>
              <a:t>American Lobster Life History Overview</a:t>
            </a:r>
            <a:endParaRPr b="1" sz="2800">
              <a:solidFill>
                <a:srgbClr val="222222"/>
              </a:solidFill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1552575" y="4730350"/>
            <a:ext cx="4278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Lato"/>
                <a:ea typeface="Lato"/>
                <a:cs typeface="Lato"/>
                <a:sym typeface="Lato"/>
              </a:rPr>
              <a:t>Source: St. Lawrence Global Observatory 2011</a:t>
            </a:r>
            <a:endParaRPr i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17"/>
          <p:cNvSpPr/>
          <p:nvPr/>
        </p:nvSpPr>
        <p:spPr>
          <a:xfrm rot="-1120573">
            <a:off x="1501506" y="1357836"/>
            <a:ext cx="3311788" cy="1183778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7"/>
          <p:cNvSpPr/>
          <p:nvPr/>
        </p:nvSpPr>
        <p:spPr>
          <a:xfrm rot="311">
            <a:off x="4915708" y="2296530"/>
            <a:ext cx="3312000" cy="1183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4757325" y="1437450"/>
            <a:ext cx="177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Larval Stage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3859300" y="2668900"/>
            <a:ext cx="177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Post-Larval Settlement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3" name="Google Shape;143;p17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Sampling methods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149" name="Google Shape;149;p18"/>
          <p:cNvSpPr txBox="1"/>
          <p:nvPr>
            <p:ph idx="1" type="body"/>
          </p:nvPr>
        </p:nvSpPr>
        <p:spPr>
          <a:xfrm>
            <a:off x="893700" y="1215800"/>
            <a:ext cx="3136800" cy="10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</a:rPr>
              <a:t>Larval sampling </a:t>
            </a:r>
            <a:endParaRPr b="1">
              <a:solidFill>
                <a:srgbClr val="222222"/>
              </a:solidFill>
            </a:endParaRPr>
          </a:p>
          <a:p>
            <a:pPr indent="-355600" lvl="0" marL="914400" rtl="0" algn="l"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2000"/>
              <a:buChar char="➔"/>
            </a:pPr>
            <a:r>
              <a:rPr lang="en">
                <a:solidFill>
                  <a:srgbClr val="222222"/>
                </a:solidFill>
              </a:rPr>
              <a:t>Neuston tows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150" name="Google Shape;150;p18"/>
          <p:cNvSpPr txBox="1"/>
          <p:nvPr>
            <p:ph idx="2" type="body"/>
          </p:nvPr>
        </p:nvSpPr>
        <p:spPr>
          <a:xfrm>
            <a:off x="4219450" y="1168000"/>
            <a:ext cx="3976200" cy="14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22222"/>
                </a:solidFill>
              </a:rPr>
              <a:t>Young-of-year/juvenile sampling</a:t>
            </a:r>
            <a:endParaRPr b="1">
              <a:solidFill>
                <a:srgbClr val="222222"/>
              </a:solidFill>
            </a:endParaRPr>
          </a:p>
          <a:p>
            <a:pPr indent="-355600" lvl="0" marL="914400" rtl="0" algn="l"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2000"/>
              <a:buChar char="➔"/>
            </a:pPr>
            <a:r>
              <a:rPr lang="en">
                <a:solidFill>
                  <a:srgbClr val="222222"/>
                </a:solidFill>
              </a:rPr>
              <a:t>Passive post-larval benthic collectors</a:t>
            </a:r>
            <a:endParaRPr>
              <a:solidFill>
                <a:srgbClr val="222222"/>
              </a:solidFill>
            </a:endParaRPr>
          </a:p>
        </p:txBody>
      </p:sp>
      <p:pic>
        <p:nvPicPr>
          <p:cNvPr id="151" name="Google Shape;15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199" y="1215800"/>
            <a:ext cx="2665824" cy="47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2562" y="1915450"/>
            <a:ext cx="2629975" cy="350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/>
          <p:nvPr>
            <p:ph type="title"/>
          </p:nvPr>
        </p:nvSpPr>
        <p:spPr>
          <a:xfrm>
            <a:off x="893625" y="89363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Field Work: </a:t>
            </a:r>
            <a:r>
              <a:rPr lang="en">
                <a:solidFill>
                  <a:srgbClr val="222222"/>
                </a:solidFill>
              </a:rPr>
              <a:t>Neuston tows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159" name="Google Shape;159;p19"/>
          <p:cNvSpPr txBox="1"/>
          <p:nvPr>
            <p:ph idx="1" type="body"/>
          </p:nvPr>
        </p:nvSpPr>
        <p:spPr>
          <a:xfrm>
            <a:off x="893625" y="800725"/>
            <a:ext cx="3136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6 sample dates from June 1st - August 1st </a:t>
            </a:r>
            <a:endParaRPr sz="1300">
              <a:solidFill>
                <a:srgbClr val="2222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Two 15-minute tows conducted at each site ≈ 2.5-3 kts</a:t>
            </a:r>
            <a:endParaRPr sz="1300">
              <a:solidFill>
                <a:srgbClr val="2222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1000 micron mesh </a:t>
            </a:r>
            <a:endParaRPr sz="1300">
              <a:solidFill>
                <a:srgbClr val="2222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Flow meter used to calculate volume of water sampled</a:t>
            </a:r>
            <a:endParaRPr sz="1300">
              <a:solidFill>
                <a:srgbClr val="2222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Samples preserved in with 4% </a:t>
            </a:r>
            <a:r>
              <a:rPr lang="en" sz="1300">
                <a:solidFill>
                  <a:srgbClr val="222222"/>
                </a:solidFill>
              </a:rPr>
              <a:t>formaldehyde</a:t>
            </a:r>
            <a:r>
              <a:rPr lang="en" sz="1300">
                <a:solidFill>
                  <a:srgbClr val="222222"/>
                </a:solidFill>
              </a:rPr>
              <a:t> and returned to lab for analysis</a:t>
            </a:r>
            <a:endParaRPr sz="1300">
              <a:solidFill>
                <a:srgbClr val="2222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Environmental data collected at each site using CTD probe</a:t>
            </a:r>
            <a:endParaRPr sz="1300">
              <a:solidFill>
                <a:srgbClr val="222222"/>
              </a:solidFill>
            </a:endParaRPr>
          </a:p>
        </p:txBody>
      </p:sp>
      <p:pic>
        <p:nvPicPr>
          <p:cNvPr id="160" name="Google Shape;16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0425" y="800729"/>
            <a:ext cx="4858050" cy="34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150" y="3456938"/>
            <a:ext cx="2571750" cy="15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/>
          <p:nvPr/>
        </p:nvSpPr>
        <p:spPr>
          <a:xfrm>
            <a:off x="5377200" y="4303175"/>
            <a:ext cx="289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Lato"/>
                <a:ea typeface="Lato"/>
                <a:cs typeface="Lato"/>
                <a:sym typeface="Lato"/>
              </a:rPr>
              <a:t>6 Sample locations in Rhode Island Sound</a:t>
            </a:r>
            <a:endParaRPr i="1"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" name="Google Shape;163;p19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>
            <p:ph type="title"/>
          </p:nvPr>
        </p:nvSpPr>
        <p:spPr>
          <a:xfrm>
            <a:off x="145800" y="247713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222222"/>
                </a:solidFill>
              </a:rPr>
              <a:t>Field Work: </a:t>
            </a:r>
            <a:r>
              <a:rPr lang="en" sz="2900">
                <a:solidFill>
                  <a:srgbClr val="222222"/>
                </a:solidFill>
              </a:rPr>
              <a:t>Benthic Collectors</a:t>
            </a:r>
            <a:endParaRPr sz="2900">
              <a:solidFill>
                <a:srgbClr val="222222"/>
              </a:solidFill>
            </a:endParaRPr>
          </a:p>
        </p:txBody>
      </p:sp>
      <p:sp>
        <p:nvSpPr>
          <p:cNvPr id="169" name="Google Shape;169;p20"/>
          <p:cNvSpPr txBox="1"/>
          <p:nvPr>
            <p:ph idx="1" type="body"/>
          </p:nvPr>
        </p:nvSpPr>
        <p:spPr>
          <a:xfrm>
            <a:off x="513600" y="1105125"/>
            <a:ext cx="4515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Deployed from late May - September</a:t>
            </a:r>
            <a:endParaRPr sz="1300">
              <a:solidFill>
                <a:srgbClr val="2222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10 Collectors deployed at each site in trawl</a:t>
            </a:r>
            <a:endParaRPr sz="1300">
              <a:solidFill>
                <a:srgbClr val="2222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Collectors occupy 0.53 m</a:t>
            </a:r>
            <a:r>
              <a:rPr baseline="30000" lang="en" sz="1300">
                <a:solidFill>
                  <a:srgbClr val="222222"/>
                </a:solidFill>
              </a:rPr>
              <a:t>2</a:t>
            </a:r>
            <a:r>
              <a:rPr lang="en" sz="1300">
                <a:solidFill>
                  <a:srgbClr val="222222"/>
                </a:solidFill>
              </a:rPr>
              <a:t> area and are filled with cobble to simulate suitable lobster settlement habitat</a:t>
            </a:r>
            <a:endParaRPr sz="1300">
              <a:solidFill>
                <a:srgbClr val="2222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2mm mesh on floor retains organism during retrieval</a:t>
            </a:r>
            <a:endParaRPr sz="1300">
              <a:solidFill>
                <a:srgbClr val="2222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Filled with ≈ 80 kg of Cobble</a:t>
            </a:r>
            <a:endParaRPr sz="1300">
              <a:solidFill>
                <a:srgbClr val="222222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r>
              <a:rPr lang="en" sz="1300">
                <a:solidFill>
                  <a:srgbClr val="222222"/>
                </a:solidFill>
              </a:rPr>
              <a:t>Larger organisms measured and released, everything else bagged and frozen for further laboratory analysis</a:t>
            </a:r>
            <a:endParaRPr sz="13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22222"/>
              </a:solidFill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50" y="3011175"/>
            <a:ext cx="4716575" cy="186366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/>
          <p:nvPr/>
        </p:nvSpPr>
        <p:spPr>
          <a:xfrm>
            <a:off x="5751050" y="2912650"/>
            <a:ext cx="2856600" cy="807000"/>
          </a:xfrm>
          <a:prstGeom prst="rect">
            <a:avLst/>
          </a:prstGeom>
          <a:noFill/>
          <a:ln cap="flat" cmpd="sng" w="19050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0"/>
          <p:cNvSpPr/>
          <p:nvPr/>
        </p:nvSpPr>
        <p:spPr>
          <a:xfrm>
            <a:off x="6452375" y="3030325"/>
            <a:ext cx="246300" cy="255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0"/>
          <p:cNvSpPr/>
          <p:nvPr/>
        </p:nvSpPr>
        <p:spPr>
          <a:xfrm>
            <a:off x="5806075" y="3387250"/>
            <a:ext cx="332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6743400" y="3065000"/>
            <a:ext cx="332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0"/>
          <p:cNvSpPr/>
          <p:nvPr/>
        </p:nvSpPr>
        <p:spPr>
          <a:xfrm>
            <a:off x="6922588" y="3387250"/>
            <a:ext cx="350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7150600" y="3005575"/>
            <a:ext cx="246300" cy="304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0"/>
          <p:cNvSpPr/>
          <p:nvPr/>
        </p:nvSpPr>
        <p:spPr>
          <a:xfrm>
            <a:off x="7336150" y="3296575"/>
            <a:ext cx="332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0"/>
          <p:cNvSpPr/>
          <p:nvPr/>
        </p:nvSpPr>
        <p:spPr>
          <a:xfrm>
            <a:off x="7456750" y="2912650"/>
            <a:ext cx="332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0"/>
          <p:cNvSpPr/>
          <p:nvPr/>
        </p:nvSpPr>
        <p:spPr>
          <a:xfrm>
            <a:off x="7680725" y="3247050"/>
            <a:ext cx="294000" cy="304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0"/>
          <p:cNvSpPr/>
          <p:nvPr/>
        </p:nvSpPr>
        <p:spPr>
          <a:xfrm>
            <a:off x="7894400" y="2991775"/>
            <a:ext cx="2463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0"/>
          <p:cNvSpPr/>
          <p:nvPr/>
        </p:nvSpPr>
        <p:spPr>
          <a:xfrm>
            <a:off x="8050250" y="3310375"/>
            <a:ext cx="213300" cy="304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0"/>
          <p:cNvSpPr/>
          <p:nvPr/>
        </p:nvSpPr>
        <p:spPr>
          <a:xfrm>
            <a:off x="8185050" y="2991775"/>
            <a:ext cx="332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0"/>
          <p:cNvSpPr/>
          <p:nvPr/>
        </p:nvSpPr>
        <p:spPr>
          <a:xfrm>
            <a:off x="6116150" y="3163750"/>
            <a:ext cx="246300" cy="304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0"/>
          <p:cNvSpPr/>
          <p:nvPr/>
        </p:nvSpPr>
        <p:spPr>
          <a:xfrm>
            <a:off x="6923663" y="2912650"/>
            <a:ext cx="2133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"/>
          <p:cNvSpPr/>
          <p:nvPr/>
        </p:nvSpPr>
        <p:spPr>
          <a:xfrm>
            <a:off x="6364353" y="3296575"/>
            <a:ext cx="436800" cy="367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0"/>
          <p:cNvSpPr/>
          <p:nvPr/>
        </p:nvSpPr>
        <p:spPr>
          <a:xfrm>
            <a:off x="5833825" y="2936275"/>
            <a:ext cx="332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"/>
          <p:cNvSpPr/>
          <p:nvPr/>
        </p:nvSpPr>
        <p:spPr>
          <a:xfrm>
            <a:off x="8339075" y="3369775"/>
            <a:ext cx="2463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0"/>
          <p:cNvSpPr txBox="1"/>
          <p:nvPr/>
        </p:nvSpPr>
        <p:spPr>
          <a:xfrm>
            <a:off x="6722113" y="3116050"/>
            <a:ext cx="130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COBBLE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20"/>
          <p:cNvSpPr/>
          <p:nvPr/>
        </p:nvSpPr>
        <p:spPr>
          <a:xfrm>
            <a:off x="5751050" y="4118850"/>
            <a:ext cx="2856600" cy="807000"/>
          </a:xfrm>
          <a:prstGeom prst="rect">
            <a:avLst/>
          </a:prstGeom>
          <a:noFill/>
          <a:ln cap="flat" cmpd="sng" w="19050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6743400" y="4271200"/>
            <a:ext cx="332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0"/>
          <p:cNvSpPr/>
          <p:nvPr/>
        </p:nvSpPr>
        <p:spPr>
          <a:xfrm>
            <a:off x="7336150" y="4502775"/>
            <a:ext cx="332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0"/>
          <p:cNvSpPr/>
          <p:nvPr/>
        </p:nvSpPr>
        <p:spPr>
          <a:xfrm>
            <a:off x="7456750" y="4118850"/>
            <a:ext cx="332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"/>
          <p:cNvSpPr/>
          <p:nvPr/>
        </p:nvSpPr>
        <p:spPr>
          <a:xfrm>
            <a:off x="7894400" y="4197975"/>
            <a:ext cx="246300" cy="221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0"/>
          <p:cNvSpPr/>
          <p:nvPr/>
        </p:nvSpPr>
        <p:spPr>
          <a:xfrm>
            <a:off x="8050250" y="4516575"/>
            <a:ext cx="213300" cy="304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0"/>
          <p:cNvSpPr/>
          <p:nvPr/>
        </p:nvSpPr>
        <p:spPr>
          <a:xfrm>
            <a:off x="8185050" y="4197975"/>
            <a:ext cx="332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0"/>
          <p:cNvSpPr/>
          <p:nvPr/>
        </p:nvSpPr>
        <p:spPr>
          <a:xfrm>
            <a:off x="6116150" y="4369950"/>
            <a:ext cx="246300" cy="304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0"/>
          <p:cNvSpPr/>
          <p:nvPr/>
        </p:nvSpPr>
        <p:spPr>
          <a:xfrm>
            <a:off x="6364353" y="4502775"/>
            <a:ext cx="436800" cy="367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0"/>
          <p:cNvSpPr txBox="1"/>
          <p:nvPr/>
        </p:nvSpPr>
        <p:spPr>
          <a:xfrm>
            <a:off x="6452375" y="4322250"/>
            <a:ext cx="18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COBBLE &amp; GRAVEL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9" name="Google Shape;199;p20"/>
          <p:cNvSpPr/>
          <p:nvPr/>
        </p:nvSpPr>
        <p:spPr>
          <a:xfrm>
            <a:off x="5751050" y="4520475"/>
            <a:ext cx="332400" cy="332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0"/>
          <p:cNvSpPr/>
          <p:nvPr/>
        </p:nvSpPr>
        <p:spPr>
          <a:xfrm>
            <a:off x="5806069" y="41565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0"/>
          <p:cNvSpPr/>
          <p:nvPr/>
        </p:nvSpPr>
        <p:spPr>
          <a:xfrm>
            <a:off x="5958469" y="43089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0"/>
          <p:cNvSpPr/>
          <p:nvPr/>
        </p:nvSpPr>
        <p:spPr>
          <a:xfrm>
            <a:off x="6110869" y="44613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0"/>
          <p:cNvSpPr/>
          <p:nvPr/>
        </p:nvSpPr>
        <p:spPr>
          <a:xfrm>
            <a:off x="6168544" y="47224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0"/>
          <p:cNvSpPr/>
          <p:nvPr/>
        </p:nvSpPr>
        <p:spPr>
          <a:xfrm>
            <a:off x="6527444" y="417751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0"/>
          <p:cNvSpPr/>
          <p:nvPr/>
        </p:nvSpPr>
        <p:spPr>
          <a:xfrm>
            <a:off x="6236794" y="41565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0"/>
          <p:cNvSpPr/>
          <p:nvPr/>
        </p:nvSpPr>
        <p:spPr>
          <a:xfrm>
            <a:off x="6418219" y="430686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0"/>
          <p:cNvSpPr/>
          <p:nvPr/>
        </p:nvSpPr>
        <p:spPr>
          <a:xfrm>
            <a:off x="6584694" y="43401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0"/>
          <p:cNvSpPr/>
          <p:nvPr/>
        </p:nvSpPr>
        <p:spPr>
          <a:xfrm>
            <a:off x="7042444" y="41663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0"/>
          <p:cNvSpPr/>
          <p:nvPr/>
        </p:nvSpPr>
        <p:spPr>
          <a:xfrm>
            <a:off x="7210919" y="425136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0"/>
          <p:cNvSpPr/>
          <p:nvPr/>
        </p:nvSpPr>
        <p:spPr>
          <a:xfrm>
            <a:off x="7013294" y="462636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"/>
          <p:cNvSpPr/>
          <p:nvPr/>
        </p:nvSpPr>
        <p:spPr>
          <a:xfrm>
            <a:off x="6939181" y="47637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"/>
          <p:cNvSpPr/>
          <p:nvPr/>
        </p:nvSpPr>
        <p:spPr>
          <a:xfrm>
            <a:off x="7187919" y="47637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"/>
          <p:cNvSpPr/>
          <p:nvPr/>
        </p:nvSpPr>
        <p:spPr>
          <a:xfrm>
            <a:off x="7685394" y="47661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0"/>
          <p:cNvSpPr/>
          <p:nvPr/>
        </p:nvSpPr>
        <p:spPr>
          <a:xfrm>
            <a:off x="7804044" y="462936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"/>
          <p:cNvSpPr/>
          <p:nvPr/>
        </p:nvSpPr>
        <p:spPr>
          <a:xfrm>
            <a:off x="7949856" y="4811281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0"/>
          <p:cNvSpPr/>
          <p:nvPr/>
        </p:nvSpPr>
        <p:spPr>
          <a:xfrm>
            <a:off x="8295894" y="47661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0"/>
          <p:cNvSpPr/>
          <p:nvPr/>
        </p:nvSpPr>
        <p:spPr>
          <a:xfrm>
            <a:off x="8341869" y="46747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0"/>
          <p:cNvSpPr/>
          <p:nvPr/>
        </p:nvSpPr>
        <p:spPr>
          <a:xfrm>
            <a:off x="8448169" y="45759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0"/>
          <p:cNvSpPr/>
          <p:nvPr/>
        </p:nvSpPr>
        <p:spPr>
          <a:xfrm>
            <a:off x="6801144" y="47224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0"/>
          <p:cNvSpPr/>
          <p:nvPr/>
        </p:nvSpPr>
        <p:spPr>
          <a:xfrm>
            <a:off x="7327644" y="41663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0"/>
          <p:cNvSpPr/>
          <p:nvPr/>
        </p:nvSpPr>
        <p:spPr>
          <a:xfrm>
            <a:off x="5958469" y="43089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0"/>
          <p:cNvSpPr/>
          <p:nvPr/>
        </p:nvSpPr>
        <p:spPr>
          <a:xfrm>
            <a:off x="6110869" y="44613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0"/>
          <p:cNvSpPr/>
          <p:nvPr/>
        </p:nvSpPr>
        <p:spPr>
          <a:xfrm>
            <a:off x="6021431" y="41565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0"/>
          <p:cNvSpPr/>
          <p:nvPr/>
        </p:nvSpPr>
        <p:spPr>
          <a:xfrm>
            <a:off x="6415669" y="47661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0"/>
          <p:cNvSpPr/>
          <p:nvPr/>
        </p:nvSpPr>
        <p:spPr>
          <a:xfrm>
            <a:off x="6395144" y="461166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0"/>
          <p:cNvSpPr/>
          <p:nvPr/>
        </p:nvSpPr>
        <p:spPr>
          <a:xfrm>
            <a:off x="7174719" y="462936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0"/>
          <p:cNvSpPr/>
          <p:nvPr/>
        </p:nvSpPr>
        <p:spPr>
          <a:xfrm>
            <a:off x="5782081" y="441936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0"/>
          <p:cNvSpPr/>
          <p:nvPr/>
        </p:nvSpPr>
        <p:spPr>
          <a:xfrm>
            <a:off x="7375494" y="481126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0"/>
          <p:cNvSpPr/>
          <p:nvPr/>
        </p:nvSpPr>
        <p:spPr>
          <a:xfrm>
            <a:off x="6784944" y="41565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0"/>
          <p:cNvSpPr/>
          <p:nvPr/>
        </p:nvSpPr>
        <p:spPr>
          <a:xfrm>
            <a:off x="7239544" y="4334556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0"/>
          <p:cNvSpPr/>
          <p:nvPr/>
        </p:nvSpPr>
        <p:spPr>
          <a:xfrm>
            <a:off x="5958469" y="43089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0"/>
          <p:cNvSpPr/>
          <p:nvPr/>
        </p:nvSpPr>
        <p:spPr>
          <a:xfrm>
            <a:off x="8122881" y="481126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0"/>
          <p:cNvSpPr/>
          <p:nvPr/>
        </p:nvSpPr>
        <p:spPr>
          <a:xfrm>
            <a:off x="6263269" y="46137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0"/>
          <p:cNvSpPr/>
          <p:nvPr/>
        </p:nvSpPr>
        <p:spPr>
          <a:xfrm>
            <a:off x="6042556" y="47734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0"/>
          <p:cNvSpPr/>
          <p:nvPr/>
        </p:nvSpPr>
        <p:spPr>
          <a:xfrm>
            <a:off x="6608406" y="47224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0"/>
          <p:cNvSpPr/>
          <p:nvPr/>
        </p:nvSpPr>
        <p:spPr>
          <a:xfrm>
            <a:off x="7807544" y="417751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0"/>
          <p:cNvSpPr/>
          <p:nvPr/>
        </p:nvSpPr>
        <p:spPr>
          <a:xfrm>
            <a:off x="8092744" y="41663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0"/>
          <p:cNvSpPr/>
          <p:nvPr/>
        </p:nvSpPr>
        <p:spPr>
          <a:xfrm>
            <a:off x="8418494" y="417751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0"/>
          <p:cNvSpPr/>
          <p:nvPr/>
        </p:nvSpPr>
        <p:spPr>
          <a:xfrm>
            <a:off x="5958469" y="43089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0"/>
          <p:cNvSpPr/>
          <p:nvPr/>
        </p:nvSpPr>
        <p:spPr>
          <a:xfrm>
            <a:off x="6236894" y="425136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0"/>
          <p:cNvSpPr/>
          <p:nvPr/>
        </p:nvSpPr>
        <p:spPr>
          <a:xfrm>
            <a:off x="6263269" y="46137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0"/>
          <p:cNvSpPr/>
          <p:nvPr/>
        </p:nvSpPr>
        <p:spPr>
          <a:xfrm>
            <a:off x="6415669" y="47661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0"/>
          <p:cNvSpPr/>
          <p:nvPr/>
        </p:nvSpPr>
        <p:spPr>
          <a:xfrm>
            <a:off x="8233569" y="4590981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0"/>
          <p:cNvSpPr/>
          <p:nvPr/>
        </p:nvSpPr>
        <p:spPr>
          <a:xfrm>
            <a:off x="8438944" y="47734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0"/>
          <p:cNvSpPr/>
          <p:nvPr/>
        </p:nvSpPr>
        <p:spPr>
          <a:xfrm>
            <a:off x="7680944" y="45759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0"/>
          <p:cNvSpPr/>
          <p:nvPr/>
        </p:nvSpPr>
        <p:spPr>
          <a:xfrm>
            <a:off x="7333831" y="4334556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0"/>
          <p:cNvSpPr/>
          <p:nvPr/>
        </p:nvSpPr>
        <p:spPr>
          <a:xfrm>
            <a:off x="8245144" y="43187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0"/>
          <p:cNvSpPr/>
          <p:nvPr/>
        </p:nvSpPr>
        <p:spPr>
          <a:xfrm>
            <a:off x="8397544" y="44711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0"/>
          <p:cNvSpPr/>
          <p:nvPr/>
        </p:nvSpPr>
        <p:spPr>
          <a:xfrm>
            <a:off x="5799169" y="4287981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0"/>
          <p:cNvSpPr/>
          <p:nvPr/>
        </p:nvSpPr>
        <p:spPr>
          <a:xfrm>
            <a:off x="5984994" y="446504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0"/>
          <p:cNvSpPr/>
          <p:nvPr/>
        </p:nvSpPr>
        <p:spPr>
          <a:xfrm>
            <a:off x="6679844" y="4329918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0"/>
          <p:cNvSpPr/>
          <p:nvPr/>
        </p:nvSpPr>
        <p:spPr>
          <a:xfrm>
            <a:off x="6937344" y="4308993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0"/>
          <p:cNvSpPr/>
          <p:nvPr/>
        </p:nvSpPr>
        <p:spPr>
          <a:xfrm>
            <a:off x="7088013" y="4308999"/>
            <a:ext cx="110700" cy="114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0"/>
          <p:cNvSpPr txBox="1"/>
          <p:nvPr/>
        </p:nvSpPr>
        <p:spPr>
          <a:xfrm>
            <a:off x="6689025" y="2539850"/>
            <a:ext cx="10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Traditional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20"/>
          <p:cNvSpPr txBox="1"/>
          <p:nvPr/>
        </p:nvSpPr>
        <p:spPr>
          <a:xfrm>
            <a:off x="6923675" y="3742900"/>
            <a:ext cx="10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New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6" name="Google Shape;25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3475" y="247725"/>
            <a:ext cx="3662850" cy="232532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0"/>
          <p:cNvSpPr txBox="1"/>
          <p:nvPr/>
        </p:nvSpPr>
        <p:spPr>
          <a:xfrm>
            <a:off x="1354850" y="4776300"/>
            <a:ext cx="289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Lato"/>
                <a:ea typeface="Lato"/>
                <a:cs typeface="Lato"/>
                <a:sym typeface="Lato"/>
              </a:rPr>
              <a:t>10</a:t>
            </a:r>
            <a:r>
              <a:rPr i="1" lang="en" sz="1200">
                <a:latin typeface="Lato"/>
                <a:ea typeface="Lato"/>
                <a:cs typeface="Lato"/>
                <a:sym typeface="Lato"/>
              </a:rPr>
              <a:t> Sample locations in Rhode Island Sound</a:t>
            </a:r>
            <a:endParaRPr i="1"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8" name="Google Shape;258;p20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/>
          <p:nvPr>
            <p:ph idx="4294967295" type="title"/>
          </p:nvPr>
        </p:nvSpPr>
        <p:spPr>
          <a:xfrm>
            <a:off x="901500" y="112863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Lab analysis: Neuston samples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264" name="Google Shape;264;p21"/>
          <p:cNvSpPr txBox="1"/>
          <p:nvPr>
            <p:ph idx="4294967295" type="body"/>
          </p:nvPr>
        </p:nvSpPr>
        <p:spPr>
          <a:xfrm>
            <a:off x="558225" y="970275"/>
            <a:ext cx="3294000" cy="20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1500"/>
              <a:buChar char="●"/>
            </a:pPr>
            <a:r>
              <a:rPr lang="en" sz="1500">
                <a:solidFill>
                  <a:srgbClr val="222222"/>
                </a:solidFill>
              </a:rPr>
              <a:t>Samples sorted into crustacea, fish and other zooplankton and stored in 70% ethanol</a:t>
            </a:r>
            <a:endParaRPr sz="1500">
              <a:solidFill>
                <a:srgbClr val="22222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Char char="●"/>
            </a:pPr>
            <a:r>
              <a:rPr lang="en" sz="1500">
                <a:solidFill>
                  <a:srgbClr val="222222"/>
                </a:solidFill>
              </a:rPr>
              <a:t>Crustacea and fish identified to species</a:t>
            </a:r>
            <a:endParaRPr sz="1500">
              <a:solidFill>
                <a:srgbClr val="22222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Char char="●"/>
            </a:pPr>
            <a:r>
              <a:rPr lang="en" sz="1500">
                <a:solidFill>
                  <a:srgbClr val="222222"/>
                </a:solidFill>
              </a:rPr>
              <a:t>Lobster larvae identified to stage (I, II, III, IV) and measured</a:t>
            </a:r>
            <a:endParaRPr sz="1500">
              <a:solidFill>
                <a:srgbClr val="222222"/>
              </a:solidFill>
            </a:endParaRPr>
          </a:p>
        </p:txBody>
      </p:sp>
      <p:pic>
        <p:nvPicPr>
          <p:cNvPr id="265" name="Google Shape;2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900" y="760288"/>
            <a:ext cx="2717184" cy="362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125" y="934925"/>
            <a:ext cx="1642076" cy="2189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3000" y="2888325"/>
            <a:ext cx="1642076" cy="218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3" y="2512650"/>
            <a:ext cx="4329477" cy="32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1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