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0" r:id="rId7"/>
    <p:sldId id="261" r:id="rId8"/>
    <p:sldId id="265" r:id="rId9"/>
    <p:sldId id="266" r:id="rId10"/>
    <p:sldId id="267" r:id="rId11"/>
    <p:sldId id="268" r:id="rId12"/>
    <p:sldId id="269" r:id="rId13"/>
    <p:sldId id="262" r:id="rId14"/>
    <p:sldId id="26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3/3/2022</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462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033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3/3/2022</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7341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3392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2773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953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488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6870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86259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566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3/3/2022</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026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3/3/2022</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3688514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login.gov/create-an-accoun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ov/common/attachment/Desktop/Single_ID_Help.pdf#:~:text=%E2%80%A2%20Open%20Research.gov%20%E2%80%A2%20Click%20%E2%80%9CRegister%E2%80%9D%20located%20at,Input%20the%20requested%20account%20registration%20information%20%28Figure%202%29"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ra.nih.gov/erahelp/Commons/Default.htm#cshid=13"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ra.nih.gov/erahelp/commons/default.htm#Commons/1_Admin/delegations/delegate_auth_own.htm%3FTocPath%3DAdmin%2520Module%7CDelegations%7CDirect%2520Delegations%7C_____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F8A32F3-31A3-46AA-B8E8-BB7E6F2DE9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2F9B1C2-7D20-4F91-A660-197C98B9A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39445"/>
            <a:ext cx="6114985" cy="22983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74EA7-0351-42B6-995E-6BBD417E75CC}"/>
              </a:ext>
            </a:extLst>
          </p:cNvPr>
          <p:cNvSpPr>
            <a:spLocks noGrp="1"/>
          </p:cNvSpPr>
          <p:nvPr>
            <p:ph type="ctrTitle"/>
          </p:nvPr>
        </p:nvSpPr>
        <p:spPr>
          <a:xfrm>
            <a:off x="960119" y="2100845"/>
            <a:ext cx="4670234" cy="1975527"/>
          </a:xfrm>
        </p:spPr>
        <p:txBody>
          <a:bodyPr anchor="ctr">
            <a:normAutofit/>
          </a:bodyPr>
          <a:lstStyle/>
          <a:p>
            <a:pPr algn="l"/>
            <a:r>
              <a:rPr lang="en-US" sz="6600" dirty="0"/>
              <a:t>Portals and Logins</a:t>
            </a:r>
          </a:p>
        </p:txBody>
      </p:sp>
      <p:sp>
        <p:nvSpPr>
          <p:cNvPr id="13" name="Rectangle 12">
            <a:extLst>
              <a:ext uri="{FF2B5EF4-FFF2-40B4-BE49-F238E27FC236}">
                <a16:creationId xmlns:a16="http://schemas.microsoft.com/office/drawing/2014/main" id="{A89C4E6E-ECA4-40E5-A54E-13E92B678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237771"/>
            <a:ext cx="6114982" cy="809351"/>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93BC-5077-45BE-8D1B-F6CFA76B5EC0}"/>
              </a:ext>
            </a:extLst>
          </p:cNvPr>
          <p:cNvSpPr>
            <a:spLocks noGrp="1"/>
          </p:cNvSpPr>
          <p:nvPr>
            <p:ph type="title"/>
          </p:nvPr>
        </p:nvSpPr>
        <p:spPr/>
        <p:txBody>
          <a:bodyPr>
            <a:normAutofit fontScale="90000"/>
          </a:bodyPr>
          <a:lstStyle/>
          <a:p>
            <a:r>
              <a:rPr lang="en-US" dirty="0" err="1"/>
              <a:t>Grantsolutions</a:t>
            </a:r>
            <a:r>
              <a:rPr lang="en-US" dirty="0"/>
              <a:t> continued</a:t>
            </a:r>
          </a:p>
        </p:txBody>
      </p:sp>
      <p:sp>
        <p:nvSpPr>
          <p:cNvPr id="3" name="Content Placeholder 2">
            <a:extLst>
              <a:ext uri="{FF2B5EF4-FFF2-40B4-BE49-F238E27FC236}">
                <a16:creationId xmlns:a16="http://schemas.microsoft.com/office/drawing/2014/main" id="{CDCC47B2-BC97-4421-8F23-F9E4E097A55E}"/>
              </a:ext>
            </a:extLst>
          </p:cNvPr>
          <p:cNvSpPr>
            <a:spLocks noGrp="1"/>
          </p:cNvSpPr>
          <p:nvPr>
            <p:ph idx="1"/>
          </p:nvPr>
        </p:nvSpPr>
        <p:spPr/>
        <p:txBody>
          <a:bodyPr/>
          <a:lstStyle/>
          <a:p>
            <a:pPr algn="l" fontAlgn="ctr"/>
            <a:r>
              <a:rPr lang="en-US" b="1" i="0" dirty="0">
                <a:solidFill>
                  <a:srgbClr val="111111"/>
                </a:solidFill>
                <a:effectLst/>
                <a:latin typeface="Roboto" panose="02000000000000000000" pitchFamily="2" charset="0"/>
              </a:rPr>
              <a:t>How do I request a new user account with </a:t>
            </a:r>
            <a:r>
              <a:rPr lang="en-US" b="1" i="0" dirty="0" err="1">
                <a:solidFill>
                  <a:srgbClr val="111111"/>
                </a:solidFill>
                <a:effectLst/>
                <a:latin typeface="Roboto" panose="02000000000000000000" pitchFamily="2" charset="0"/>
              </a:rPr>
              <a:t>grantsolutions</a:t>
            </a:r>
            <a:r>
              <a:rPr lang="en-US" b="1" i="0" dirty="0">
                <a:solidFill>
                  <a:srgbClr val="111111"/>
                </a:solidFill>
                <a:effectLst/>
                <a:latin typeface="Roboto" panose="02000000000000000000" pitchFamily="2" charset="0"/>
              </a:rPr>
              <a:t>?</a:t>
            </a:r>
          </a:p>
          <a:p>
            <a:pPr algn="l"/>
            <a:r>
              <a:rPr lang="en-US" b="0" i="0" dirty="0">
                <a:solidFill>
                  <a:srgbClr val="444444"/>
                </a:solidFill>
                <a:effectLst/>
                <a:latin typeface="Roboto" panose="02000000000000000000" pitchFamily="2" charset="0"/>
              </a:rPr>
              <a:t>Recipients can request new user accounts through the </a:t>
            </a:r>
            <a:r>
              <a:rPr lang="en-US" b="0" i="0" dirty="0" err="1">
                <a:solidFill>
                  <a:srgbClr val="444444"/>
                </a:solidFill>
                <a:effectLst/>
                <a:latin typeface="Roboto" panose="02000000000000000000" pitchFamily="2" charset="0"/>
              </a:rPr>
              <a:t>GrantSolutions</a:t>
            </a:r>
            <a:r>
              <a:rPr lang="en-US" b="0" i="0" dirty="0">
                <a:solidFill>
                  <a:srgbClr val="444444"/>
                </a:solidFill>
                <a:effectLst/>
                <a:latin typeface="Roboto" panose="02000000000000000000" pitchFamily="2" charset="0"/>
              </a:rPr>
              <a:t> homepage ( www.grantsolutions.gov) by completing and submitting the Recipient User Account Request Form to the </a:t>
            </a:r>
            <a:r>
              <a:rPr lang="en-US" b="0" i="0" dirty="0" err="1">
                <a:solidFill>
                  <a:srgbClr val="444444"/>
                </a:solidFill>
                <a:effectLst/>
                <a:latin typeface="Roboto" panose="02000000000000000000" pitchFamily="2" charset="0"/>
              </a:rPr>
              <a:t>GrantSolutions</a:t>
            </a:r>
            <a:r>
              <a:rPr lang="en-US" b="0" i="0" dirty="0">
                <a:solidFill>
                  <a:srgbClr val="444444"/>
                </a:solidFill>
                <a:effectLst/>
                <a:latin typeface="Roboto" panose="02000000000000000000" pitchFamily="2" charset="0"/>
              </a:rPr>
              <a:t> Help Desk. How will my organization receive award funding now that DOI has transitioned to </a:t>
            </a:r>
            <a:r>
              <a:rPr lang="en-US" b="0" i="0" dirty="0" err="1">
                <a:solidFill>
                  <a:srgbClr val="444444"/>
                </a:solidFill>
                <a:effectLst/>
                <a:latin typeface="Roboto" panose="02000000000000000000" pitchFamily="2" charset="0"/>
              </a:rPr>
              <a:t>GrantSolutions</a:t>
            </a:r>
            <a:r>
              <a:rPr lang="en-US" b="0" i="0" dirty="0">
                <a:solidFill>
                  <a:srgbClr val="444444"/>
                </a:solidFill>
                <a:effectLst/>
                <a:latin typeface="Roboto" panose="02000000000000000000" pitchFamily="2" charset="0"/>
              </a:rPr>
              <a:t>?</a:t>
            </a:r>
          </a:p>
          <a:p>
            <a:endParaRPr lang="en-US" dirty="0"/>
          </a:p>
        </p:txBody>
      </p:sp>
    </p:spTree>
    <p:extLst>
      <p:ext uri="{BB962C8B-B14F-4D97-AF65-F5344CB8AC3E}">
        <p14:creationId xmlns:p14="http://schemas.microsoft.com/office/powerpoint/2010/main" val="275087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354A-F004-4026-A347-050715CECDB1}"/>
              </a:ext>
            </a:extLst>
          </p:cNvPr>
          <p:cNvSpPr>
            <a:spLocks noGrp="1"/>
          </p:cNvSpPr>
          <p:nvPr>
            <p:ph type="title"/>
          </p:nvPr>
        </p:nvSpPr>
        <p:spPr/>
        <p:txBody>
          <a:bodyPr/>
          <a:lstStyle/>
          <a:p>
            <a:r>
              <a:rPr lang="en-US" dirty="0" err="1"/>
              <a:t>Grantsolutions</a:t>
            </a:r>
            <a:r>
              <a:rPr lang="en-US" dirty="0"/>
              <a:t> Partners</a:t>
            </a:r>
          </a:p>
        </p:txBody>
      </p:sp>
      <p:pic>
        <p:nvPicPr>
          <p:cNvPr id="5" name="Content Placeholder 4">
            <a:extLst>
              <a:ext uri="{FF2B5EF4-FFF2-40B4-BE49-F238E27FC236}">
                <a16:creationId xmlns:a16="http://schemas.microsoft.com/office/drawing/2014/main" id="{CB917CFF-2CDF-402D-B8C5-6B56FE15A71B}"/>
              </a:ext>
            </a:extLst>
          </p:cNvPr>
          <p:cNvPicPr>
            <a:picLocks noGrp="1" noChangeAspect="1"/>
          </p:cNvPicPr>
          <p:nvPr>
            <p:ph idx="1"/>
          </p:nvPr>
        </p:nvPicPr>
        <p:blipFill>
          <a:blip r:embed="rId2"/>
          <a:stretch>
            <a:fillRect/>
          </a:stretch>
        </p:blipFill>
        <p:spPr>
          <a:xfrm>
            <a:off x="1714680" y="2587625"/>
            <a:ext cx="8759466" cy="3594100"/>
          </a:xfrm>
        </p:spPr>
      </p:pic>
    </p:spTree>
    <p:extLst>
      <p:ext uri="{BB962C8B-B14F-4D97-AF65-F5344CB8AC3E}">
        <p14:creationId xmlns:p14="http://schemas.microsoft.com/office/powerpoint/2010/main" val="80537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5279-A076-4319-A25E-A3DB14F96746}"/>
              </a:ext>
            </a:extLst>
          </p:cNvPr>
          <p:cNvSpPr>
            <a:spLocks noGrp="1"/>
          </p:cNvSpPr>
          <p:nvPr>
            <p:ph type="title"/>
          </p:nvPr>
        </p:nvSpPr>
        <p:spPr/>
        <p:txBody>
          <a:bodyPr>
            <a:normAutofit fontScale="90000"/>
          </a:bodyPr>
          <a:lstStyle/>
          <a:p>
            <a:r>
              <a:rPr lang="en-US" dirty="0" err="1"/>
              <a:t>Grantsolutions</a:t>
            </a:r>
            <a:r>
              <a:rPr lang="en-US" dirty="0"/>
              <a:t> Partners Continued</a:t>
            </a:r>
          </a:p>
        </p:txBody>
      </p:sp>
      <p:pic>
        <p:nvPicPr>
          <p:cNvPr id="5" name="Content Placeholder 4">
            <a:extLst>
              <a:ext uri="{FF2B5EF4-FFF2-40B4-BE49-F238E27FC236}">
                <a16:creationId xmlns:a16="http://schemas.microsoft.com/office/drawing/2014/main" id="{7806C39A-DC54-4B36-902A-7C506B65503D}"/>
              </a:ext>
            </a:extLst>
          </p:cNvPr>
          <p:cNvPicPr>
            <a:picLocks noGrp="1" noChangeAspect="1"/>
          </p:cNvPicPr>
          <p:nvPr>
            <p:ph idx="1"/>
          </p:nvPr>
        </p:nvPicPr>
        <p:blipFill>
          <a:blip r:embed="rId2"/>
          <a:stretch>
            <a:fillRect/>
          </a:stretch>
        </p:blipFill>
        <p:spPr>
          <a:xfrm>
            <a:off x="1856109" y="2587625"/>
            <a:ext cx="8476607" cy="3594100"/>
          </a:xfrm>
        </p:spPr>
      </p:pic>
    </p:spTree>
    <p:extLst>
      <p:ext uri="{BB962C8B-B14F-4D97-AF65-F5344CB8AC3E}">
        <p14:creationId xmlns:p14="http://schemas.microsoft.com/office/powerpoint/2010/main" val="159110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6359-6562-4A53-BF3C-C40AF82D9FF6}"/>
              </a:ext>
            </a:extLst>
          </p:cNvPr>
          <p:cNvSpPr>
            <a:spLocks noGrp="1"/>
          </p:cNvSpPr>
          <p:nvPr>
            <p:ph type="title"/>
          </p:nvPr>
        </p:nvSpPr>
        <p:spPr/>
        <p:txBody>
          <a:bodyPr/>
          <a:lstStyle/>
          <a:p>
            <a:r>
              <a:rPr lang="en-US" dirty="0"/>
              <a:t>Login.gov</a:t>
            </a:r>
          </a:p>
        </p:txBody>
      </p:sp>
      <p:sp>
        <p:nvSpPr>
          <p:cNvPr id="3" name="Content Placeholder 2">
            <a:extLst>
              <a:ext uri="{FF2B5EF4-FFF2-40B4-BE49-F238E27FC236}">
                <a16:creationId xmlns:a16="http://schemas.microsoft.com/office/drawing/2014/main" id="{8455C3A6-59F8-4264-89A8-CBB0D581DC23}"/>
              </a:ext>
            </a:extLst>
          </p:cNvPr>
          <p:cNvSpPr>
            <a:spLocks noGrp="1"/>
          </p:cNvSpPr>
          <p:nvPr>
            <p:ph idx="1"/>
          </p:nvPr>
        </p:nvSpPr>
        <p:spPr/>
        <p:txBody>
          <a:bodyPr>
            <a:normAutofit fontScale="92500" lnSpcReduction="20000"/>
          </a:bodyPr>
          <a:lstStyle/>
          <a:p>
            <a:r>
              <a:rPr lang="en-US" dirty="0"/>
              <a:t>What Is login.gov?</a:t>
            </a:r>
          </a:p>
          <a:p>
            <a:pPr algn="l"/>
            <a:r>
              <a:rPr lang="en-US" b="1" i="0" dirty="0">
                <a:solidFill>
                  <a:srgbClr val="454545"/>
                </a:solidFill>
                <a:effectLst/>
                <a:latin typeface="Public Sans Web"/>
              </a:rPr>
              <a:t>One account and password</a:t>
            </a:r>
          </a:p>
          <a:p>
            <a:pPr algn="l"/>
            <a:r>
              <a:rPr lang="en-US" b="0" i="0" dirty="0">
                <a:solidFill>
                  <a:srgbClr val="454545"/>
                </a:solidFill>
                <a:effectLst/>
                <a:latin typeface="Public Sans Web"/>
              </a:rPr>
              <a:t>“Login.gov is a secure sign in service used by the public to sign in to participating government agencies. Participating agencies will ask you to create a Login.gov account to securely access your information on their website or application.</a:t>
            </a:r>
          </a:p>
          <a:p>
            <a:pPr algn="l"/>
            <a:r>
              <a:rPr lang="en-US" b="0" i="0" dirty="0">
                <a:solidFill>
                  <a:srgbClr val="454545"/>
                </a:solidFill>
                <a:effectLst/>
                <a:latin typeface="Public Sans Web"/>
              </a:rPr>
              <a:t>You can use the same username and password to access any agency that partners with Login.gov. This streamlines your process and eliminates the need to remember multiple usernames and passwords.”</a:t>
            </a:r>
          </a:p>
          <a:p>
            <a:endParaRPr lang="en-US" dirty="0"/>
          </a:p>
        </p:txBody>
      </p:sp>
    </p:spTree>
    <p:extLst>
      <p:ext uri="{BB962C8B-B14F-4D97-AF65-F5344CB8AC3E}">
        <p14:creationId xmlns:p14="http://schemas.microsoft.com/office/powerpoint/2010/main" val="1265738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8195-7AAF-40AD-89A8-20B8CEAA973D}"/>
              </a:ext>
            </a:extLst>
          </p:cNvPr>
          <p:cNvSpPr>
            <a:spLocks noGrp="1"/>
          </p:cNvSpPr>
          <p:nvPr>
            <p:ph type="title"/>
          </p:nvPr>
        </p:nvSpPr>
        <p:spPr/>
        <p:txBody>
          <a:bodyPr/>
          <a:lstStyle/>
          <a:p>
            <a:r>
              <a:rPr lang="en-US" dirty="0"/>
              <a:t>Login.gov continued</a:t>
            </a:r>
          </a:p>
        </p:txBody>
      </p:sp>
      <p:sp>
        <p:nvSpPr>
          <p:cNvPr id="3" name="Content Placeholder 2">
            <a:extLst>
              <a:ext uri="{FF2B5EF4-FFF2-40B4-BE49-F238E27FC236}">
                <a16:creationId xmlns:a16="http://schemas.microsoft.com/office/drawing/2014/main" id="{EC684B42-A2B1-49EE-A2DE-B1F3D0992020}"/>
              </a:ext>
            </a:extLst>
          </p:cNvPr>
          <p:cNvSpPr>
            <a:spLocks noGrp="1"/>
          </p:cNvSpPr>
          <p:nvPr>
            <p:ph idx="1"/>
          </p:nvPr>
        </p:nvSpPr>
        <p:spPr>
          <a:xfrm>
            <a:off x="960120" y="2587752"/>
            <a:ext cx="10268712" cy="3903536"/>
          </a:xfrm>
        </p:spPr>
        <p:txBody>
          <a:bodyPr>
            <a:normAutofit lnSpcReduction="10000"/>
          </a:bodyPr>
          <a:lstStyle/>
          <a:p>
            <a:pPr algn="l"/>
            <a:r>
              <a:rPr lang="en-US" b="1" i="0" dirty="0">
                <a:solidFill>
                  <a:srgbClr val="454545"/>
                </a:solidFill>
                <a:effectLst/>
                <a:latin typeface="Public Sans Web"/>
              </a:rPr>
              <a:t>All participating agencies use Login.gov for secure sign in.</a:t>
            </a:r>
          </a:p>
          <a:p>
            <a:pPr algn="l"/>
            <a:r>
              <a:rPr lang="en-US" b="0" i="0" dirty="0">
                <a:solidFill>
                  <a:srgbClr val="454545"/>
                </a:solidFill>
                <a:effectLst/>
                <a:latin typeface="Public Sans Web"/>
              </a:rPr>
              <a:t>You provide two pieces of information to securely sign in and protect your information. </a:t>
            </a:r>
          </a:p>
          <a:p>
            <a:pPr algn="l">
              <a:buFont typeface="Arial" panose="020B0604020202020204" pitchFamily="34" charset="0"/>
              <a:buChar char="•"/>
            </a:pPr>
            <a:r>
              <a:rPr lang="en-US" b="0" i="0" dirty="0">
                <a:solidFill>
                  <a:srgbClr val="454545"/>
                </a:solidFill>
                <a:effectLst/>
                <a:latin typeface="Public Sans Web"/>
              </a:rPr>
              <a:t>Password </a:t>
            </a:r>
          </a:p>
          <a:p>
            <a:pPr algn="l">
              <a:buFont typeface="Arial" panose="020B0604020202020204" pitchFamily="34" charset="0"/>
              <a:buChar char="•"/>
            </a:pPr>
            <a:r>
              <a:rPr lang="en-US" b="0" i="0" dirty="0">
                <a:solidFill>
                  <a:srgbClr val="454545"/>
                </a:solidFill>
                <a:effectLst/>
                <a:latin typeface="Public Sans Web"/>
              </a:rPr>
              <a:t>Authentication method (such as a one-time code sent to your phone or an authentication app) </a:t>
            </a:r>
          </a:p>
          <a:p>
            <a:pPr algn="l"/>
            <a:r>
              <a:rPr lang="en-US" b="0" i="0" dirty="0">
                <a:solidFill>
                  <a:srgbClr val="454545"/>
                </a:solidFill>
                <a:effectLst/>
                <a:latin typeface="Public Sans Web"/>
              </a:rPr>
              <a:t>Using both a password and another method makes it difficult for others to access your information.</a:t>
            </a:r>
          </a:p>
          <a:p>
            <a:endParaRPr lang="en-US" dirty="0"/>
          </a:p>
        </p:txBody>
      </p:sp>
    </p:spTree>
    <p:extLst>
      <p:ext uri="{BB962C8B-B14F-4D97-AF65-F5344CB8AC3E}">
        <p14:creationId xmlns:p14="http://schemas.microsoft.com/office/powerpoint/2010/main" val="608813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C9F3-0B97-4360-83D4-2D682BDEC7B7}"/>
              </a:ext>
            </a:extLst>
          </p:cNvPr>
          <p:cNvSpPr>
            <a:spLocks noGrp="1"/>
          </p:cNvSpPr>
          <p:nvPr>
            <p:ph type="title"/>
          </p:nvPr>
        </p:nvSpPr>
        <p:spPr/>
        <p:txBody>
          <a:bodyPr/>
          <a:lstStyle/>
          <a:p>
            <a:r>
              <a:rPr lang="en-US" dirty="0"/>
              <a:t>Login.gov</a:t>
            </a:r>
          </a:p>
        </p:txBody>
      </p:sp>
      <p:sp>
        <p:nvSpPr>
          <p:cNvPr id="3" name="Content Placeholder 2">
            <a:extLst>
              <a:ext uri="{FF2B5EF4-FFF2-40B4-BE49-F238E27FC236}">
                <a16:creationId xmlns:a16="http://schemas.microsoft.com/office/drawing/2014/main" id="{DD16125B-18F3-4390-859C-3F77349D9C3D}"/>
              </a:ext>
            </a:extLst>
          </p:cNvPr>
          <p:cNvSpPr>
            <a:spLocks noGrp="1"/>
          </p:cNvSpPr>
          <p:nvPr>
            <p:ph idx="1"/>
          </p:nvPr>
        </p:nvSpPr>
        <p:spPr/>
        <p:txBody>
          <a:bodyPr/>
          <a:lstStyle/>
          <a:p>
            <a:r>
              <a:rPr lang="en-US" dirty="0"/>
              <a:t>When you are ready to create a login.gov account – Please go to the following link </a:t>
            </a:r>
            <a:r>
              <a:rPr lang="en-US" dirty="0">
                <a:hlinkClick r:id="rId2"/>
              </a:rPr>
              <a:t>Create an account | Login.gov</a:t>
            </a:r>
            <a:endParaRPr lang="en-US" dirty="0"/>
          </a:p>
        </p:txBody>
      </p:sp>
    </p:spTree>
    <p:extLst>
      <p:ext uri="{BB962C8B-B14F-4D97-AF65-F5344CB8AC3E}">
        <p14:creationId xmlns:p14="http://schemas.microsoft.com/office/powerpoint/2010/main" val="160883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3BF2-DB5F-47B7-A0F6-4781CC9B2AF7}"/>
              </a:ext>
            </a:extLst>
          </p:cNvPr>
          <p:cNvSpPr>
            <a:spLocks noGrp="1"/>
          </p:cNvSpPr>
          <p:nvPr>
            <p:ph type="title"/>
          </p:nvPr>
        </p:nvSpPr>
        <p:spPr/>
        <p:txBody>
          <a:bodyPr/>
          <a:lstStyle/>
          <a:p>
            <a:r>
              <a:rPr lang="en-US" dirty="0"/>
              <a:t>Research.gov (Fastlane)</a:t>
            </a:r>
          </a:p>
        </p:txBody>
      </p:sp>
      <p:pic>
        <p:nvPicPr>
          <p:cNvPr id="5" name="Content Placeholder 4">
            <a:extLst>
              <a:ext uri="{FF2B5EF4-FFF2-40B4-BE49-F238E27FC236}">
                <a16:creationId xmlns:a16="http://schemas.microsoft.com/office/drawing/2014/main" id="{A5DE90EB-63FF-42A0-A90D-782C56EC61EF}"/>
              </a:ext>
            </a:extLst>
          </p:cNvPr>
          <p:cNvPicPr>
            <a:picLocks noGrp="1" noChangeAspect="1"/>
          </p:cNvPicPr>
          <p:nvPr>
            <p:ph idx="1"/>
          </p:nvPr>
        </p:nvPicPr>
        <p:blipFill>
          <a:blip r:embed="rId2"/>
          <a:stretch>
            <a:fillRect/>
          </a:stretch>
        </p:blipFill>
        <p:spPr>
          <a:xfrm>
            <a:off x="2434329" y="2587625"/>
            <a:ext cx="7320168" cy="3594100"/>
          </a:xfrm>
        </p:spPr>
      </p:pic>
    </p:spTree>
    <p:extLst>
      <p:ext uri="{BB962C8B-B14F-4D97-AF65-F5344CB8AC3E}">
        <p14:creationId xmlns:p14="http://schemas.microsoft.com/office/powerpoint/2010/main" val="719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666091B-3E48-445D-9D54-63D9E8017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7477F8F-3259-4F49-9F98-9097DDBD9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3152632"/>
            <a:ext cx="12190476" cy="37053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038222-D886-4D0A-82C8-DD471175E829}"/>
              </a:ext>
            </a:extLst>
          </p:cNvPr>
          <p:cNvPicPr>
            <a:picLocks noChangeAspect="1"/>
          </p:cNvPicPr>
          <p:nvPr/>
        </p:nvPicPr>
        <p:blipFill>
          <a:blip r:embed="rId2"/>
          <a:stretch>
            <a:fillRect/>
          </a:stretch>
        </p:blipFill>
        <p:spPr>
          <a:xfrm>
            <a:off x="986117" y="163997"/>
            <a:ext cx="8719443" cy="2827682"/>
          </a:xfrm>
          <a:prstGeom prst="rect">
            <a:avLst/>
          </a:prstGeom>
        </p:spPr>
      </p:pic>
      <p:sp>
        <p:nvSpPr>
          <p:cNvPr id="3" name="Content Placeholder 2">
            <a:extLst>
              <a:ext uri="{FF2B5EF4-FFF2-40B4-BE49-F238E27FC236}">
                <a16:creationId xmlns:a16="http://schemas.microsoft.com/office/drawing/2014/main" id="{96A9C1CE-B2E1-41C6-AE69-09BF3DCD2500}"/>
              </a:ext>
            </a:extLst>
          </p:cNvPr>
          <p:cNvSpPr>
            <a:spLocks noGrp="1"/>
          </p:cNvSpPr>
          <p:nvPr>
            <p:ph idx="1"/>
          </p:nvPr>
        </p:nvSpPr>
        <p:spPr>
          <a:xfrm>
            <a:off x="949187" y="3637264"/>
            <a:ext cx="10221506" cy="2490581"/>
          </a:xfrm>
        </p:spPr>
        <p:txBody>
          <a:bodyPr anchor="ctr">
            <a:normAutofit fontScale="62500" lnSpcReduction="20000"/>
          </a:bodyPr>
          <a:lstStyle/>
          <a:p>
            <a:pPr>
              <a:lnSpc>
                <a:spcPct val="91000"/>
              </a:lnSpc>
            </a:pPr>
            <a:endParaRPr lang="en-US" sz="2200" dirty="0"/>
          </a:p>
          <a:p>
            <a:pPr>
              <a:lnSpc>
                <a:spcPct val="91000"/>
              </a:lnSpc>
            </a:pPr>
            <a:r>
              <a:rPr lang="en-US" sz="2200" dirty="0"/>
              <a:t>When registering with Research.gov, please use the first institution above.  The Research Office will approve your role once you register.  If you are coming from another institution, you will need to update your profile.</a:t>
            </a:r>
          </a:p>
          <a:p>
            <a:pPr>
              <a:lnSpc>
                <a:spcPct val="91000"/>
              </a:lnSpc>
            </a:pPr>
            <a:r>
              <a:rPr lang="en-US" sz="2200" dirty="0"/>
              <a:t>You can log in with:</a:t>
            </a:r>
          </a:p>
          <a:p>
            <a:pPr marL="342900" indent="-342900">
              <a:lnSpc>
                <a:spcPct val="91000"/>
              </a:lnSpc>
              <a:buFont typeface="Arial" panose="020B0604020202020204" pitchFamily="34" charset="0"/>
              <a:buChar char="•"/>
            </a:pPr>
            <a:r>
              <a:rPr lang="en-US" sz="2200" dirty="0"/>
              <a:t>Single Sign On Credential</a:t>
            </a:r>
          </a:p>
          <a:p>
            <a:pPr marL="342900" indent="-342900">
              <a:lnSpc>
                <a:spcPct val="91000"/>
              </a:lnSpc>
              <a:buFont typeface="Arial" panose="020B0604020202020204" pitchFamily="34" charset="0"/>
              <a:buChar char="•"/>
            </a:pPr>
            <a:r>
              <a:rPr lang="en-US" sz="2200" dirty="0"/>
              <a:t>NSF ID</a:t>
            </a:r>
          </a:p>
          <a:p>
            <a:pPr marL="342900" indent="-342900">
              <a:lnSpc>
                <a:spcPct val="91000"/>
              </a:lnSpc>
              <a:buFont typeface="Arial" panose="020B0604020202020204" pitchFamily="34" charset="0"/>
              <a:buChar char="•"/>
            </a:pPr>
            <a:r>
              <a:rPr lang="en-US" sz="2200" dirty="0"/>
              <a:t>Login.gov</a:t>
            </a:r>
          </a:p>
          <a:p>
            <a:pPr marL="342900" indent="-342900">
              <a:lnSpc>
                <a:spcPct val="91000"/>
              </a:lnSpc>
              <a:buFont typeface="Arial" panose="020B0604020202020204" pitchFamily="34" charset="0"/>
              <a:buChar char="•"/>
            </a:pPr>
            <a:r>
              <a:rPr lang="en-US" sz="2200" dirty="0"/>
              <a:t>Power Point Presentation on how to register: </a:t>
            </a:r>
            <a:r>
              <a:rPr lang="en-US" sz="2200" b="1" dirty="0">
                <a:solidFill>
                  <a:schemeClr val="tx1">
                    <a:lumMod val="95000"/>
                  </a:schemeClr>
                </a:solidFill>
                <a:hlinkClick r:id="rId3">
                  <a:extLst>
                    <a:ext uri="{A12FA001-AC4F-418D-AE19-62706E023703}">
                      <ahyp:hlinkClr xmlns:ahyp="http://schemas.microsoft.com/office/drawing/2018/hyperlinkcolor" val="tx"/>
                    </a:ext>
                  </a:extLst>
                </a:hlinkClick>
              </a:rPr>
              <a:t>PowerPoint Presentation (research.gov)</a:t>
            </a:r>
            <a:endParaRPr lang="en-US" sz="2200" b="1" dirty="0">
              <a:solidFill>
                <a:schemeClr val="tx1">
                  <a:lumMod val="95000"/>
                </a:schemeClr>
              </a:solidFill>
            </a:endParaRPr>
          </a:p>
          <a:p>
            <a:pPr>
              <a:lnSpc>
                <a:spcPct val="91000"/>
              </a:lnSpc>
            </a:pPr>
            <a:endParaRPr lang="en-US" sz="2200" dirty="0"/>
          </a:p>
          <a:p>
            <a:pPr>
              <a:lnSpc>
                <a:spcPct val="91000"/>
              </a:lnSpc>
            </a:pPr>
            <a:endParaRPr lang="en-US" sz="2200" dirty="0"/>
          </a:p>
        </p:txBody>
      </p:sp>
    </p:spTree>
    <p:extLst>
      <p:ext uri="{BB962C8B-B14F-4D97-AF65-F5344CB8AC3E}">
        <p14:creationId xmlns:p14="http://schemas.microsoft.com/office/powerpoint/2010/main" val="39581973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CCFBC-54C1-49E9-A2CB-A9BDE15D3D2D}"/>
              </a:ext>
            </a:extLst>
          </p:cNvPr>
          <p:cNvSpPr>
            <a:spLocks noGrp="1"/>
          </p:cNvSpPr>
          <p:nvPr>
            <p:ph type="title"/>
          </p:nvPr>
        </p:nvSpPr>
        <p:spPr>
          <a:xfrm>
            <a:off x="960438" y="640080"/>
            <a:ext cx="4500737" cy="2194560"/>
          </a:xfrm>
        </p:spPr>
        <p:txBody>
          <a:bodyPr>
            <a:normAutofit/>
          </a:bodyPr>
          <a:lstStyle/>
          <a:p>
            <a:r>
              <a:rPr lang="en-US" dirty="0"/>
              <a:t>ERA commons </a:t>
            </a:r>
          </a:p>
        </p:txBody>
      </p:sp>
      <p:sp>
        <p:nvSpPr>
          <p:cNvPr id="9" name="Content Placeholder 8">
            <a:extLst>
              <a:ext uri="{FF2B5EF4-FFF2-40B4-BE49-F238E27FC236}">
                <a16:creationId xmlns:a16="http://schemas.microsoft.com/office/drawing/2014/main" id="{E8E0D5D6-AC7B-4884-A477-DCF431BF8CB9}"/>
              </a:ext>
            </a:extLst>
          </p:cNvPr>
          <p:cNvSpPr>
            <a:spLocks noGrp="1"/>
          </p:cNvSpPr>
          <p:nvPr>
            <p:ph idx="1"/>
          </p:nvPr>
        </p:nvSpPr>
        <p:spPr>
          <a:xfrm>
            <a:off x="960438" y="2916935"/>
            <a:ext cx="4500737" cy="3493803"/>
          </a:xfrm>
        </p:spPr>
        <p:txBody>
          <a:bodyPr anchor="t">
            <a:normAutofit/>
          </a:bodyPr>
          <a:lstStyle/>
          <a:p>
            <a:r>
              <a:rPr lang="en-US" dirty="0">
                <a:solidFill>
                  <a:schemeClr val="bg1"/>
                </a:solidFill>
              </a:rPr>
              <a:t>For NIH ERA Commons, you can log in using the following:</a:t>
            </a:r>
          </a:p>
          <a:p>
            <a:pPr marL="514350" indent="-514350">
              <a:buAutoNum type="arabicPeriod"/>
            </a:pPr>
            <a:r>
              <a:rPr lang="en-US" dirty="0">
                <a:solidFill>
                  <a:schemeClr val="bg1"/>
                </a:solidFill>
              </a:rPr>
              <a:t>Login.gov</a:t>
            </a:r>
          </a:p>
          <a:p>
            <a:pPr marL="514350" indent="-514350">
              <a:buAutoNum type="arabicPeriod"/>
            </a:pPr>
            <a:r>
              <a:rPr lang="en-US" dirty="0">
                <a:solidFill>
                  <a:schemeClr val="bg1"/>
                </a:solidFill>
              </a:rPr>
              <a:t>NIH user ID and password</a:t>
            </a:r>
          </a:p>
          <a:p>
            <a:pPr marL="514350" indent="-514350">
              <a:buAutoNum type="arabicPeriod"/>
            </a:pPr>
            <a:r>
              <a:rPr lang="en-US" dirty="0">
                <a:solidFill>
                  <a:schemeClr val="bg1"/>
                </a:solidFill>
              </a:rPr>
              <a:t>Federated Account</a:t>
            </a:r>
          </a:p>
          <a:p>
            <a:pPr marL="514350" indent="-514350">
              <a:buAutoNum type="arabicPeriod"/>
            </a:pPr>
            <a:endParaRPr lang="en-US" dirty="0">
              <a:solidFill>
                <a:schemeClr val="bg1"/>
              </a:solidFill>
            </a:endParaRPr>
          </a:p>
        </p:txBody>
      </p:sp>
      <p:pic>
        <p:nvPicPr>
          <p:cNvPr id="5" name="Content Placeholder 4">
            <a:extLst>
              <a:ext uri="{FF2B5EF4-FFF2-40B4-BE49-F238E27FC236}">
                <a16:creationId xmlns:a16="http://schemas.microsoft.com/office/drawing/2014/main" id="{F2E71243-2E71-4CD3-B5E9-082E244E7574}"/>
              </a:ext>
            </a:extLst>
          </p:cNvPr>
          <p:cNvPicPr>
            <a:picLocks noChangeAspect="1"/>
          </p:cNvPicPr>
          <p:nvPr/>
        </p:nvPicPr>
        <p:blipFill>
          <a:blip r:embed="rId2"/>
          <a:stretch>
            <a:fillRect/>
          </a:stretch>
        </p:blipFill>
        <p:spPr>
          <a:xfrm>
            <a:off x="6316317" y="1813892"/>
            <a:ext cx="5839239" cy="3771900"/>
          </a:xfrm>
          <a:prstGeom prst="rect">
            <a:avLst/>
          </a:prstGeom>
        </p:spPr>
      </p:pic>
      <p:sp>
        <p:nvSpPr>
          <p:cNvPr id="6" name="Rectangle 1">
            <a:extLst>
              <a:ext uri="{FF2B5EF4-FFF2-40B4-BE49-F238E27FC236}">
                <a16:creationId xmlns:a16="http://schemas.microsoft.com/office/drawing/2014/main" id="{20BCAB4A-2833-40D7-8423-5733697747F8}"/>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1F6BB2"/>
                </a:solidFill>
                <a:effectLst/>
                <a:latin typeface="-apple-system"/>
              </a:rPr>
              <a:t>Login with Federated Account   </a:t>
            </a:r>
            <a:r>
              <a:rPr kumimoji="0" lang="en-US" altLang="en-US" sz="1900" b="0" i="0" u="none" strike="noStrike" cap="none" normalizeH="0" baseline="0">
                <a:ln>
                  <a:noFill/>
                </a:ln>
                <a:solidFill>
                  <a:srgbClr val="1F6BB2"/>
                </a:solidFill>
                <a:effectLst/>
                <a:latin typeface="-apple-system"/>
              </a:rPr>
              <a:t>      </a:t>
            </a:r>
            <a:endParaRPr kumimoji="0" lang="en-US" altLang="en-US" sz="400" b="0" i="0" u="none" strike="noStrike" cap="none" normalizeH="0" baseline="0">
              <a:ln>
                <a:noFill/>
              </a:ln>
              <a:solidFill>
                <a:srgbClr val="1F6BB2"/>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AutoShape 2" descr="Need Help">
            <a:hlinkClick r:id="rId3" tooltip="Need Help?"/>
            <a:extLst>
              <a:ext uri="{FF2B5EF4-FFF2-40B4-BE49-F238E27FC236}">
                <a16:creationId xmlns:a16="http://schemas.microsoft.com/office/drawing/2014/main" id="{4DF6EB8B-444B-4387-B2EC-579EAE0DFEE6}"/>
              </a:ext>
            </a:extLst>
          </p:cNvPr>
          <p:cNvSpPr>
            <a:spLocks noChangeAspect="1" noChangeArrowheads="1"/>
          </p:cNvSpPr>
          <p:nvPr/>
        </p:nvSpPr>
        <p:spPr bwMode="auto">
          <a:xfrm>
            <a:off x="654050" y="-304801"/>
            <a:ext cx="304800" cy="3262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4771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8200-1192-44AD-AD83-B0D888D413E0}"/>
              </a:ext>
            </a:extLst>
          </p:cNvPr>
          <p:cNvSpPr>
            <a:spLocks noGrp="1"/>
          </p:cNvSpPr>
          <p:nvPr>
            <p:ph type="title"/>
          </p:nvPr>
        </p:nvSpPr>
        <p:spPr/>
        <p:txBody>
          <a:bodyPr/>
          <a:lstStyle/>
          <a:p>
            <a:r>
              <a:rPr lang="en-US" dirty="0"/>
              <a:t>Era commons continued</a:t>
            </a:r>
          </a:p>
        </p:txBody>
      </p:sp>
      <p:sp>
        <p:nvSpPr>
          <p:cNvPr id="3" name="Content Placeholder 2">
            <a:extLst>
              <a:ext uri="{FF2B5EF4-FFF2-40B4-BE49-F238E27FC236}">
                <a16:creationId xmlns:a16="http://schemas.microsoft.com/office/drawing/2014/main" id="{E817EA89-46BD-49D3-A510-9EC1C53D5640}"/>
              </a:ext>
            </a:extLst>
          </p:cNvPr>
          <p:cNvSpPr>
            <a:spLocks noGrp="1"/>
          </p:cNvSpPr>
          <p:nvPr>
            <p:ph idx="1"/>
          </p:nvPr>
        </p:nvSpPr>
        <p:spPr/>
        <p:txBody>
          <a:bodyPr>
            <a:normAutofit fontScale="92500" lnSpcReduction="20000"/>
          </a:bodyPr>
          <a:lstStyle/>
          <a:p>
            <a:r>
              <a:rPr lang="en-US" dirty="0"/>
              <a:t>If you wish to have an ERA commons user Id for yourself or your students, please contact the Associate Director of </a:t>
            </a:r>
            <a:r>
              <a:rPr lang="en-US" dirty="0" err="1"/>
              <a:t>Preaward</a:t>
            </a:r>
            <a:r>
              <a:rPr lang="en-US" dirty="0"/>
              <a:t>.  We will need the following information from you.</a:t>
            </a:r>
          </a:p>
          <a:p>
            <a:pPr marL="514350" indent="-514350">
              <a:buAutoNum type="arabicPeriod"/>
            </a:pPr>
            <a:r>
              <a:rPr lang="en-US" dirty="0"/>
              <a:t>Full Name</a:t>
            </a:r>
          </a:p>
          <a:p>
            <a:pPr marL="514350" indent="-514350">
              <a:buAutoNum type="arabicPeriod"/>
            </a:pPr>
            <a:r>
              <a:rPr lang="en-US" dirty="0"/>
              <a:t>User Role</a:t>
            </a:r>
          </a:p>
          <a:p>
            <a:pPr marL="514350" indent="-514350">
              <a:buAutoNum type="arabicPeriod"/>
            </a:pPr>
            <a:r>
              <a:rPr lang="en-US" dirty="0"/>
              <a:t>Email Address</a:t>
            </a:r>
          </a:p>
          <a:p>
            <a:pPr marL="514350" indent="-514350">
              <a:buAutoNum type="arabicPeriod"/>
            </a:pPr>
            <a:r>
              <a:rPr lang="en-US" dirty="0"/>
              <a:t>We will need to know if the individual has ever had an ERA commons account at another institution.  If yes, all we need to do is to affiliate the individual and update their email address.</a:t>
            </a:r>
          </a:p>
        </p:txBody>
      </p:sp>
    </p:spTree>
    <p:extLst>
      <p:ext uri="{BB962C8B-B14F-4D97-AF65-F5344CB8AC3E}">
        <p14:creationId xmlns:p14="http://schemas.microsoft.com/office/powerpoint/2010/main" val="363449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40D66F-5F5B-4533-8D01-452250AEBD15}"/>
              </a:ext>
            </a:extLst>
          </p:cNvPr>
          <p:cNvSpPr>
            <a:spLocks noGrp="1"/>
          </p:cNvSpPr>
          <p:nvPr>
            <p:ph type="title"/>
          </p:nvPr>
        </p:nvSpPr>
        <p:spPr>
          <a:xfrm>
            <a:off x="969645" y="791918"/>
            <a:ext cx="4857751" cy="1160708"/>
          </a:xfrm>
        </p:spPr>
        <p:txBody>
          <a:bodyPr>
            <a:normAutofit/>
          </a:bodyPr>
          <a:lstStyle/>
          <a:p>
            <a:r>
              <a:rPr lang="en-US" sz="5600" dirty="0"/>
              <a:t>NIH Delegates</a:t>
            </a:r>
          </a:p>
        </p:txBody>
      </p:sp>
      <p:sp>
        <p:nvSpPr>
          <p:cNvPr id="3" name="Content Placeholder 2">
            <a:extLst>
              <a:ext uri="{FF2B5EF4-FFF2-40B4-BE49-F238E27FC236}">
                <a16:creationId xmlns:a16="http://schemas.microsoft.com/office/drawing/2014/main" id="{72D2936C-F8EB-409E-BEFA-144052970FA4}"/>
              </a:ext>
            </a:extLst>
          </p:cNvPr>
          <p:cNvSpPr>
            <a:spLocks noGrp="1"/>
          </p:cNvSpPr>
          <p:nvPr>
            <p:ph idx="1"/>
          </p:nvPr>
        </p:nvSpPr>
        <p:spPr>
          <a:xfrm>
            <a:off x="6498907" y="1025873"/>
            <a:ext cx="4924426" cy="1209579"/>
          </a:xfrm>
        </p:spPr>
        <p:txBody>
          <a:bodyPr>
            <a:normAutofit fontScale="85000" lnSpcReduction="10000"/>
          </a:bodyPr>
          <a:lstStyle/>
          <a:p>
            <a:r>
              <a:rPr lang="en-US" dirty="0"/>
              <a:t>How do you make someone a delegate in ERA Commons?</a:t>
            </a:r>
            <a:r>
              <a:rPr lang="en-US" dirty="0">
                <a:hlinkClick r:id="rId2"/>
              </a:rPr>
              <a:t> Delegate Authority to Someone (nih.gov)</a:t>
            </a:r>
            <a:endParaRPr lang="en-US" dirty="0"/>
          </a:p>
          <a:p>
            <a:endParaRPr lang="en-US" dirty="0"/>
          </a:p>
          <a:p>
            <a:endParaRPr lang="en-US" dirty="0"/>
          </a:p>
        </p:txBody>
      </p:sp>
      <p:pic>
        <p:nvPicPr>
          <p:cNvPr id="5" name="Picture 4">
            <a:extLst>
              <a:ext uri="{FF2B5EF4-FFF2-40B4-BE49-F238E27FC236}">
                <a16:creationId xmlns:a16="http://schemas.microsoft.com/office/drawing/2014/main" id="{3473110D-6434-4528-B4C2-4700BA1FFD01}"/>
              </a:ext>
            </a:extLst>
          </p:cNvPr>
          <p:cNvPicPr>
            <a:picLocks noChangeAspect="1"/>
          </p:cNvPicPr>
          <p:nvPr/>
        </p:nvPicPr>
        <p:blipFill>
          <a:blip r:embed="rId3"/>
          <a:stretch>
            <a:fillRect/>
          </a:stretch>
        </p:blipFill>
        <p:spPr>
          <a:xfrm>
            <a:off x="0" y="2494934"/>
            <a:ext cx="10385999" cy="4255229"/>
          </a:xfrm>
          <a:prstGeom prst="rect">
            <a:avLst/>
          </a:prstGeom>
        </p:spPr>
      </p:pic>
    </p:spTree>
    <p:extLst>
      <p:ext uri="{BB962C8B-B14F-4D97-AF65-F5344CB8AC3E}">
        <p14:creationId xmlns:p14="http://schemas.microsoft.com/office/powerpoint/2010/main" val="249330249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B46B-95B7-40DE-9307-E47663A18F9D}"/>
              </a:ext>
            </a:extLst>
          </p:cNvPr>
          <p:cNvSpPr>
            <a:spLocks noGrp="1"/>
          </p:cNvSpPr>
          <p:nvPr>
            <p:ph type="title"/>
          </p:nvPr>
        </p:nvSpPr>
        <p:spPr/>
        <p:txBody>
          <a:bodyPr/>
          <a:lstStyle/>
          <a:p>
            <a:r>
              <a:rPr lang="en-US"/>
              <a:t>NASA NSPIRES</a:t>
            </a:r>
            <a:endParaRPr lang="en-US" dirty="0"/>
          </a:p>
        </p:txBody>
      </p:sp>
      <p:sp>
        <p:nvSpPr>
          <p:cNvPr id="3" name="Content Placeholder 2">
            <a:extLst>
              <a:ext uri="{FF2B5EF4-FFF2-40B4-BE49-F238E27FC236}">
                <a16:creationId xmlns:a16="http://schemas.microsoft.com/office/drawing/2014/main" id="{79A46CAB-7087-497A-B523-CD4CDF7973A3}"/>
              </a:ext>
            </a:extLst>
          </p:cNvPr>
          <p:cNvSpPr>
            <a:spLocks noGrp="1"/>
          </p:cNvSpPr>
          <p:nvPr>
            <p:ph idx="1"/>
          </p:nvPr>
        </p:nvSpPr>
        <p:spPr/>
        <p:txBody>
          <a:bodyPr>
            <a:normAutofit lnSpcReduction="10000"/>
          </a:bodyPr>
          <a:lstStyle/>
          <a:p>
            <a:r>
              <a:rPr lang="en-US" dirty="0"/>
              <a:t>When registering for NASA NSPIRES, you must be sure to select the correct DUNS number 144017188.  If the incorrect DUNS is chosen your affiliation request will be denied and your will be asked to withdraw that request and create a new one.</a:t>
            </a:r>
          </a:p>
          <a:p>
            <a:endParaRPr lang="en-US" dirty="0"/>
          </a:p>
          <a:p>
            <a:r>
              <a:rPr lang="en-US" dirty="0"/>
              <a:t>The other option for a DUNS number is 796475382.  The only reason this number is an option is for older awards that were originally created with this DUNS number.  You should </a:t>
            </a:r>
            <a:r>
              <a:rPr lang="en-US" b="1" u="sng" dirty="0"/>
              <a:t>not</a:t>
            </a:r>
            <a:r>
              <a:rPr lang="en-US" dirty="0"/>
              <a:t> use this.</a:t>
            </a:r>
          </a:p>
        </p:txBody>
      </p:sp>
    </p:spTree>
    <p:extLst>
      <p:ext uri="{BB962C8B-B14F-4D97-AF65-F5344CB8AC3E}">
        <p14:creationId xmlns:p14="http://schemas.microsoft.com/office/powerpoint/2010/main" val="122788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7255-6251-4ADE-807A-18740F3DDCCE}"/>
              </a:ext>
            </a:extLst>
          </p:cNvPr>
          <p:cNvSpPr>
            <a:spLocks noGrp="1"/>
          </p:cNvSpPr>
          <p:nvPr>
            <p:ph type="title"/>
          </p:nvPr>
        </p:nvSpPr>
        <p:spPr/>
        <p:txBody>
          <a:bodyPr/>
          <a:lstStyle/>
          <a:p>
            <a:r>
              <a:rPr lang="en-US" dirty="0" err="1"/>
              <a:t>Grantsolutions</a:t>
            </a:r>
            <a:endParaRPr lang="en-US" dirty="0"/>
          </a:p>
        </p:txBody>
      </p:sp>
      <p:sp>
        <p:nvSpPr>
          <p:cNvPr id="3" name="Content Placeholder 2">
            <a:extLst>
              <a:ext uri="{FF2B5EF4-FFF2-40B4-BE49-F238E27FC236}">
                <a16:creationId xmlns:a16="http://schemas.microsoft.com/office/drawing/2014/main" id="{2C799DDC-F86B-4E2F-A855-41FB2B070AF1}"/>
              </a:ext>
            </a:extLst>
          </p:cNvPr>
          <p:cNvSpPr>
            <a:spLocks noGrp="1"/>
          </p:cNvSpPr>
          <p:nvPr>
            <p:ph idx="1"/>
          </p:nvPr>
        </p:nvSpPr>
        <p:spPr/>
        <p:txBody>
          <a:bodyPr>
            <a:normAutofit fontScale="62500" lnSpcReduction="20000"/>
          </a:bodyPr>
          <a:lstStyle/>
          <a:p>
            <a:pPr fontAlgn="auto"/>
            <a:r>
              <a:rPr lang="en-US" b="1" dirty="0">
                <a:effectLst/>
              </a:rPr>
              <a:t>About</a:t>
            </a:r>
          </a:p>
          <a:p>
            <a:pPr algn="l" fontAlgn="auto"/>
            <a:r>
              <a:rPr lang="en-US" b="0" i="0" dirty="0" err="1">
                <a:effectLst/>
                <a:latin typeface="-apple-system"/>
              </a:rPr>
              <a:t>GrantSolutions</a:t>
            </a:r>
            <a:r>
              <a:rPr lang="en-US" b="0" i="0" dirty="0">
                <a:effectLst/>
                <a:latin typeface="-apple-system"/>
              </a:rPr>
              <a:t> is a grants and program management Federal shared service provider that supports Federal agencies throughout the entire grants lifecycle-from forecast and funds planning to closeout.</a:t>
            </a:r>
          </a:p>
          <a:p>
            <a:pPr algn="l"/>
            <a:r>
              <a:rPr lang="en-US" b="1" i="0" dirty="0">
                <a:solidFill>
                  <a:srgbClr val="333333"/>
                </a:solidFill>
                <a:effectLst/>
                <a:latin typeface="Crimson Text script=all rev=2"/>
              </a:rPr>
              <a:t>When did my awarding bureau deploy </a:t>
            </a:r>
            <a:r>
              <a:rPr lang="en-US" b="1" i="0" dirty="0" err="1">
                <a:solidFill>
                  <a:srgbClr val="333333"/>
                </a:solidFill>
                <a:effectLst/>
                <a:latin typeface="Crimson Text script=all rev=2"/>
              </a:rPr>
              <a:t>GrantSolutions</a:t>
            </a:r>
            <a:r>
              <a:rPr lang="en-US" b="1" i="0" dirty="0">
                <a:solidFill>
                  <a:srgbClr val="333333"/>
                </a:solidFill>
                <a:effectLst/>
                <a:latin typeface="Crimson Text script=all rev=2"/>
              </a:rPr>
              <a:t>? </a:t>
            </a:r>
          </a:p>
          <a:p>
            <a:pPr algn="l"/>
            <a:r>
              <a:rPr lang="en-US" b="0" i="0" dirty="0">
                <a:solidFill>
                  <a:srgbClr val="333333"/>
                </a:solidFill>
                <a:effectLst/>
                <a:latin typeface="Public Sans"/>
              </a:rPr>
              <a:t>DOI bureaus transitioned in three groups:  </a:t>
            </a:r>
          </a:p>
          <a:p>
            <a:pPr algn="l">
              <a:buFont typeface="Arial" panose="020B0604020202020204" pitchFamily="34" charset="0"/>
              <a:buChar char="•"/>
            </a:pPr>
            <a:r>
              <a:rPr lang="en-US" b="0" i="0" dirty="0">
                <a:solidFill>
                  <a:srgbClr val="333333"/>
                </a:solidFill>
                <a:effectLst/>
                <a:latin typeface="Public Sans"/>
              </a:rPr>
              <a:t>Group A (transitioned on May 18, 2020):  Fish and Wildlife Service, Bureau of Ocean Energy Management, and Bureau of Safety and Environmental Enforcement </a:t>
            </a:r>
          </a:p>
          <a:p>
            <a:pPr algn="l">
              <a:buFont typeface="Arial" panose="020B0604020202020204" pitchFamily="34" charset="0"/>
              <a:buChar char="•"/>
            </a:pPr>
            <a:r>
              <a:rPr lang="en-US" b="0" i="0" dirty="0">
                <a:solidFill>
                  <a:srgbClr val="333333"/>
                </a:solidFill>
                <a:effectLst/>
                <a:latin typeface="Public Sans"/>
              </a:rPr>
              <a:t>Group B (transitioned on October 13, 2020):  National Park Service </a:t>
            </a:r>
          </a:p>
          <a:p>
            <a:pPr algn="l">
              <a:buFont typeface="Arial" panose="020B0604020202020204" pitchFamily="34" charset="0"/>
              <a:buChar char="•"/>
            </a:pPr>
            <a:r>
              <a:rPr lang="en-US" b="0" i="0" dirty="0">
                <a:solidFill>
                  <a:srgbClr val="333333"/>
                </a:solidFill>
                <a:effectLst/>
                <a:latin typeface="Public Sans"/>
              </a:rPr>
              <a:t>Group C (transitioned on November 30, 2020):  Bureau of Indian Affairs/Bureau of Indian Education, Bureau of Land Management, Bureau of Reclamation, Departmental Offices (Office of Internal Affairs and Interior Business Center), Office of Surface Mining Reclamation and Enforcement, and U.S. Geological Survey </a:t>
            </a:r>
          </a:p>
          <a:p>
            <a:pPr algn="l" fontAlgn="auto"/>
            <a:endParaRPr lang="en-US" b="0" i="0" dirty="0">
              <a:effectLst/>
              <a:latin typeface="-apple-system"/>
            </a:endParaRPr>
          </a:p>
          <a:p>
            <a:endParaRPr lang="en-US" dirty="0"/>
          </a:p>
        </p:txBody>
      </p:sp>
    </p:spTree>
    <p:extLst>
      <p:ext uri="{BB962C8B-B14F-4D97-AF65-F5344CB8AC3E}">
        <p14:creationId xmlns:p14="http://schemas.microsoft.com/office/powerpoint/2010/main" val="3046482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7CA99-E375-48D5-B082-2433E3712CD7}"/>
              </a:ext>
            </a:extLst>
          </p:cNvPr>
          <p:cNvSpPr>
            <a:spLocks noGrp="1"/>
          </p:cNvSpPr>
          <p:nvPr>
            <p:ph type="title"/>
          </p:nvPr>
        </p:nvSpPr>
        <p:spPr>
          <a:xfrm>
            <a:off x="960120" y="643467"/>
            <a:ext cx="3212593" cy="5571066"/>
          </a:xfrm>
        </p:spPr>
        <p:txBody>
          <a:bodyPr>
            <a:normAutofit/>
          </a:bodyPr>
          <a:lstStyle/>
          <a:p>
            <a:r>
              <a:rPr lang="en-US" sz="3100" err="1"/>
              <a:t>Grantsolutions</a:t>
            </a:r>
            <a:r>
              <a:rPr lang="en-US" sz="3100"/>
              <a:t> continued</a:t>
            </a:r>
          </a:p>
        </p:txBody>
      </p:sp>
      <p:sp>
        <p:nvSpPr>
          <p:cNvPr id="3" name="Content Placeholder 2">
            <a:extLst>
              <a:ext uri="{FF2B5EF4-FFF2-40B4-BE49-F238E27FC236}">
                <a16:creationId xmlns:a16="http://schemas.microsoft.com/office/drawing/2014/main" id="{6772C4B9-6113-4605-80B6-8AF9F06DFED3}"/>
              </a:ext>
            </a:extLst>
          </p:cNvPr>
          <p:cNvSpPr>
            <a:spLocks noGrp="1"/>
          </p:cNvSpPr>
          <p:nvPr>
            <p:ph idx="1"/>
          </p:nvPr>
        </p:nvSpPr>
        <p:spPr>
          <a:xfrm>
            <a:off x="5302336" y="190500"/>
            <a:ext cx="5926496" cy="6710363"/>
          </a:xfrm>
        </p:spPr>
        <p:txBody>
          <a:bodyPr anchor="ctr">
            <a:normAutofit/>
          </a:bodyPr>
          <a:lstStyle/>
          <a:p>
            <a:pPr>
              <a:lnSpc>
                <a:spcPct val="91000"/>
              </a:lnSpc>
            </a:pPr>
            <a:r>
              <a:rPr lang="en-US" sz="1400" b="1" i="0" dirty="0">
                <a:effectLst/>
                <a:latin typeface="Crimson Text script=all rev=2"/>
              </a:rPr>
              <a:t>What data from my open DOI financial assistance awards will be available in </a:t>
            </a:r>
            <a:r>
              <a:rPr lang="en-US" sz="1400" b="1" i="0" dirty="0" err="1">
                <a:effectLst/>
                <a:latin typeface="Crimson Text script=all rev=2"/>
              </a:rPr>
              <a:t>GrantSolutions</a:t>
            </a:r>
            <a:r>
              <a:rPr lang="en-US" sz="1400" b="1" i="0" dirty="0">
                <a:effectLst/>
                <a:latin typeface="Crimson Text script=all rev=2"/>
              </a:rPr>
              <a:t>?  </a:t>
            </a:r>
          </a:p>
          <a:p>
            <a:pPr>
              <a:lnSpc>
                <a:spcPct val="91000"/>
              </a:lnSpc>
            </a:pPr>
            <a:r>
              <a:rPr lang="en-US" sz="1400" b="0" i="0" dirty="0">
                <a:effectLst/>
                <a:latin typeface="Public Sans"/>
              </a:rPr>
              <a:t>The data that recipients are able to view regarding their open DOI financial assistance awards includes, but is not limited to, the following: </a:t>
            </a:r>
          </a:p>
          <a:p>
            <a:pPr>
              <a:lnSpc>
                <a:spcPct val="91000"/>
              </a:lnSpc>
              <a:buFont typeface="Arial" panose="020B0604020202020204" pitchFamily="34" charset="0"/>
              <a:buChar char="•"/>
            </a:pPr>
            <a:r>
              <a:rPr lang="en-US" sz="1400" b="0" i="0" dirty="0">
                <a:effectLst/>
                <a:latin typeface="Public Sans"/>
              </a:rPr>
              <a:t>Grant Number </a:t>
            </a:r>
          </a:p>
          <a:p>
            <a:pPr>
              <a:lnSpc>
                <a:spcPct val="91000"/>
              </a:lnSpc>
              <a:buFont typeface="Arial" panose="020B0604020202020204" pitchFamily="34" charset="0"/>
              <a:buChar char="•"/>
            </a:pPr>
            <a:r>
              <a:rPr lang="en-US" sz="1400" b="0" i="0" dirty="0">
                <a:effectLst/>
                <a:latin typeface="Public Sans"/>
              </a:rPr>
              <a:t>Grant Program </a:t>
            </a:r>
          </a:p>
          <a:p>
            <a:pPr>
              <a:lnSpc>
                <a:spcPct val="91000"/>
              </a:lnSpc>
              <a:buFont typeface="Arial" panose="020B0604020202020204" pitchFamily="34" charset="0"/>
              <a:buChar char="•"/>
            </a:pPr>
            <a:r>
              <a:rPr lang="en-US" sz="1400" b="0" i="0" dirty="0">
                <a:effectLst/>
                <a:latin typeface="Public Sans"/>
              </a:rPr>
              <a:t>Program Office </a:t>
            </a:r>
          </a:p>
          <a:p>
            <a:pPr>
              <a:lnSpc>
                <a:spcPct val="91000"/>
              </a:lnSpc>
              <a:buFont typeface="Arial" panose="020B0604020202020204" pitchFamily="34" charset="0"/>
              <a:buChar char="•"/>
            </a:pPr>
            <a:r>
              <a:rPr lang="en-US" sz="1400" b="0" i="0" dirty="0">
                <a:effectLst/>
                <a:latin typeface="Public Sans"/>
              </a:rPr>
              <a:t>Project Title </a:t>
            </a:r>
          </a:p>
          <a:p>
            <a:pPr>
              <a:lnSpc>
                <a:spcPct val="91000"/>
              </a:lnSpc>
              <a:buFont typeface="Arial" panose="020B0604020202020204" pitchFamily="34" charset="0"/>
              <a:buChar char="•"/>
            </a:pPr>
            <a:r>
              <a:rPr lang="en-US" sz="1400" b="0" i="0" dirty="0">
                <a:effectLst/>
                <a:latin typeface="Public Sans"/>
              </a:rPr>
              <a:t>Award Issue Date </a:t>
            </a:r>
          </a:p>
          <a:p>
            <a:pPr>
              <a:lnSpc>
                <a:spcPct val="91000"/>
              </a:lnSpc>
              <a:buFont typeface="Arial" panose="020B0604020202020204" pitchFamily="34" charset="0"/>
              <a:buChar char="•"/>
            </a:pPr>
            <a:r>
              <a:rPr lang="en-US" sz="1400" b="0" i="0" dirty="0">
                <a:effectLst/>
                <a:latin typeface="Public Sans"/>
              </a:rPr>
              <a:t>Project Period dates </a:t>
            </a:r>
          </a:p>
          <a:p>
            <a:pPr>
              <a:lnSpc>
                <a:spcPct val="91000"/>
              </a:lnSpc>
              <a:buFont typeface="Arial" panose="020B0604020202020204" pitchFamily="34" charset="0"/>
              <a:buChar char="•"/>
            </a:pPr>
            <a:r>
              <a:rPr lang="en-US" sz="1400" b="0" i="0" dirty="0">
                <a:effectLst/>
                <a:latin typeface="Public Sans"/>
              </a:rPr>
              <a:t>Budget Period dates </a:t>
            </a:r>
          </a:p>
          <a:p>
            <a:pPr>
              <a:lnSpc>
                <a:spcPct val="91000"/>
              </a:lnSpc>
              <a:buFont typeface="Arial" panose="020B0604020202020204" pitchFamily="34" charset="0"/>
              <a:buChar char="•"/>
            </a:pPr>
            <a:r>
              <a:rPr lang="en-US" sz="1400" b="0" i="0" dirty="0">
                <a:effectLst/>
                <a:latin typeface="Public Sans"/>
              </a:rPr>
              <a:t>Total Approved Budget (Federal and Non-Federal) </a:t>
            </a:r>
          </a:p>
          <a:p>
            <a:pPr>
              <a:lnSpc>
                <a:spcPct val="91000"/>
              </a:lnSpc>
              <a:buFont typeface="Arial" panose="020B0604020202020204" pitchFamily="34" charset="0"/>
              <a:buChar char="•"/>
            </a:pPr>
            <a:r>
              <a:rPr lang="en-US" sz="1400" b="0" i="0" dirty="0">
                <a:effectLst/>
                <a:latin typeface="Public Sans"/>
              </a:rPr>
              <a:t>Non-Federal Budget amount </a:t>
            </a:r>
          </a:p>
          <a:p>
            <a:pPr>
              <a:lnSpc>
                <a:spcPct val="91000"/>
              </a:lnSpc>
              <a:buFont typeface="Arial" panose="020B0604020202020204" pitchFamily="34" charset="0"/>
              <a:buChar char="•"/>
            </a:pPr>
            <a:r>
              <a:rPr lang="en-US" sz="1400" b="0" i="0" dirty="0">
                <a:effectLst/>
                <a:latin typeface="Public Sans"/>
              </a:rPr>
              <a:t>Next Terms and Conditions Due Date (if applicable) </a:t>
            </a:r>
          </a:p>
          <a:p>
            <a:pPr>
              <a:lnSpc>
                <a:spcPct val="91000"/>
              </a:lnSpc>
              <a:buFont typeface="Arial" panose="020B0604020202020204" pitchFamily="34" charset="0"/>
              <a:buChar char="•"/>
            </a:pPr>
            <a:r>
              <a:rPr lang="en-US" sz="1400" b="0" i="0" dirty="0">
                <a:effectLst/>
                <a:latin typeface="Public Sans"/>
              </a:rPr>
              <a:t>Amendment Status (if applicable) </a:t>
            </a:r>
          </a:p>
          <a:p>
            <a:pPr>
              <a:lnSpc>
                <a:spcPct val="91000"/>
              </a:lnSpc>
              <a:buFont typeface="Arial" panose="020B0604020202020204" pitchFamily="34" charset="0"/>
              <a:buChar char="•"/>
            </a:pPr>
            <a:r>
              <a:rPr lang="en-US" sz="1400" b="0" i="0" dirty="0">
                <a:effectLst/>
                <a:latin typeface="Public Sans"/>
              </a:rPr>
              <a:t>Non-Competing Status (if applicable) </a:t>
            </a:r>
          </a:p>
          <a:p>
            <a:pPr>
              <a:lnSpc>
                <a:spcPct val="91000"/>
              </a:lnSpc>
              <a:buFont typeface="Arial" panose="020B0604020202020204" pitchFamily="34" charset="0"/>
              <a:buChar char="•"/>
            </a:pPr>
            <a:r>
              <a:rPr lang="en-US" sz="1400" b="0" i="0" dirty="0">
                <a:effectLst/>
                <a:latin typeface="Public Sans"/>
              </a:rPr>
              <a:t>Non-Competing Due Date (if applicable) </a:t>
            </a:r>
          </a:p>
          <a:p>
            <a:pPr>
              <a:lnSpc>
                <a:spcPct val="91000"/>
              </a:lnSpc>
              <a:buFont typeface="Arial" panose="020B0604020202020204" pitchFamily="34" charset="0"/>
              <a:buChar char="•"/>
            </a:pPr>
            <a:r>
              <a:rPr lang="en-US" sz="1400" b="0" i="0" dirty="0">
                <a:effectLst/>
                <a:latin typeface="Public Sans"/>
              </a:rPr>
              <a:t>Most recent Notice of Award </a:t>
            </a:r>
          </a:p>
          <a:p>
            <a:pPr>
              <a:lnSpc>
                <a:spcPct val="91000"/>
              </a:lnSpc>
            </a:pPr>
            <a:endParaRPr lang="en-US" sz="1000" dirty="0"/>
          </a:p>
        </p:txBody>
      </p:sp>
    </p:spTree>
    <p:extLst>
      <p:ext uri="{BB962C8B-B14F-4D97-AF65-F5344CB8AC3E}">
        <p14:creationId xmlns:p14="http://schemas.microsoft.com/office/powerpoint/2010/main" val="2484085297"/>
      </p:ext>
    </p:extLst>
  </p:cSld>
  <p:clrMapOvr>
    <a:masterClrMapping/>
  </p:clrMapOvr>
</p:sld>
</file>

<file path=ppt/theme/theme1.xml><?xml version="1.0" encoding="utf-8"?>
<a:theme xmlns:a="http://schemas.openxmlformats.org/drawingml/2006/main" name="JuxtaposeVTI">
  <a:themeElements>
    <a:clrScheme name="AnalogousFromLightSeedRightStep">
      <a:dk1>
        <a:srgbClr val="000000"/>
      </a:dk1>
      <a:lt1>
        <a:srgbClr val="FFFFFF"/>
      </a:lt1>
      <a:dk2>
        <a:srgbClr val="223C26"/>
      </a:dk2>
      <a:lt2>
        <a:srgbClr val="E8E2E6"/>
      </a:lt2>
      <a:accent1>
        <a:srgbClr val="81AB92"/>
      </a:accent1>
      <a:accent2>
        <a:srgbClr val="74AAA0"/>
      </a:accent2>
      <a:accent3>
        <a:srgbClr val="7AA9B7"/>
      </a:accent3>
      <a:accent4>
        <a:srgbClr val="7F94BA"/>
      </a:accent4>
      <a:accent5>
        <a:srgbClr val="9996C6"/>
      </a:accent5>
      <a:accent6>
        <a:srgbClr val="9B7FBA"/>
      </a:accent6>
      <a:hlink>
        <a:srgbClr val="AE6993"/>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1816</TotalTime>
  <Words>793</Words>
  <Application>Microsoft Office PowerPoint</Application>
  <PresentationFormat>Widescreen</PresentationFormat>
  <Paragraphs>70</Paragraphs>
  <Slides>15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-apple-system</vt:lpstr>
      <vt:lpstr>Arial</vt:lpstr>
      <vt:lpstr>Crimson Text script=all rev=2</vt:lpstr>
      <vt:lpstr>Franklin Gothic Demi Cond</vt:lpstr>
      <vt:lpstr>Franklin Gothic Medium</vt:lpstr>
      <vt:lpstr>Public Sans</vt:lpstr>
      <vt:lpstr>Public Sans Web</vt:lpstr>
      <vt:lpstr>Roboto</vt:lpstr>
      <vt:lpstr>Wingdings</vt:lpstr>
      <vt:lpstr>JuxtaposeVTI</vt:lpstr>
      <vt:lpstr>Portals and Logins</vt:lpstr>
      <vt:lpstr>Research.gov (Fastlane)</vt:lpstr>
      <vt:lpstr>PowerPoint Presentation</vt:lpstr>
      <vt:lpstr>ERA commons </vt:lpstr>
      <vt:lpstr>Era commons continued</vt:lpstr>
      <vt:lpstr>NIH Delegates</vt:lpstr>
      <vt:lpstr>NASA NSPIRES</vt:lpstr>
      <vt:lpstr>Grantsolutions</vt:lpstr>
      <vt:lpstr>Grantsolutions continued</vt:lpstr>
      <vt:lpstr>Grantsolutions continued</vt:lpstr>
      <vt:lpstr>Grantsolutions Partners</vt:lpstr>
      <vt:lpstr>Grantsolutions Partners Continued</vt:lpstr>
      <vt:lpstr>Login.gov</vt:lpstr>
      <vt:lpstr>Login.gov continued</vt:lpstr>
      <vt:lpstr>Login.gov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Portals and Logins</dc:title>
  <dc:creator>Franca Cirelli</dc:creator>
  <cp:lastModifiedBy>Ted Myatt</cp:lastModifiedBy>
  <cp:revision>6</cp:revision>
  <dcterms:created xsi:type="dcterms:W3CDTF">2022-02-15T16:12:38Z</dcterms:created>
  <dcterms:modified xsi:type="dcterms:W3CDTF">2022-03-03T16:51:07Z</dcterms:modified>
</cp:coreProperties>
</file>