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webextensions/webextension1.xml" ContentType="application/vnd.ms-office.webextension+xml"/>
  <Override PartName="/ppt/webextensions/webextension2.xml" ContentType="application/vnd.ms-office.webextension+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3"/>
  </p:sldMasterIdLst>
  <p:notesMasterIdLst>
    <p:notesMasterId r:id="rId16"/>
  </p:notesMasterIdLst>
  <p:sldIdLst>
    <p:sldId id="273" r:id="rId4"/>
    <p:sldId id="282" r:id="rId5"/>
    <p:sldId id="333" r:id="rId6"/>
    <p:sldId id="256" r:id="rId7"/>
    <p:sldId id="332" r:id="rId8"/>
    <p:sldId id="281" r:id="rId9"/>
    <p:sldId id="303" r:id="rId10"/>
    <p:sldId id="297" r:id="rId11"/>
    <p:sldId id="298" r:id="rId12"/>
    <p:sldId id="278" r:id="rId13"/>
    <p:sldId id="287" r:id="rId14"/>
    <p:sldId id="279" r:id="rId15"/>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78810"/>
    <a:srgbClr val="01092D"/>
    <a:srgbClr val="FFB742"/>
    <a:srgbClr val="FFFF6C"/>
    <a:srgbClr val="FFBE15"/>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49"/>
    <p:restoredTop sz="96327"/>
  </p:normalViewPr>
  <p:slideViewPr>
    <p:cSldViewPr snapToGrid="0">
      <p:cViewPr varScale="1">
        <p:scale>
          <a:sx n="106" d="100"/>
          <a:sy n="106" d="100"/>
        </p:scale>
        <p:origin x="1680"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598566C0-FBDB-4B7F-BC16-AB87DDD86DEA}"/>
              </a:ext>
            </a:extLst>
          </p:cNvPr>
          <p:cNvSpPr>
            <a:spLocks noGrp="1" noChangeArrowheads="1"/>
          </p:cNvSpPr>
          <p:nvPr>
            <p:ph type="hdr" sz="quarter"/>
          </p:nvPr>
        </p:nvSpPr>
        <p:spPr bwMode="auto">
          <a:xfrm>
            <a:off x="0" y="0"/>
            <a:ext cx="2971800" cy="457200"/>
          </a:xfrm>
          <a:prstGeom prst="rect">
            <a:avLst/>
          </a:prstGeom>
          <a:noFill/>
          <a:ln>
            <a:noFill/>
          </a:ln>
          <a:extLst>
            <a:ext uri="{909E8E84-426E-40dd-AFC4-6F175D3DCCD1}"/>
            <a:ext uri="{91240B29-F687-4f45-9708-019B960494DF}"/>
            <a:ext uri="{FAA26D3D-D897-4be2-8F04-BA451C77F1D7}"/>
          </a:extLst>
        </p:spPr>
        <p:txBody>
          <a:bodyPr vert="horz" wrap="square" lIns="91440" tIns="45720" rIns="91440" bIns="45720" numCol="1" anchor="t" anchorCtr="0" compatLnSpc="1">
            <a:prstTxWarp prst="textNoShape">
              <a:avLst/>
            </a:prstTxWarp>
          </a:bodyPr>
          <a:lstStyle>
            <a:lvl1pPr>
              <a:defRPr sz="1200">
                <a:latin typeface="Arial" charset="0"/>
                <a:ea typeface="ＭＳ Ｐゴシック" charset="0"/>
                <a:cs typeface="ＭＳ Ｐゴシック" charset="0"/>
              </a:defRPr>
            </a:lvl1pPr>
          </a:lstStyle>
          <a:p>
            <a:pPr>
              <a:defRPr/>
            </a:pPr>
            <a:endParaRPr lang="en-US"/>
          </a:p>
        </p:txBody>
      </p:sp>
      <p:sp>
        <p:nvSpPr>
          <p:cNvPr id="5123" name="Rectangle 3">
            <a:extLst>
              <a:ext uri="{FF2B5EF4-FFF2-40B4-BE49-F238E27FC236}">
                <a16:creationId xmlns:a16="http://schemas.microsoft.com/office/drawing/2014/main" id="{3AAB22A0-D9A6-4894-8381-B1F759E5DCE7}"/>
              </a:ext>
            </a:extLst>
          </p:cNvPr>
          <p:cNvSpPr>
            <a:spLocks noGrp="1" noChangeArrowheads="1"/>
          </p:cNvSpPr>
          <p:nvPr>
            <p:ph type="dt" idx="1"/>
          </p:nvPr>
        </p:nvSpPr>
        <p:spPr bwMode="auto">
          <a:xfrm>
            <a:off x="3886200" y="0"/>
            <a:ext cx="2971800" cy="457200"/>
          </a:xfrm>
          <a:prstGeom prst="rect">
            <a:avLst/>
          </a:prstGeom>
          <a:noFill/>
          <a:ln>
            <a:noFill/>
          </a:ln>
          <a:extLst>
            <a:ext uri="{909E8E84-426E-40dd-AFC4-6F175D3DCCD1}"/>
            <a:ext uri="{91240B29-F687-4f45-9708-019B960494DF}"/>
            <a:ext uri="{FAA26D3D-D897-4be2-8F04-BA451C77F1D7}"/>
          </a:extLst>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charset="0"/>
                <a:cs typeface="ＭＳ Ｐゴシック" charset="0"/>
              </a:defRPr>
            </a:lvl1pPr>
          </a:lstStyle>
          <a:p>
            <a:pPr>
              <a:defRPr/>
            </a:pPr>
            <a:endParaRPr lang="en-US"/>
          </a:p>
        </p:txBody>
      </p:sp>
      <p:sp>
        <p:nvSpPr>
          <p:cNvPr id="3076" name="Rectangle 4">
            <a:extLst>
              <a:ext uri="{FF2B5EF4-FFF2-40B4-BE49-F238E27FC236}">
                <a16:creationId xmlns:a16="http://schemas.microsoft.com/office/drawing/2014/main" id="{3C8474F1-AF27-4A15-B61E-470F3DC66092}"/>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a:extLst>
              <a:ext uri="{FF2B5EF4-FFF2-40B4-BE49-F238E27FC236}">
                <a16:creationId xmlns:a16="http://schemas.microsoft.com/office/drawing/2014/main" id="{B468299D-A16D-419C-B787-A5076AEC2681}"/>
              </a:ext>
            </a:extLst>
          </p:cNvPr>
          <p:cNvSpPr>
            <a:spLocks noGrp="1" noChangeArrowheads="1"/>
          </p:cNvSpPr>
          <p:nvPr>
            <p:ph type="body" sz="quarter" idx="3"/>
          </p:nvPr>
        </p:nvSpPr>
        <p:spPr bwMode="auto">
          <a:xfrm>
            <a:off x="914400" y="4343400"/>
            <a:ext cx="5029200" cy="4114800"/>
          </a:xfrm>
          <a:prstGeom prst="rect">
            <a:avLst/>
          </a:prstGeom>
          <a:noFill/>
          <a:ln>
            <a:noFill/>
          </a:ln>
          <a:extLst>
            <a:ext uri="{909E8E84-426E-40dd-AFC4-6F175D3DCCD1}"/>
            <a:ext uri="{91240B29-F687-4f45-9708-019B960494DF}"/>
            <a:ext uri="{FAA26D3D-D897-4be2-8F04-BA451C77F1D7}"/>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a:extLst>
              <a:ext uri="{FF2B5EF4-FFF2-40B4-BE49-F238E27FC236}">
                <a16:creationId xmlns:a16="http://schemas.microsoft.com/office/drawing/2014/main" id="{EB4C0071-C7AA-4667-846A-7646FBA968E6}"/>
              </a:ext>
            </a:extLst>
          </p:cNvPr>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ext uri="{91240B29-F687-4f45-9708-019B960494DF}"/>
            <a:ext uri="{FAA26D3D-D897-4be2-8F04-BA451C77F1D7}"/>
          </a:extLst>
        </p:spPr>
        <p:txBody>
          <a:bodyPr vert="horz" wrap="square" lIns="91440" tIns="45720" rIns="91440" bIns="45720" numCol="1" anchor="b" anchorCtr="0" compatLnSpc="1">
            <a:prstTxWarp prst="textNoShape">
              <a:avLst/>
            </a:prstTxWarp>
          </a:bodyPr>
          <a:lstStyle>
            <a:lvl1pPr>
              <a:defRPr sz="1200">
                <a:latin typeface="Arial" charset="0"/>
                <a:ea typeface="ＭＳ Ｐゴシック" charset="0"/>
                <a:cs typeface="ＭＳ Ｐゴシック" charset="0"/>
              </a:defRPr>
            </a:lvl1pPr>
          </a:lstStyle>
          <a:p>
            <a:pPr>
              <a:defRPr/>
            </a:pPr>
            <a:endParaRPr lang="en-US"/>
          </a:p>
        </p:txBody>
      </p:sp>
      <p:sp>
        <p:nvSpPr>
          <p:cNvPr id="5127" name="Rectangle 7">
            <a:extLst>
              <a:ext uri="{FF2B5EF4-FFF2-40B4-BE49-F238E27FC236}">
                <a16:creationId xmlns:a16="http://schemas.microsoft.com/office/drawing/2014/main" id="{4F04FF43-B883-4269-B651-109FDDA78278}"/>
              </a:ext>
            </a:extLst>
          </p:cNvPr>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ext uri="{91240B29-F687-4f45-9708-019B960494DF}"/>
            <a:ext uri="{FAA26D3D-D897-4be2-8F04-BA451C77F1D7}"/>
          </a:extLst>
        </p:spPr>
        <p:txBody>
          <a:bodyPr vert="horz" wrap="square" lIns="91440" tIns="45720" rIns="91440" bIns="45720" numCol="1" anchor="b" anchorCtr="0" compatLnSpc="1">
            <a:prstTxWarp prst="textNoShape">
              <a:avLst/>
            </a:prstTxWarp>
          </a:bodyPr>
          <a:lstStyle>
            <a:lvl1pPr algn="r">
              <a:defRPr sz="1200"/>
            </a:lvl1pPr>
          </a:lstStyle>
          <a:p>
            <a:fld id="{16C0FB36-718F-4CC0-8DC3-E6CCA824985B}"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2"/>
        </a:solidFill>
        <a:effectLst/>
      </p:bgPr>
    </p:bg>
    <p:spTree>
      <p:nvGrpSpPr>
        <p:cNvPr id="1" name=""/>
        <p:cNvGrpSpPr/>
        <p:nvPr/>
      </p:nvGrpSpPr>
      <p:grpSpPr>
        <a:xfrm>
          <a:off x="0" y="0"/>
          <a:ext cx="0" cy="0"/>
          <a:chOff x="0" y="0"/>
          <a:chExt cx="0" cy="0"/>
        </a:xfrm>
      </p:grpSpPr>
      <p:pic>
        <p:nvPicPr>
          <p:cNvPr id="3" name="Picture 4" descr="New Powerpoint Template Front_Slide1.png">
            <a:extLst>
              <a:ext uri="{FF2B5EF4-FFF2-40B4-BE49-F238E27FC236}">
                <a16:creationId xmlns:a16="http://schemas.microsoft.com/office/drawing/2014/main" id="{E0CAEC8F-5B1F-4946-BBFF-B9A3AA9DE8AF}"/>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8" name="Rectangle 2"/>
          <p:cNvSpPr>
            <a:spLocks noGrp="1" noChangeArrowheads="1"/>
          </p:cNvSpPr>
          <p:nvPr>
            <p:ph type="ctrTitle"/>
          </p:nvPr>
        </p:nvSpPr>
        <p:spPr>
          <a:xfrm>
            <a:off x="457200" y="3124200"/>
            <a:ext cx="8229600" cy="1143000"/>
          </a:xfrm>
        </p:spPr>
        <p:txBody>
          <a:bodyPr/>
          <a:lstStyle>
            <a:lvl1pPr>
              <a:defRPr sz="3600" b="1">
                <a:solidFill>
                  <a:srgbClr val="01092D"/>
                </a:solidFill>
              </a:defRPr>
            </a:lvl1pPr>
          </a:lstStyle>
          <a:p>
            <a:pPr lvl="0"/>
            <a:r>
              <a:rPr lang="en-US"/>
              <a:t>Click to edit Master title style</a:t>
            </a:r>
            <a:endParaRPr lang="en-US" noProof="0"/>
          </a:p>
        </p:txBody>
      </p:sp>
    </p:spTree>
    <p:extLst>
      <p:ext uri="{BB962C8B-B14F-4D97-AF65-F5344CB8AC3E}">
        <p14:creationId xmlns:p14="http://schemas.microsoft.com/office/powerpoint/2010/main" val="1556069785"/>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64410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4106F-A246-2E48-9544-E8146AB80CF1}"/>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73229C53-2CA9-764A-93AB-ECAD546B01FA}"/>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766C782C-8745-7347-B6AC-4D8772289B98}"/>
              </a:ext>
            </a:extLst>
          </p:cNvPr>
          <p:cNvSpPr>
            <a:spLocks noGrp="1"/>
          </p:cNvSpPr>
          <p:nvPr>
            <p:ph type="dt" sz="half" idx="10"/>
          </p:nvPr>
        </p:nvSpPr>
        <p:spPr/>
        <p:txBody>
          <a:bodyPr/>
          <a:lstStyle/>
          <a:p>
            <a:fld id="{37A2730A-859E-B540-ADF3-E97069AD1FDB}" type="datetimeFigureOut">
              <a:rPr lang="en-US" smtClean="0"/>
              <a:t>10/12/2022</a:t>
            </a:fld>
            <a:endParaRPr lang="en-US"/>
          </a:p>
        </p:txBody>
      </p:sp>
      <p:sp>
        <p:nvSpPr>
          <p:cNvPr id="5" name="Footer Placeholder 4">
            <a:extLst>
              <a:ext uri="{FF2B5EF4-FFF2-40B4-BE49-F238E27FC236}">
                <a16:creationId xmlns:a16="http://schemas.microsoft.com/office/drawing/2014/main" id="{0A1CFD0D-118D-4441-A91C-1B836A28AA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CB8388-0632-6942-96AC-2D619404EDCE}"/>
              </a:ext>
            </a:extLst>
          </p:cNvPr>
          <p:cNvSpPr>
            <a:spLocks noGrp="1"/>
          </p:cNvSpPr>
          <p:nvPr>
            <p:ph type="sldNum" sz="quarter" idx="12"/>
          </p:nvPr>
        </p:nvSpPr>
        <p:spPr/>
        <p:txBody>
          <a:bodyPr/>
          <a:lstStyle/>
          <a:p>
            <a:fld id="{8E05DC9C-C50D-D242-B083-59CEE07163F1}" type="slidenum">
              <a:rPr lang="en-US" smtClean="0"/>
              <a:t>‹#›</a:t>
            </a:fld>
            <a:endParaRPr lang="en-US"/>
          </a:p>
        </p:txBody>
      </p:sp>
    </p:spTree>
    <p:extLst>
      <p:ext uri="{BB962C8B-B14F-4D97-AF65-F5344CB8AC3E}">
        <p14:creationId xmlns:p14="http://schemas.microsoft.com/office/powerpoint/2010/main" val="152948042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5" descr="New Powerpoint Template Back_Slide1.png">
            <a:extLst>
              <a:ext uri="{FF2B5EF4-FFF2-40B4-BE49-F238E27FC236}">
                <a16:creationId xmlns:a16="http://schemas.microsoft.com/office/drawing/2014/main" id="{0EAA0DB3-1175-4EEC-8DB0-E8F5B1290943}"/>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a:extLst>
              <a:ext uri="{FF2B5EF4-FFF2-40B4-BE49-F238E27FC236}">
                <a16:creationId xmlns:a16="http://schemas.microsoft.com/office/drawing/2014/main" id="{0C7C3B35-702B-4599-9569-41895FEF6879}"/>
              </a:ext>
            </a:extLst>
          </p:cNvPr>
          <p:cNvSpPr>
            <a:spLocks noGrp="1" noChangeArrowheads="1"/>
          </p:cNvSpPr>
          <p:nvPr>
            <p:ph type="title"/>
          </p:nvPr>
        </p:nvSpPr>
        <p:spPr bwMode="auto">
          <a:xfrm>
            <a:off x="457200" y="304800"/>
            <a:ext cx="83058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3">
            <a:extLst>
              <a:ext uri="{FF2B5EF4-FFF2-40B4-BE49-F238E27FC236}">
                <a16:creationId xmlns:a16="http://schemas.microsoft.com/office/drawing/2014/main" id="{9B5F3AD2-1123-4BF3-B059-8641F9965313}"/>
              </a:ext>
            </a:extLst>
          </p:cNvPr>
          <p:cNvSpPr>
            <a:spLocks noGrp="1" noChangeArrowheads="1"/>
          </p:cNvSpPr>
          <p:nvPr>
            <p:ph type="body" idx="1"/>
          </p:nvPr>
        </p:nvSpPr>
        <p:spPr bwMode="auto">
          <a:xfrm>
            <a:off x="381000" y="1676400"/>
            <a:ext cx="8458200" cy="381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752" r:id="rId1"/>
    <p:sldLayoutId id="2147483751" r:id="rId2"/>
    <p:sldLayoutId id="2147483754" r:id="rId3"/>
  </p:sldLayoutIdLst>
  <p:txStyles>
    <p:titleStyle>
      <a:lvl1pPr algn="ctr" rtl="0" eaLnBrk="0" fontAlgn="base" hangingPunct="0">
        <a:spcBef>
          <a:spcPct val="0"/>
        </a:spcBef>
        <a:spcAft>
          <a:spcPct val="0"/>
        </a:spcAft>
        <a:defRPr lang="en-US" sz="3800" dirty="0">
          <a:solidFill>
            <a:srgbClr val="B78810"/>
          </a:solidFill>
          <a:latin typeface="+mj-lt"/>
          <a:ea typeface="MS PGothic" panose="020B0600070205080204" pitchFamily="34" charset="-128"/>
          <a:cs typeface="+mj-cs"/>
        </a:defRPr>
      </a:lvl1pPr>
      <a:lvl2pPr algn="ctr" rtl="0" eaLnBrk="0" fontAlgn="base" hangingPunct="0">
        <a:spcBef>
          <a:spcPct val="0"/>
        </a:spcBef>
        <a:spcAft>
          <a:spcPct val="0"/>
        </a:spcAft>
        <a:defRPr sz="3800">
          <a:solidFill>
            <a:srgbClr val="B78810"/>
          </a:solidFill>
          <a:latin typeface="Times New Roman" charset="0"/>
          <a:ea typeface="MS PGothic" panose="020B0600070205080204" pitchFamily="34" charset="-128"/>
          <a:cs typeface="ＭＳ Ｐゴシック" charset="0"/>
        </a:defRPr>
      </a:lvl2pPr>
      <a:lvl3pPr algn="ctr" rtl="0" eaLnBrk="0" fontAlgn="base" hangingPunct="0">
        <a:spcBef>
          <a:spcPct val="0"/>
        </a:spcBef>
        <a:spcAft>
          <a:spcPct val="0"/>
        </a:spcAft>
        <a:defRPr sz="3800">
          <a:solidFill>
            <a:srgbClr val="B78810"/>
          </a:solidFill>
          <a:latin typeface="Times New Roman" charset="0"/>
          <a:ea typeface="MS PGothic" panose="020B0600070205080204" pitchFamily="34" charset="-128"/>
          <a:cs typeface="ＭＳ Ｐゴシック" charset="0"/>
        </a:defRPr>
      </a:lvl3pPr>
      <a:lvl4pPr algn="ctr" rtl="0" eaLnBrk="0" fontAlgn="base" hangingPunct="0">
        <a:spcBef>
          <a:spcPct val="0"/>
        </a:spcBef>
        <a:spcAft>
          <a:spcPct val="0"/>
        </a:spcAft>
        <a:defRPr sz="3800">
          <a:solidFill>
            <a:srgbClr val="B78810"/>
          </a:solidFill>
          <a:latin typeface="Times New Roman" charset="0"/>
          <a:ea typeface="MS PGothic" panose="020B0600070205080204" pitchFamily="34" charset="-128"/>
          <a:cs typeface="ＭＳ Ｐゴシック" charset="0"/>
        </a:defRPr>
      </a:lvl4pPr>
      <a:lvl5pPr algn="ctr" rtl="0" eaLnBrk="0" fontAlgn="base" hangingPunct="0">
        <a:spcBef>
          <a:spcPct val="0"/>
        </a:spcBef>
        <a:spcAft>
          <a:spcPct val="0"/>
        </a:spcAft>
        <a:defRPr sz="3800">
          <a:solidFill>
            <a:srgbClr val="B78810"/>
          </a:solidFill>
          <a:latin typeface="Times New Roman" charset="0"/>
          <a:ea typeface="MS PGothic" panose="020B0600070205080204" pitchFamily="34" charset="-128"/>
          <a:cs typeface="ＭＳ Ｐゴシック" charset="0"/>
        </a:defRPr>
      </a:lvl5pPr>
      <a:lvl6pPr marL="457200" algn="ctr" rtl="0" fontAlgn="base">
        <a:spcBef>
          <a:spcPct val="0"/>
        </a:spcBef>
        <a:spcAft>
          <a:spcPct val="0"/>
        </a:spcAft>
        <a:defRPr sz="3400">
          <a:solidFill>
            <a:srgbClr val="FFBE15"/>
          </a:solidFill>
          <a:latin typeface="Times New Roman" charset="0"/>
          <a:ea typeface="ＭＳ Ｐゴシック" charset="0"/>
          <a:cs typeface="ＭＳ Ｐゴシック" charset="0"/>
        </a:defRPr>
      </a:lvl6pPr>
      <a:lvl7pPr marL="914400" algn="ctr" rtl="0" fontAlgn="base">
        <a:spcBef>
          <a:spcPct val="0"/>
        </a:spcBef>
        <a:spcAft>
          <a:spcPct val="0"/>
        </a:spcAft>
        <a:defRPr sz="3400">
          <a:solidFill>
            <a:srgbClr val="FFBE15"/>
          </a:solidFill>
          <a:latin typeface="Times New Roman" charset="0"/>
          <a:ea typeface="ＭＳ Ｐゴシック" charset="0"/>
          <a:cs typeface="ＭＳ Ｐゴシック" charset="0"/>
        </a:defRPr>
      </a:lvl7pPr>
      <a:lvl8pPr marL="1371600" algn="ctr" rtl="0" fontAlgn="base">
        <a:spcBef>
          <a:spcPct val="0"/>
        </a:spcBef>
        <a:spcAft>
          <a:spcPct val="0"/>
        </a:spcAft>
        <a:defRPr sz="3400">
          <a:solidFill>
            <a:srgbClr val="FFBE15"/>
          </a:solidFill>
          <a:latin typeface="Times New Roman" charset="0"/>
          <a:ea typeface="ＭＳ Ｐゴシック" charset="0"/>
          <a:cs typeface="ＭＳ Ｐゴシック" charset="0"/>
        </a:defRPr>
      </a:lvl8pPr>
      <a:lvl9pPr marL="1828800" algn="ctr" rtl="0" fontAlgn="base">
        <a:spcBef>
          <a:spcPct val="0"/>
        </a:spcBef>
        <a:spcAft>
          <a:spcPct val="0"/>
        </a:spcAft>
        <a:defRPr sz="3400">
          <a:solidFill>
            <a:srgbClr val="FFBE15"/>
          </a:solidFill>
          <a:latin typeface="Times New Roman" charset="0"/>
          <a:ea typeface="ＭＳ Ｐゴシック" charset="0"/>
          <a:cs typeface="ＭＳ Ｐゴシック"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anose="020B0600070205080204"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eb.uri.edu/research-intranet/internal-comparative-biology-resources-center/internal-cbrc-rates-and-fees/" TargetMode="External"/><Relationship Id="rId2" Type="http://schemas.openxmlformats.org/officeDocument/2006/relationships/hyperlink" Target="https://web.uri.edu/research-admin/office-of-research-integrity/human-subjects-protections/human-subject-guidance/" TargetMode="External"/><Relationship Id="rId1" Type="http://schemas.openxmlformats.org/officeDocument/2006/relationships/slideLayout" Target="../slideLayouts/slideLayout2.xml"/><Relationship Id="rId4" Type="http://schemas.openxmlformats.org/officeDocument/2006/relationships/hyperlink" Target="https://web.uri.edu/policies/files/Export-Control-20220802-05.101.2.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eb.uri.edu/research-admin/submit-a-proposal/sponsored-projects-policies-and-procedures/research-performance-progress-report/" TargetMode="External"/><Relationship Id="rId2" Type="http://schemas.openxmlformats.org/officeDocument/2006/relationships/hyperlink" Target="https://web.uri.edu/research-admin/submit-a-proposal/subcontract-requisition-po-internal-processes/" TargetMode="External"/><Relationship Id="rId1" Type="http://schemas.openxmlformats.org/officeDocument/2006/relationships/slideLayout" Target="../slideLayouts/slideLayout2.xml"/><Relationship Id="rId4" Type="http://schemas.openxmlformats.org/officeDocument/2006/relationships/hyperlink" Target="https://web.uri.edu/research-admin/submit-a-proposal/federal-agency-information/"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eb.uri.edu/research-admin/post-award-college-area-contact/" TargetMode="External"/><Relationship Id="rId2" Type="http://schemas.openxmlformats.org/officeDocument/2006/relationships/hyperlink" Target="https://web.uri.edu/research-admin/submit-a-proposal/faq-pre-award/sponsored-projects-pre-award-college-contact/" TargetMode="External"/><Relationship Id="rId1" Type="http://schemas.openxmlformats.org/officeDocument/2006/relationships/slideLayout" Target="../slideLayouts/slideLayout2.xml"/><Relationship Id="rId4" Type="http://schemas.openxmlformats.org/officeDocument/2006/relationships/hyperlink" Target="https://web.uri.edu/research-admin/files/Roles-and-Responsibilities-Matrix-9.22.21.pdf" TargetMode="External"/></Relationships>
</file>

<file path=ppt/slides/_rels/slide4.xml.rels><?xml version="1.0" encoding="UTF-8" standalone="yes"?>
<Relationships xmlns="http://schemas.openxmlformats.org/package/2006/relationships"><Relationship Id="rId3" Type="http://schemas.microsoft.com/office/2011/relationships/webextension" Target="../webextensions/webextension1.xml"/><Relationship Id="rId2" Type="http://schemas.openxmlformats.org/officeDocument/2006/relationships/image" Target="../media/image3.png"/><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microsoft.com/office/2011/relationships/webextension" Target="../webextensions/webextension2.xml"/><Relationship Id="rId2" Type="http://schemas.openxmlformats.org/officeDocument/2006/relationships/image" Target="../media/image3.png"/><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hyperlink" Target="https://web.uri.edu/research-admin/infoed-era-system/infoed-training-and-documentation/user-documentation/"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eb.uri.edu/research-admin/files/Minimum-Effort-Guideline-May-2022.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eb.uri.edu/research-admin/externalrelations/new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tedmyatt@uri.edu"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B463E-60E0-4339-9022-432D75368B3D}"/>
              </a:ext>
            </a:extLst>
          </p:cNvPr>
          <p:cNvSpPr>
            <a:spLocks noGrp="1"/>
          </p:cNvSpPr>
          <p:nvPr>
            <p:ph type="ctrTitle"/>
          </p:nvPr>
        </p:nvSpPr>
        <p:spPr/>
        <p:txBody>
          <a:bodyPr/>
          <a:lstStyle/>
          <a:p>
            <a:r>
              <a:rPr lang="en-US" dirty="0"/>
              <a:t>Research Community Meeting</a:t>
            </a:r>
            <a:br>
              <a:rPr lang="en-US" dirty="0"/>
            </a:br>
            <a:r>
              <a:rPr lang="en-US" sz="2000" dirty="0"/>
              <a:t>October 13, 2022</a:t>
            </a:r>
            <a:endParaRPr lang="en-US" dirty="0"/>
          </a:p>
        </p:txBody>
      </p:sp>
    </p:spTree>
    <p:extLst>
      <p:ext uri="{BB962C8B-B14F-4D97-AF65-F5344CB8AC3E}">
        <p14:creationId xmlns:p14="http://schemas.microsoft.com/office/powerpoint/2010/main" val="33011340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6C83E-C837-43D1-B036-B11EC11E2B97}"/>
              </a:ext>
            </a:extLst>
          </p:cNvPr>
          <p:cNvSpPr>
            <a:spLocks noGrp="1"/>
          </p:cNvSpPr>
          <p:nvPr>
            <p:ph type="title"/>
          </p:nvPr>
        </p:nvSpPr>
        <p:spPr/>
        <p:txBody>
          <a:bodyPr/>
          <a:lstStyle/>
          <a:p>
            <a:r>
              <a:rPr lang="en-US" dirty="0"/>
              <a:t>Sponsor and Cost Accounting Updates</a:t>
            </a:r>
          </a:p>
        </p:txBody>
      </p:sp>
      <p:sp>
        <p:nvSpPr>
          <p:cNvPr id="3" name="Content Placeholder 2">
            <a:extLst>
              <a:ext uri="{FF2B5EF4-FFF2-40B4-BE49-F238E27FC236}">
                <a16:creationId xmlns:a16="http://schemas.microsoft.com/office/drawing/2014/main" id="{3E0F9A56-EDBA-44AD-896B-2038C064FF70}"/>
              </a:ext>
            </a:extLst>
          </p:cNvPr>
          <p:cNvSpPr>
            <a:spLocks noGrp="1"/>
          </p:cNvSpPr>
          <p:nvPr>
            <p:ph idx="1"/>
          </p:nvPr>
        </p:nvSpPr>
        <p:spPr/>
        <p:txBody>
          <a:bodyPr/>
          <a:lstStyle/>
          <a:p>
            <a:r>
              <a:rPr lang="en-US" sz="2000" dirty="0">
                <a:solidFill>
                  <a:schemeClr val="tx1"/>
                </a:solidFill>
              </a:rPr>
              <a:t>Under the VP of Administration &amp; Finance – responsible for billing and receivables, reporting and audits of sponsored projects.  Also, service center rate reviews and preparation of indirect cost rate (F&amp;A rate).</a:t>
            </a:r>
          </a:p>
          <a:p>
            <a:r>
              <a:rPr lang="en-US" sz="2000" dirty="0"/>
              <a:t>F&amp;A rate is likely to remain the same beyond 6/30/23</a:t>
            </a:r>
          </a:p>
          <a:p>
            <a:r>
              <a:rPr lang="en-US" sz="2000" dirty="0"/>
              <a:t>Staffing: </a:t>
            </a:r>
          </a:p>
          <a:p>
            <a:pPr lvl="1"/>
            <a:r>
              <a:rPr lang="en-US" sz="1400" dirty="0"/>
              <a:t>Associate Controller, Sponsored &amp; Cost Accounting – vacant</a:t>
            </a:r>
          </a:p>
          <a:p>
            <a:pPr lvl="1"/>
            <a:r>
              <a:rPr lang="en-US" sz="1400" dirty="0"/>
              <a:t>Eileen Tobin – Director, Sponsored &amp; Cost Accounting – audits and reporting</a:t>
            </a:r>
          </a:p>
          <a:p>
            <a:pPr lvl="1"/>
            <a:r>
              <a:rPr lang="en-US" sz="1400" dirty="0"/>
              <a:t>Stephanie DiBenedetto – Sponsored &amp; Cost Accounting, billing</a:t>
            </a:r>
          </a:p>
          <a:p>
            <a:pPr lvl="1"/>
            <a:r>
              <a:rPr lang="en-US" sz="1400" dirty="0"/>
              <a:t>Ann Cannon – service centers, F&amp;A rate </a:t>
            </a:r>
          </a:p>
          <a:p>
            <a:pPr lvl="1"/>
            <a:r>
              <a:rPr lang="en-US" sz="1400" dirty="0"/>
              <a:t>Chen Gu – PeopleSoft matters, F&amp;A analysis</a:t>
            </a:r>
          </a:p>
          <a:p>
            <a:pPr lvl="1"/>
            <a:r>
              <a:rPr lang="en-US" sz="1400" dirty="0"/>
              <a:t>Steve Rydell – audits and reporting</a:t>
            </a:r>
          </a:p>
          <a:p>
            <a:pPr lvl="1"/>
            <a:r>
              <a:rPr lang="en-US" sz="1400" dirty="0"/>
              <a:t>Jeanette </a:t>
            </a:r>
            <a:r>
              <a:rPr lang="en-US" sz="1400" dirty="0" err="1"/>
              <a:t>Vaganek</a:t>
            </a:r>
            <a:r>
              <a:rPr lang="en-US" sz="1400" dirty="0"/>
              <a:t> – billing specialist</a:t>
            </a:r>
          </a:p>
          <a:p>
            <a:pPr lvl="1"/>
            <a:r>
              <a:rPr lang="en-US" sz="1400" dirty="0"/>
              <a:t>Daniel O’Toole – billing specialist</a:t>
            </a:r>
          </a:p>
          <a:p>
            <a:pPr lvl="1"/>
            <a:r>
              <a:rPr lang="en-US" sz="1400" dirty="0"/>
              <a:t>Lori </a:t>
            </a:r>
            <a:r>
              <a:rPr lang="en-US" sz="1400" dirty="0" err="1"/>
              <a:t>Carr</a:t>
            </a:r>
            <a:r>
              <a:rPr lang="en-US" sz="1400" dirty="0"/>
              <a:t> – billing specialist</a:t>
            </a:r>
          </a:p>
          <a:p>
            <a:endParaRPr lang="en-US" sz="2000" dirty="0"/>
          </a:p>
        </p:txBody>
      </p:sp>
    </p:spTree>
    <p:extLst>
      <p:ext uri="{BB962C8B-B14F-4D97-AF65-F5344CB8AC3E}">
        <p14:creationId xmlns:p14="http://schemas.microsoft.com/office/powerpoint/2010/main" val="29798136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DC502-339C-42A5-8512-2C6AE074AEC6}"/>
              </a:ext>
            </a:extLst>
          </p:cNvPr>
          <p:cNvSpPr>
            <a:spLocks noGrp="1"/>
          </p:cNvSpPr>
          <p:nvPr>
            <p:ph type="title"/>
          </p:nvPr>
        </p:nvSpPr>
        <p:spPr/>
        <p:txBody>
          <a:bodyPr/>
          <a:lstStyle/>
          <a:p>
            <a:r>
              <a:rPr lang="en-US" dirty="0"/>
              <a:t>Research Integrity Updates</a:t>
            </a:r>
          </a:p>
        </p:txBody>
      </p:sp>
      <p:sp>
        <p:nvSpPr>
          <p:cNvPr id="3" name="Content Placeholder 2">
            <a:extLst>
              <a:ext uri="{FF2B5EF4-FFF2-40B4-BE49-F238E27FC236}">
                <a16:creationId xmlns:a16="http://schemas.microsoft.com/office/drawing/2014/main" id="{6D7834A0-D224-453D-B6A8-CDA9EBFC2482}"/>
              </a:ext>
            </a:extLst>
          </p:cNvPr>
          <p:cNvSpPr>
            <a:spLocks noGrp="1"/>
          </p:cNvSpPr>
          <p:nvPr>
            <p:ph idx="1"/>
          </p:nvPr>
        </p:nvSpPr>
        <p:spPr>
          <a:xfrm>
            <a:off x="968721" y="1376128"/>
            <a:ext cx="7568697" cy="4200808"/>
          </a:xfrm>
        </p:spPr>
        <p:txBody>
          <a:bodyPr/>
          <a:lstStyle/>
          <a:p>
            <a:pPr eaLnBrk="1" hangingPunct="1">
              <a:lnSpc>
                <a:spcPct val="90000"/>
              </a:lnSpc>
            </a:pPr>
            <a:r>
              <a:rPr lang="en-US" altLang="en-US" sz="2000" dirty="0">
                <a:ea typeface="MS PGothic"/>
              </a:rPr>
              <a:t>Human Subjects Research</a:t>
            </a:r>
          </a:p>
          <a:p>
            <a:pPr lvl="1" eaLnBrk="1" hangingPunct="1">
              <a:lnSpc>
                <a:spcPct val="90000"/>
              </a:lnSpc>
            </a:pPr>
            <a:r>
              <a:rPr lang="en-US" altLang="en-US" sz="1600" dirty="0">
                <a:ea typeface="MS PGothic"/>
              </a:rPr>
              <a:t>Guidance for Electronic Data Security for Human Subjects - </a:t>
            </a:r>
            <a:r>
              <a:rPr lang="en-US" altLang="en-US" sz="1600" dirty="0">
                <a:ea typeface="MS PGothic"/>
                <a:hlinkClick r:id="rId2"/>
              </a:rPr>
              <a:t>https://web.uri.edu/research-admin/office-of-research-integrity/human-subjects-protections/human-subject-guidance/</a:t>
            </a:r>
            <a:endParaRPr lang="en-US" altLang="en-US" sz="1600" dirty="0">
              <a:ea typeface="MS PGothic"/>
            </a:endParaRPr>
          </a:p>
          <a:p>
            <a:pPr eaLnBrk="1" hangingPunct="1">
              <a:lnSpc>
                <a:spcPct val="90000"/>
              </a:lnSpc>
            </a:pPr>
            <a:endParaRPr lang="en-US" sz="2000" dirty="0">
              <a:effectLst/>
              <a:ea typeface="MS PGothic"/>
              <a:cs typeface="Times New Roman" panose="02020603050405020304" pitchFamily="18" charset="0"/>
            </a:endParaRPr>
          </a:p>
          <a:p>
            <a:pPr eaLnBrk="1" hangingPunct="1">
              <a:lnSpc>
                <a:spcPct val="90000"/>
              </a:lnSpc>
            </a:pPr>
            <a:r>
              <a:rPr lang="en-US" sz="2000" dirty="0">
                <a:effectLst/>
                <a:ea typeface="MS PGothic"/>
                <a:cs typeface="Times New Roman" panose="02020603050405020304" pitchFamily="18" charset="0"/>
              </a:rPr>
              <a:t>Animal Research</a:t>
            </a:r>
          </a:p>
          <a:p>
            <a:pPr lvl="1" eaLnBrk="1" hangingPunct="1">
              <a:lnSpc>
                <a:spcPct val="90000"/>
              </a:lnSpc>
            </a:pPr>
            <a:r>
              <a:rPr lang="en-US" sz="1800" dirty="0">
                <a:effectLst/>
                <a:ea typeface="MS PGothic"/>
                <a:cs typeface="Times New Roman" panose="02020603050405020304" pitchFamily="18" charset="0"/>
              </a:rPr>
              <a:t>New FY23 </a:t>
            </a:r>
            <a:r>
              <a:rPr lang="en-US" sz="1800" dirty="0">
                <a:ea typeface="MS PGothic"/>
                <a:cs typeface="Times New Roman" panose="02020603050405020304" pitchFamily="18" charset="0"/>
              </a:rPr>
              <a:t>Laboratory Animal Per Diem Rates - </a:t>
            </a:r>
            <a:r>
              <a:rPr lang="en-US" sz="1800" dirty="0">
                <a:ea typeface="MS PGothic"/>
                <a:cs typeface="Times New Roman" panose="02020603050405020304" pitchFamily="18" charset="0"/>
                <a:hlinkClick r:id="rId3"/>
              </a:rPr>
              <a:t>https://web.uri.edu/research-intranet/internal-comparative-biology-resources-center/internal-cbrc-rates-and-fees/</a:t>
            </a:r>
            <a:endParaRPr lang="en-US" sz="1800" dirty="0">
              <a:ea typeface="MS PGothic"/>
              <a:cs typeface="Times New Roman" panose="02020603050405020304" pitchFamily="18" charset="0"/>
            </a:endParaRPr>
          </a:p>
          <a:p>
            <a:pPr eaLnBrk="1" hangingPunct="1">
              <a:lnSpc>
                <a:spcPct val="90000"/>
              </a:lnSpc>
            </a:pPr>
            <a:endParaRPr lang="en-US" sz="2200" dirty="0">
              <a:ea typeface="MS PGothic"/>
              <a:cs typeface="Times New Roman" panose="02020603050405020304" pitchFamily="18" charset="0"/>
            </a:endParaRPr>
          </a:p>
          <a:p>
            <a:pPr eaLnBrk="1" hangingPunct="1">
              <a:lnSpc>
                <a:spcPct val="90000"/>
              </a:lnSpc>
            </a:pPr>
            <a:r>
              <a:rPr lang="en-US" sz="2200" dirty="0">
                <a:ea typeface="MS PGothic"/>
                <a:cs typeface="Times New Roman" panose="02020603050405020304" pitchFamily="18" charset="0"/>
              </a:rPr>
              <a:t>Export Controls</a:t>
            </a:r>
          </a:p>
          <a:p>
            <a:pPr lvl="1" eaLnBrk="1" hangingPunct="1">
              <a:lnSpc>
                <a:spcPct val="90000"/>
              </a:lnSpc>
            </a:pPr>
            <a:r>
              <a:rPr lang="en-US" sz="1800" dirty="0">
                <a:ea typeface="MS PGothic"/>
                <a:cs typeface="Times New Roman" panose="02020603050405020304" pitchFamily="18" charset="0"/>
              </a:rPr>
              <a:t>Updated Export Control Policy to clarify the policy covers personnel at all URI centers or institutes- </a:t>
            </a:r>
            <a:r>
              <a:rPr lang="en-US" sz="1800" dirty="0">
                <a:ea typeface="MS PGothic"/>
                <a:cs typeface="Times New Roman" panose="02020603050405020304" pitchFamily="18" charset="0"/>
                <a:hlinkClick r:id="rId4"/>
              </a:rPr>
              <a:t>https://web.uri.edu/policies/files/Export-Control-20220802-05.101.2.pdf</a:t>
            </a:r>
            <a:endParaRPr lang="en-US" sz="1800" dirty="0">
              <a:ea typeface="MS PGothic"/>
              <a:cs typeface="Times New Roman" panose="02020603050405020304" pitchFamily="18" charset="0"/>
            </a:endParaRPr>
          </a:p>
          <a:p>
            <a:pPr lvl="1" eaLnBrk="1" hangingPunct="1">
              <a:lnSpc>
                <a:spcPct val="90000"/>
              </a:lnSpc>
            </a:pPr>
            <a:endParaRPr lang="en-US" sz="1800" dirty="0">
              <a:ea typeface="MS PGothic"/>
              <a:cs typeface="Times New Roman" panose="02020603050405020304" pitchFamily="18" charset="0"/>
            </a:endParaRPr>
          </a:p>
          <a:p>
            <a:pPr lvl="1" eaLnBrk="1" hangingPunct="1">
              <a:lnSpc>
                <a:spcPct val="90000"/>
              </a:lnSpc>
            </a:pPr>
            <a:endParaRPr lang="en-US" sz="1800" dirty="0">
              <a:ea typeface="MS PGothic"/>
              <a:cs typeface="Times New Roman" panose="02020603050405020304" pitchFamily="18" charset="0"/>
            </a:endParaRPr>
          </a:p>
          <a:p>
            <a:pPr lvl="1" eaLnBrk="1" hangingPunct="1">
              <a:lnSpc>
                <a:spcPct val="90000"/>
              </a:lnSpc>
            </a:pPr>
            <a:endParaRPr lang="en-US" sz="2000" dirty="0">
              <a:effectLst/>
              <a:ea typeface="Calibri" panose="020F0502020204030204" pitchFamily="34" charset="0"/>
              <a:cs typeface="Times New Roman" panose="02020603050405020304" pitchFamily="18" charset="0"/>
            </a:endParaRPr>
          </a:p>
          <a:p>
            <a:pPr lvl="1">
              <a:lnSpc>
                <a:spcPct val="90000"/>
              </a:lnSpc>
            </a:pPr>
            <a:endParaRPr lang="en-US" sz="2000" dirty="0">
              <a:effectLst/>
              <a:ea typeface="Calibri" panose="020F0502020204030204" pitchFamily="34" charset="0"/>
              <a:cs typeface="Calibri" panose="020F0502020204030204" pitchFamily="34" charset="0"/>
            </a:endParaRPr>
          </a:p>
          <a:p>
            <a:pPr lvl="1">
              <a:lnSpc>
                <a:spcPct val="90000"/>
              </a:lnSpc>
            </a:pPr>
            <a:endParaRPr lang="en-US" sz="1800" dirty="0">
              <a:cs typeface="+mn-lt"/>
            </a:endParaRPr>
          </a:p>
          <a:p>
            <a:pPr marL="457200" lvl="1" indent="0">
              <a:buNone/>
            </a:pPr>
            <a:r>
              <a:rPr lang="en-US" sz="2000" b="1" dirty="0">
                <a:ea typeface="MS PGothic"/>
                <a:cs typeface="+mn-lt"/>
              </a:rPr>
              <a:t>  </a:t>
            </a:r>
            <a:endParaRPr lang="en-US" sz="2000" b="1" dirty="0">
              <a:ea typeface="MS PGothic"/>
              <a:cs typeface="Arial"/>
            </a:endParaRPr>
          </a:p>
          <a:p>
            <a:pPr marL="457200" lvl="1" indent="0" eaLnBrk="1" hangingPunct="1">
              <a:lnSpc>
                <a:spcPct val="90000"/>
              </a:lnSpc>
              <a:buNone/>
            </a:pPr>
            <a:endParaRPr lang="en-US" altLang="en-US" sz="2000" dirty="0"/>
          </a:p>
          <a:p>
            <a:pPr marL="0" indent="0" eaLnBrk="1" hangingPunct="1">
              <a:lnSpc>
                <a:spcPct val="90000"/>
              </a:lnSpc>
              <a:buNone/>
            </a:pPr>
            <a:endParaRPr lang="en-US" altLang="en-US" dirty="0"/>
          </a:p>
          <a:p>
            <a:pPr eaLnBrk="1" hangingPunct="1">
              <a:lnSpc>
                <a:spcPct val="90000"/>
              </a:lnSpc>
            </a:pPr>
            <a:endParaRPr lang="en-US" altLang="en-US" dirty="0"/>
          </a:p>
          <a:p>
            <a:endParaRPr lang="en-US" sz="2000" dirty="0"/>
          </a:p>
        </p:txBody>
      </p:sp>
    </p:spTree>
    <p:extLst>
      <p:ext uri="{BB962C8B-B14F-4D97-AF65-F5344CB8AC3E}">
        <p14:creationId xmlns:p14="http://schemas.microsoft.com/office/powerpoint/2010/main" val="10393531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B4767A-73EA-4035-8182-30A4B4909A3F}"/>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996B4B8E-A370-4DD8-A7E3-D6A9740CC833}"/>
              </a:ext>
            </a:extLst>
          </p:cNvPr>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3486424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6B2D8-CCA3-4D6A-A6BD-20D817A4706A}"/>
              </a:ext>
            </a:extLst>
          </p:cNvPr>
          <p:cNvSpPr>
            <a:spLocks noGrp="1"/>
          </p:cNvSpPr>
          <p:nvPr>
            <p:ph type="title"/>
          </p:nvPr>
        </p:nvSpPr>
        <p:spPr/>
        <p:txBody>
          <a:bodyPr/>
          <a:lstStyle/>
          <a:p>
            <a:r>
              <a:rPr lang="en-US" dirty="0"/>
              <a:t>Sponsored Projects Reminders and Updates</a:t>
            </a:r>
          </a:p>
        </p:txBody>
      </p:sp>
      <p:sp>
        <p:nvSpPr>
          <p:cNvPr id="3" name="Content Placeholder 2">
            <a:extLst>
              <a:ext uri="{FF2B5EF4-FFF2-40B4-BE49-F238E27FC236}">
                <a16:creationId xmlns:a16="http://schemas.microsoft.com/office/drawing/2014/main" id="{853CA3C3-3DF1-4F1E-9540-81D0D58E233C}"/>
              </a:ext>
            </a:extLst>
          </p:cNvPr>
          <p:cNvSpPr>
            <a:spLocks noGrp="1"/>
          </p:cNvSpPr>
          <p:nvPr>
            <p:ph idx="1"/>
          </p:nvPr>
        </p:nvSpPr>
        <p:spPr>
          <a:xfrm>
            <a:off x="381000" y="1524000"/>
            <a:ext cx="8458200" cy="3810000"/>
          </a:xfrm>
        </p:spPr>
        <p:txBody>
          <a:bodyPr/>
          <a:lstStyle/>
          <a:p>
            <a:r>
              <a:rPr lang="en-US" sz="2000" dirty="0"/>
              <a:t>Updated Subrecipient Monitoring Guide is available: </a:t>
            </a:r>
            <a:r>
              <a:rPr lang="en-US" sz="1800" dirty="0">
                <a:hlinkClick r:id="rId2"/>
              </a:rPr>
              <a:t>https://web.uri.edu/research-admin/submit-a-proposal/subcontract-requisition-po-internal-processes/</a:t>
            </a:r>
            <a:endParaRPr lang="en-US" sz="1800" dirty="0"/>
          </a:p>
          <a:p>
            <a:endParaRPr lang="en-US" sz="2000" dirty="0"/>
          </a:p>
          <a:p>
            <a:r>
              <a:rPr lang="en-US" sz="2000" dirty="0"/>
              <a:t>Guidance on submission of  NIH Research Performance Progress Report (RPPR) - </a:t>
            </a:r>
            <a:r>
              <a:rPr lang="en-US" sz="1800" dirty="0">
                <a:hlinkClick r:id="rId3"/>
              </a:rPr>
              <a:t>https://web.uri.edu/research-admin/submit-a-proposal/sponsored-projects-policies-and-procedures/research-performance-progress-report/</a:t>
            </a:r>
            <a:endParaRPr lang="en-US" sz="1800" dirty="0"/>
          </a:p>
          <a:p>
            <a:pPr lvl="1"/>
            <a:r>
              <a:rPr lang="en-US" sz="1600" dirty="0"/>
              <a:t>Please validate RPPR before releasing to OSP / Ensure ASSIST record is correct (set to “Ready for Submission”) / Provide ASSIST Record #</a:t>
            </a:r>
          </a:p>
          <a:p>
            <a:endParaRPr lang="en-US" sz="2000" dirty="0"/>
          </a:p>
          <a:p>
            <a:r>
              <a:rPr lang="en-US" sz="2000" dirty="0"/>
              <a:t>Updated guidance on Other Support Reporting - </a:t>
            </a:r>
            <a:r>
              <a:rPr lang="en-US" sz="1800" dirty="0">
                <a:hlinkClick r:id="rId4"/>
              </a:rPr>
              <a:t>https://web.uri.edu/research-admin/submit-a-proposal/federal-agency-information/</a:t>
            </a:r>
            <a:endParaRPr lang="en-US" sz="1800" dirty="0"/>
          </a:p>
          <a:p>
            <a:endParaRPr lang="en-US" sz="2000" dirty="0"/>
          </a:p>
          <a:p>
            <a:endParaRPr lang="en-US" sz="2000" dirty="0"/>
          </a:p>
          <a:p>
            <a:endParaRPr lang="en-US" sz="1600" dirty="0"/>
          </a:p>
          <a:p>
            <a:endParaRPr lang="en-US" sz="2000" dirty="0"/>
          </a:p>
          <a:p>
            <a:endParaRPr lang="en-US" sz="2000" dirty="0"/>
          </a:p>
          <a:p>
            <a:endParaRPr lang="en-US" sz="2000" b="1" dirty="0"/>
          </a:p>
          <a:p>
            <a:endParaRPr lang="en-US" sz="2000" dirty="0"/>
          </a:p>
        </p:txBody>
      </p:sp>
    </p:spTree>
    <p:extLst>
      <p:ext uri="{BB962C8B-B14F-4D97-AF65-F5344CB8AC3E}">
        <p14:creationId xmlns:p14="http://schemas.microsoft.com/office/powerpoint/2010/main" val="29475615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77AA8-77B2-E23A-3D0C-C03584642F3C}"/>
              </a:ext>
            </a:extLst>
          </p:cNvPr>
          <p:cNvSpPr>
            <a:spLocks noGrp="1"/>
          </p:cNvSpPr>
          <p:nvPr>
            <p:ph type="title"/>
          </p:nvPr>
        </p:nvSpPr>
        <p:spPr/>
        <p:txBody>
          <a:bodyPr/>
          <a:lstStyle/>
          <a:p>
            <a:r>
              <a:rPr lang="en-US" dirty="0"/>
              <a:t>Who does What?</a:t>
            </a:r>
          </a:p>
        </p:txBody>
      </p:sp>
      <p:sp>
        <p:nvSpPr>
          <p:cNvPr id="3" name="Content Placeholder 2">
            <a:extLst>
              <a:ext uri="{FF2B5EF4-FFF2-40B4-BE49-F238E27FC236}">
                <a16:creationId xmlns:a16="http://schemas.microsoft.com/office/drawing/2014/main" id="{FC5FAECD-7BB3-A930-3078-CABFFEAC8B32}"/>
              </a:ext>
            </a:extLst>
          </p:cNvPr>
          <p:cNvSpPr>
            <a:spLocks noGrp="1"/>
          </p:cNvSpPr>
          <p:nvPr>
            <p:ph idx="1"/>
          </p:nvPr>
        </p:nvSpPr>
        <p:spPr/>
        <p:txBody>
          <a:bodyPr/>
          <a:lstStyle/>
          <a:p>
            <a:r>
              <a:rPr lang="en-US" sz="2000" dirty="0" err="1"/>
              <a:t>Preaward</a:t>
            </a:r>
            <a:r>
              <a:rPr lang="en-US" sz="2000" dirty="0"/>
              <a:t> staff College assignments - </a:t>
            </a:r>
            <a:r>
              <a:rPr lang="en-US" sz="2000" dirty="0">
                <a:hlinkClick r:id="rId2"/>
              </a:rPr>
              <a:t>https://web.uri.edu/research-admin/submit-a-proposal/faq-pre-award/sponsored-projects-pre-award-college-contact/</a:t>
            </a:r>
            <a:endParaRPr lang="en-US" sz="2000" dirty="0"/>
          </a:p>
          <a:p>
            <a:endParaRPr lang="en-US" sz="2000" dirty="0"/>
          </a:p>
          <a:p>
            <a:r>
              <a:rPr lang="en-US" sz="2000" dirty="0" err="1"/>
              <a:t>Postaward</a:t>
            </a:r>
            <a:r>
              <a:rPr lang="en-US" sz="2000" dirty="0"/>
              <a:t> staff College assignments – </a:t>
            </a:r>
            <a:r>
              <a:rPr lang="en-US" sz="2000" dirty="0">
                <a:hlinkClick r:id="rId3"/>
              </a:rPr>
              <a:t>https://web.uri.edu/research-admin/post-award-college-area-contact/</a:t>
            </a:r>
            <a:endParaRPr lang="en-US" sz="2000" dirty="0"/>
          </a:p>
          <a:p>
            <a:endParaRPr lang="en-US" sz="2000" dirty="0"/>
          </a:p>
          <a:p>
            <a:r>
              <a:rPr lang="en-US" sz="2000" dirty="0"/>
              <a:t>Roles and Responsibilities - </a:t>
            </a:r>
            <a:r>
              <a:rPr lang="en-US" sz="2000" dirty="0">
                <a:hlinkClick r:id="rId4"/>
              </a:rPr>
              <a:t>https://web.uri.edu/research-admin/files/Roles-and-Responsibilities-Matrix-9.22.21.pdf</a:t>
            </a:r>
            <a:endParaRPr lang="en-US" sz="2000" dirty="0"/>
          </a:p>
          <a:p>
            <a:endParaRPr lang="en-US" sz="2000" dirty="0"/>
          </a:p>
        </p:txBody>
      </p:sp>
    </p:spTree>
    <p:extLst>
      <p:ext uri="{BB962C8B-B14F-4D97-AF65-F5344CB8AC3E}">
        <p14:creationId xmlns:p14="http://schemas.microsoft.com/office/powerpoint/2010/main" val="8618334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dd-in_Banner">
            <a:extLst>
              <a:ext uri="{FF2B5EF4-FFF2-40B4-BE49-F238E27FC236}">
                <a16:creationId xmlns:a16="http://schemas.microsoft.com/office/drawing/2014/main" id="{3469E413-BCF5-4E2F-BE4B-EB617C589FA5}"/>
              </a:ext>
            </a:extLst>
          </p:cNvPr>
          <p:cNvSpPr txBox="1">
            <a:spLocks noGrp="1"/>
          </p:cNvSpPr>
          <p:nvPr>
            <p:ph type="title"/>
          </p:nvPr>
        </p:nvSpPr>
        <p:spPr>
          <a:xfrm>
            <a:off x="0" y="1120797"/>
            <a:ext cx="9144000" cy="480386"/>
          </a:xfrm>
          <a:prstGeom prst="rect">
            <a:avLst/>
          </a:prstGeom>
          <a:solidFill>
            <a:srgbClr val="494748">
              <a:alpha val="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99000" tIns="135000" rIns="162000" bIns="135000" numCol="1" spcCol="0" rtlCol="0" fromWordArt="0" anchor="ctr" anchorCtr="0" forceAA="0" compatLnSpc="1">
            <a:prstTxWarp prst="textNoShape">
              <a:avLst/>
            </a:prstTxWarp>
            <a:spAutoFit/>
          </a:bodyPr>
          <a:lstStyle/>
          <a:p>
            <a:pPr algn="l">
              <a:spcAft>
                <a:spcPts val="0"/>
              </a:spcAft>
            </a:pPr>
            <a:r>
              <a:rPr lang="en-GB" sz="1350" dirty="0">
                <a:solidFill>
                  <a:srgbClr val="000000"/>
                </a:solidFill>
                <a:latin typeface="Segoe UI Light" panose="020B0502040204020203" pitchFamily="34" charset="0"/>
                <a:ea typeface="Calibri" panose="020F0502020204030204" pitchFamily="34" charset="0"/>
                <a:cs typeface="Segoe UI Light" panose="020B0502040204020203" pitchFamily="34" charset="0"/>
              </a:rPr>
              <a:t>Microsoft Power BI</a:t>
            </a:r>
            <a:endParaRPr lang="en-IE" sz="900" dirty="0">
              <a:latin typeface="Segoe UI Light" panose="020B0502040204020203" pitchFamily="34" charset="0"/>
              <a:ea typeface="Calibri" panose="020F0502020204030204" pitchFamily="34" charset="0"/>
              <a:cs typeface="Segoe UI Light" panose="020B0502040204020203" pitchFamily="34" charset="0"/>
            </a:endParaRPr>
          </a:p>
        </p:txBody>
      </p:sp>
      <p:pic>
        <p:nvPicPr>
          <p:cNvPr id="7" name="Add-in_Icon" descr="Icon for Microsoft Power BI.">
            <a:extLst>
              <a:ext uri="{FF2B5EF4-FFF2-40B4-BE49-F238E27FC236}">
                <a16:creationId xmlns:a16="http://schemas.microsoft.com/office/drawing/2014/main" id="{87D43E1C-7B4D-44A2-8E6D-6786349BFB58}"/>
              </a:ext>
            </a:extLst>
          </p:cNvPr>
          <p:cNvPicPr/>
          <p:nvPr/>
        </p:nvPicPr>
        <p:blipFill>
          <a:blip r:embed="rId2"/>
          <a:stretch>
            <a:fillRect/>
          </a:stretch>
        </p:blipFill>
        <p:spPr bwMode="auto">
          <a:xfrm>
            <a:off x="685800" y="1255024"/>
            <a:ext cx="218599" cy="218599"/>
          </a:xfrm>
          <a:prstGeom prst="rect">
            <a:avLst/>
          </a:prstGeom>
          <a:noFill/>
        </p:spPr>
      </p:pic>
      <mc:AlternateContent xmlns:mc="http://schemas.openxmlformats.org/markup-compatibility/2006">
        <mc:Choice xmlns:we="http://schemas.microsoft.com/office/webextensions/webextension/2010/11" xmlns:pca="http://schemas.microsoft.com/office/powerpoint/2013/contentapp" Requires="we pca">
          <p:graphicFrame>
            <p:nvGraphicFramePr>
              <p:cNvPr id="2" name="Add-in" descr="Add-in content for Microsoft Power BI."/>
              <p:cNvGraphicFramePr>
                <a:graphicFrameLocks noGrp="1"/>
              </p:cNvGraphicFramePr>
              <p:nvPr>
                <p:extLst>
                  <p:ext uri="{D42A27DB-BD31-4B8C-83A1-F6EECF244321}">
                    <p14:modId xmlns:p14="http://schemas.microsoft.com/office/powerpoint/2010/main" val="2915745595"/>
                  </p:ext>
                </p:extLst>
              </p:nvPr>
            </p:nvGraphicFramePr>
            <p:xfrm>
              <a:off x="325924" y="1120797"/>
              <a:ext cx="8709434" cy="4616408"/>
            </p:xfrm>
            <a:graphic>
              <a:graphicData uri="http://schemas.microsoft.com/office/webextensions/webextension/2010/11">
                <we:webextensionref xmlns:we="http://schemas.microsoft.com/office/webextensions/webextension/2010/11" xmlns:r="http://schemas.openxmlformats.org/officeDocument/2006/relationships" r:id="rId3"/>
              </a:graphicData>
            </a:graphic>
          </p:graphicFrame>
        </mc:Choice>
        <mc:Fallback>
          <p:pic>
            <p:nvPicPr>
              <p:cNvPr id="2" name="Add-in" descr="Add-in content for Microsoft Power BI."/>
              <p:cNvPicPr>
                <a:picLocks noGrp="1" noRot="1" noChangeAspect="1" noMove="1" noResize="1" noEditPoints="1" noAdjustHandles="1" noChangeArrowheads="1" noChangeShapeType="1"/>
              </p:cNvPicPr>
              <p:nvPr/>
            </p:nvPicPr>
            <p:blipFill>
              <a:blip r:embed="rId4"/>
              <a:stretch>
                <a:fillRect/>
              </a:stretch>
            </p:blipFill>
            <p:spPr>
              <a:xfrm>
                <a:off x="325924" y="1120797"/>
                <a:ext cx="8709434" cy="4616408"/>
              </a:xfrm>
              <a:prstGeom prst="rect">
                <a:avLst/>
              </a:prstGeom>
            </p:spPr>
          </p:pic>
        </mc:Fallback>
      </mc:AlternateContent>
      <p:sp>
        <p:nvSpPr>
          <p:cNvPr id="3" name="Title 1">
            <a:extLst>
              <a:ext uri="{FF2B5EF4-FFF2-40B4-BE49-F238E27FC236}">
                <a16:creationId xmlns:a16="http://schemas.microsoft.com/office/drawing/2014/main" id="{61DFC1D5-9930-4798-89DE-D4313F8BFE7E}"/>
              </a:ext>
            </a:extLst>
          </p:cNvPr>
          <p:cNvSpPr txBox="1">
            <a:spLocks/>
          </p:cNvSpPr>
          <p:nvPr/>
        </p:nvSpPr>
        <p:spPr bwMode="auto">
          <a:xfrm>
            <a:off x="419100" y="-89316"/>
            <a:ext cx="83058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ctr" rtl="0" eaLnBrk="0" fontAlgn="base" hangingPunct="0">
              <a:spcBef>
                <a:spcPct val="0"/>
              </a:spcBef>
              <a:spcAft>
                <a:spcPct val="0"/>
              </a:spcAft>
              <a:defRPr lang="en-US" sz="4500">
                <a:solidFill>
                  <a:srgbClr val="B78810"/>
                </a:solidFill>
                <a:latin typeface="+mj-lt"/>
                <a:ea typeface="MS PGothic" panose="020B0600070205080204" pitchFamily="34" charset="-128"/>
                <a:cs typeface="+mj-cs"/>
              </a:defRPr>
            </a:lvl1pPr>
            <a:lvl2pPr algn="ctr" rtl="0" eaLnBrk="0" fontAlgn="base" hangingPunct="0">
              <a:spcBef>
                <a:spcPct val="0"/>
              </a:spcBef>
              <a:spcAft>
                <a:spcPct val="0"/>
              </a:spcAft>
              <a:defRPr sz="3800">
                <a:solidFill>
                  <a:srgbClr val="B78810"/>
                </a:solidFill>
                <a:latin typeface="Times New Roman" charset="0"/>
                <a:ea typeface="MS PGothic" panose="020B0600070205080204" pitchFamily="34" charset="-128"/>
                <a:cs typeface="ＭＳ Ｐゴシック" charset="0"/>
              </a:defRPr>
            </a:lvl2pPr>
            <a:lvl3pPr algn="ctr" rtl="0" eaLnBrk="0" fontAlgn="base" hangingPunct="0">
              <a:spcBef>
                <a:spcPct val="0"/>
              </a:spcBef>
              <a:spcAft>
                <a:spcPct val="0"/>
              </a:spcAft>
              <a:defRPr sz="3800">
                <a:solidFill>
                  <a:srgbClr val="B78810"/>
                </a:solidFill>
                <a:latin typeface="Times New Roman" charset="0"/>
                <a:ea typeface="MS PGothic" panose="020B0600070205080204" pitchFamily="34" charset="-128"/>
                <a:cs typeface="ＭＳ Ｐゴシック" charset="0"/>
              </a:defRPr>
            </a:lvl3pPr>
            <a:lvl4pPr algn="ctr" rtl="0" eaLnBrk="0" fontAlgn="base" hangingPunct="0">
              <a:spcBef>
                <a:spcPct val="0"/>
              </a:spcBef>
              <a:spcAft>
                <a:spcPct val="0"/>
              </a:spcAft>
              <a:defRPr sz="3800">
                <a:solidFill>
                  <a:srgbClr val="B78810"/>
                </a:solidFill>
                <a:latin typeface="Times New Roman" charset="0"/>
                <a:ea typeface="MS PGothic" panose="020B0600070205080204" pitchFamily="34" charset="-128"/>
                <a:cs typeface="ＭＳ Ｐゴシック" charset="0"/>
              </a:defRPr>
            </a:lvl4pPr>
            <a:lvl5pPr algn="ctr" rtl="0" eaLnBrk="0" fontAlgn="base" hangingPunct="0">
              <a:spcBef>
                <a:spcPct val="0"/>
              </a:spcBef>
              <a:spcAft>
                <a:spcPct val="0"/>
              </a:spcAft>
              <a:defRPr sz="3800">
                <a:solidFill>
                  <a:srgbClr val="B78810"/>
                </a:solidFill>
                <a:latin typeface="Times New Roman" charset="0"/>
                <a:ea typeface="MS PGothic" panose="020B0600070205080204" pitchFamily="34" charset="-128"/>
                <a:cs typeface="ＭＳ Ｐゴシック" charset="0"/>
              </a:defRPr>
            </a:lvl5pPr>
            <a:lvl6pPr marL="457200" algn="ctr" rtl="0" fontAlgn="base">
              <a:spcBef>
                <a:spcPct val="0"/>
              </a:spcBef>
              <a:spcAft>
                <a:spcPct val="0"/>
              </a:spcAft>
              <a:defRPr sz="3400">
                <a:solidFill>
                  <a:srgbClr val="FFBE15"/>
                </a:solidFill>
                <a:latin typeface="Times New Roman" charset="0"/>
                <a:ea typeface="ＭＳ Ｐゴシック" charset="0"/>
                <a:cs typeface="ＭＳ Ｐゴシック" charset="0"/>
              </a:defRPr>
            </a:lvl6pPr>
            <a:lvl7pPr marL="914400" algn="ctr" rtl="0" fontAlgn="base">
              <a:spcBef>
                <a:spcPct val="0"/>
              </a:spcBef>
              <a:spcAft>
                <a:spcPct val="0"/>
              </a:spcAft>
              <a:defRPr sz="3400">
                <a:solidFill>
                  <a:srgbClr val="FFBE15"/>
                </a:solidFill>
                <a:latin typeface="Times New Roman" charset="0"/>
                <a:ea typeface="ＭＳ Ｐゴシック" charset="0"/>
                <a:cs typeface="ＭＳ Ｐゴシック" charset="0"/>
              </a:defRPr>
            </a:lvl7pPr>
            <a:lvl8pPr marL="1371600" algn="ctr" rtl="0" fontAlgn="base">
              <a:spcBef>
                <a:spcPct val="0"/>
              </a:spcBef>
              <a:spcAft>
                <a:spcPct val="0"/>
              </a:spcAft>
              <a:defRPr sz="3400">
                <a:solidFill>
                  <a:srgbClr val="FFBE15"/>
                </a:solidFill>
                <a:latin typeface="Times New Roman" charset="0"/>
                <a:ea typeface="ＭＳ Ｐゴシック" charset="0"/>
                <a:cs typeface="ＭＳ Ｐゴシック" charset="0"/>
              </a:defRPr>
            </a:lvl8pPr>
            <a:lvl9pPr marL="1828800" algn="ctr" rtl="0" fontAlgn="base">
              <a:spcBef>
                <a:spcPct val="0"/>
              </a:spcBef>
              <a:spcAft>
                <a:spcPct val="0"/>
              </a:spcAft>
              <a:defRPr sz="3400">
                <a:solidFill>
                  <a:srgbClr val="FFBE15"/>
                </a:solidFill>
                <a:latin typeface="Times New Roman" charset="0"/>
                <a:ea typeface="ＭＳ Ｐゴシック" charset="0"/>
                <a:cs typeface="ＭＳ Ｐゴシック" charset="0"/>
              </a:defRPr>
            </a:lvl9pPr>
          </a:lstStyle>
          <a:p>
            <a:r>
              <a:rPr lang="en-US" sz="4000" kern="0" dirty="0"/>
              <a:t>Proposals </a:t>
            </a:r>
          </a:p>
        </p:txBody>
      </p:sp>
    </p:spTree>
    <p:extLst>
      <p:ext uri="{BB962C8B-B14F-4D97-AF65-F5344CB8AC3E}">
        <p14:creationId xmlns:p14="http://schemas.microsoft.com/office/powerpoint/2010/main" val="3211859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dd-in_Banner">
            <a:extLst>
              <a:ext uri="{FF2B5EF4-FFF2-40B4-BE49-F238E27FC236}">
                <a16:creationId xmlns:a16="http://schemas.microsoft.com/office/drawing/2014/main" id="{3469E413-BCF5-4E2F-BE4B-EB617C589FA5}"/>
              </a:ext>
            </a:extLst>
          </p:cNvPr>
          <p:cNvSpPr txBox="1">
            <a:spLocks noGrp="1"/>
          </p:cNvSpPr>
          <p:nvPr>
            <p:ph type="title"/>
          </p:nvPr>
        </p:nvSpPr>
        <p:spPr>
          <a:xfrm>
            <a:off x="0" y="1120797"/>
            <a:ext cx="9144000" cy="480386"/>
          </a:xfrm>
          <a:prstGeom prst="rect">
            <a:avLst/>
          </a:prstGeom>
          <a:solidFill>
            <a:srgbClr val="494748">
              <a:alpha val="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99000" tIns="135000" rIns="162000" bIns="135000" numCol="1" spcCol="0" rtlCol="0" fromWordArt="0" anchor="ctr" anchorCtr="0" forceAA="0" compatLnSpc="1">
            <a:prstTxWarp prst="textNoShape">
              <a:avLst/>
            </a:prstTxWarp>
            <a:spAutoFit/>
          </a:bodyPr>
          <a:lstStyle/>
          <a:p>
            <a:pPr algn="l">
              <a:spcAft>
                <a:spcPts val="0"/>
              </a:spcAft>
            </a:pPr>
            <a:r>
              <a:rPr lang="en-GB" sz="1350" dirty="0">
                <a:solidFill>
                  <a:srgbClr val="000000"/>
                </a:solidFill>
                <a:latin typeface="Segoe UI Light" panose="020B0502040204020203" pitchFamily="34" charset="0"/>
                <a:ea typeface="Calibri" panose="020F0502020204030204" pitchFamily="34" charset="0"/>
                <a:cs typeface="Segoe UI Light" panose="020B0502040204020203" pitchFamily="34" charset="0"/>
              </a:rPr>
              <a:t>Microsoft Power BI</a:t>
            </a:r>
            <a:endParaRPr lang="en-IE" sz="900" dirty="0">
              <a:latin typeface="Segoe UI Light" panose="020B0502040204020203" pitchFamily="34" charset="0"/>
              <a:ea typeface="Calibri" panose="020F0502020204030204" pitchFamily="34" charset="0"/>
              <a:cs typeface="Segoe UI Light" panose="020B0502040204020203" pitchFamily="34" charset="0"/>
            </a:endParaRPr>
          </a:p>
        </p:txBody>
      </p:sp>
      <p:pic>
        <p:nvPicPr>
          <p:cNvPr id="7" name="Add-in_Icon" descr="Icon for Microsoft Power BI.">
            <a:extLst>
              <a:ext uri="{FF2B5EF4-FFF2-40B4-BE49-F238E27FC236}">
                <a16:creationId xmlns:a16="http://schemas.microsoft.com/office/drawing/2014/main" id="{87D43E1C-7B4D-44A2-8E6D-6786349BFB58}"/>
              </a:ext>
            </a:extLst>
          </p:cNvPr>
          <p:cNvPicPr/>
          <p:nvPr/>
        </p:nvPicPr>
        <p:blipFill>
          <a:blip r:embed="rId2"/>
          <a:stretch>
            <a:fillRect/>
          </a:stretch>
        </p:blipFill>
        <p:spPr bwMode="auto">
          <a:xfrm>
            <a:off x="685800" y="1255024"/>
            <a:ext cx="218599" cy="218599"/>
          </a:xfrm>
          <a:prstGeom prst="rect">
            <a:avLst/>
          </a:prstGeom>
          <a:noFill/>
        </p:spPr>
      </p:pic>
      <mc:AlternateContent xmlns:mc="http://schemas.openxmlformats.org/markup-compatibility/2006">
        <mc:Choice xmlns:we="http://schemas.microsoft.com/office/webextensions/webextension/2010/11" xmlns:pca="http://schemas.microsoft.com/office/powerpoint/2013/contentapp" Requires="we pca">
          <p:graphicFrame>
            <p:nvGraphicFramePr>
              <p:cNvPr id="2" name="Add-in" descr="Add-in content for Microsoft Power BI."/>
              <p:cNvGraphicFramePr>
                <a:graphicFrameLocks noGrp="1"/>
              </p:cNvGraphicFramePr>
              <p:nvPr>
                <p:extLst>
                  <p:ext uri="{D42A27DB-BD31-4B8C-83A1-F6EECF244321}">
                    <p14:modId xmlns:p14="http://schemas.microsoft.com/office/powerpoint/2010/main" val="2085013675"/>
                  </p:ext>
                </p:extLst>
              </p:nvPr>
            </p:nvGraphicFramePr>
            <p:xfrm>
              <a:off x="117696" y="1120798"/>
              <a:ext cx="8962930" cy="4616408"/>
            </p:xfrm>
            <a:graphic>
              <a:graphicData uri="http://schemas.microsoft.com/office/webextensions/webextension/2010/11">
                <we:webextensionref xmlns:we="http://schemas.microsoft.com/office/webextensions/webextension/2010/11" xmlns:r="http://schemas.openxmlformats.org/officeDocument/2006/relationships" r:id="rId3"/>
              </a:graphicData>
            </a:graphic>
          </p:graphicFrame>
        </mc:Choice>
        <mc:Fallback>
          <p:pic>
            <p:nvPicPr>
              <p:cNvPr id="2" name="Add-in" descr="Add-in content for Microsoft Power BI."/>
              <p:cNvPicPr>
                <a:picLocks noGrp="1" noRot="1" noChangeAspect="1" noMove="1" noResize="1" noEditPoints="1" noAdjustHandles="1" noChangeArrowheads="1" noChangeShapeType="1"/>
              </p:cNvPicPr>
              <p:nvPr/>
            </p:nvPicPr>
            <p:blipFill>
              <a:blip r:embed="rId4"/>
              <a:stretch>
                <a:fillRect/>
              </a:stretch>
            </p:blipFill>
            <p:spPr>
              <a:xfrm>
                <a:off x="117696" y="1120798"/>
                <a:ext cx="8962930" cy="4616408"/>
              </a:xfrm>
              <a:prstGeom prst="rect">
                <a:avLst/>
              </a:prstGeom>
            </p:spPr>
          </p:pic>
        </mc:Fallback>
      </mc:AlternateContent>
      <p:sp>
        <p:nvSpPr>
          <p:cNvPr id="3" name="Title 1">
            <a:extLst>
              <a:ext uri="{FF2B5EF4-FFF2-40B4-BE49-F238E27FC236}">
                <a16:creationId xmlns:a16="http://schemas.microsoft.com/office/drawing/2014/main" id="{740F4256-C9C0-DD63-4650-65AF7648C045}"/>
              </a:ext>
            </a:extLst>
          </p:cNvPr>
          <p:cNvSpPr txBox="1">
            <a:spLocks/>
          </p:cNvSpPr>
          <p:nvPr/>
        </p:nvSpPr>
        <p:spPr bwMode="auto">
          <a:xfrm>
            <a:off x="419100" y="-89316"/>
            <a:ext cx="83058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ctr" rtl="0" eaLnBrk="0" fontAlgn="base" hangingPunct="0">
              <a:spcBef>
                <a:spcPct val="0"/>
              </a:spcBef>
              <a:spcAft>
                <a:spcPct val="0"/>
              </a:spcAft>
              <a:defRPr lang="en-US" sz="4500">
                <a:solidFill>
                  <a:srgbClr val="B78810"/>
                </a:solidFill>
                <a:latin typeface="+mj-lt"/>
                <a:ea typeface="MS PGothic" panose="020B0600070205080204" pitchFamily="34" charset="-128"/>
                <a:cs typeface="+mj-cs"/>
              </a:defRPr>
            </a:lvl1pPr>
            <a:lvl2pPr algn="ctr" rtl="0" eaLnBrk="0" fontAlgn="base" hangingPunct="0">
              <a:spcBef>
                <a:spcPct val="0"/>
              </a:spcBef>
              <a:spcAft>
                <a:spcPct val="0"/>
              </a:spcAft>
              <a:defRPr sz="3800">
                <a:solidFill>
                  <a:srgbClr val="B78810"/>
                </a:solidFill>
                <a:latin typeface="Times New Roman" charset="0"/>
                <a:ea typeface="MS PGothic" panose="020B0600070205080204" pitchFamily="34" charset="-128"/>
                <a:cs typeface="ＭＳ Ｐゴシック" charset="0"/>
              </a:defRPr>
            </a:lvl2pPr>
            <a:lvl3pPr algn="ctr" rtl="0" eaLnBrk="0" fontAlgn="base" hangingPunct="0">
              <a:spcBef>
                <a:spcPct val="0"/>
              </a:spcBef>
              <a:spcAft>
                <a:spcPct val="0"/>
              </a:spcAft>
              <a:defRPr sz="3800">
                <a:solidFill>
                  <a:srgbClr val="B78810"/>
                </a:solidFill>
                <a:latin typeface="Times New Roman" charset="0"/>
                <a:ea typeface="MS PGothic" panose="020B0600070205080204" pitchFamily="34" charset="-128"/>
                <a:cs typeface="ＭＳ Ｐゴシック" charset="0"/>
              </a:defRPr>
            </a:lvl3pPr>
            <a:lvl4pPr algn="ctr" rtl="0" eaLnBrk="0" fontAlgn="base" hangingPunct="0">
              <a:spcBef>
                <a:spcPct val="0"/>
              </a:spcBef>
              <a:spcAft>
                <a:spcPct val="0"/>
              </a:spcAft>
              <a:defRPr sz="3800">
                <a:solidFill>
                  <a:srgbClr val="B78810"/>
                </a:solidFill>
                <a:latin typeface="Times New Roman" charset="0"/>
                <a:ea typeface="MS PGothic" panose="020B0600070205080204" pitchFamily="34" charset="-128"/>
                <a:cs typeface="ＭＳ Ｐゴシック" charset="0"/>
              </a:defRPr>
            </a:lvl4pPr>
            <a:lvl5pPr algn="ctr" rtl="0" eaLnBrk="0" fontAlgn="base" hangingPunct="0">
              <a:spcBef>
                <a:spcPct val="0"/>
              </a:spcBef>
              <a:spcAft>
                <a:spcPct val="0"/>
              </a:spcAft>
              <a:defRPr sz="3800">
                <a:solidFill>
                  <a:srgbClr val="B78810"/>
                </a:solidFill>
                <a:latin typeface="Times New Roman" charset="0"/>
                <a:ea typeface="MS PGothic" panose="020B0600070205080204" pitchFamily="34" charset="-128"/>
                <a:cs typeface="ＭＳ Ｐゴシック" charset="0"/>
              </a:defRPr>
            </a:lvl5pPr>
            <a:lvl6pPr marL="457200" algn="ctr" rtl="0" fontAlgn="base">
              <a:spcBef>
                <a:spcPct val="0"/>
              </a:spcBef>
              <a:spcAft>
                <a:spcPct val="0"/>
              </a:spcAft>
              <a:defRPr sz="3400">
                <a:solidFill>
                  <a:srgbClr val="FFBE15"/>
                </a:solidFill>
                <a:latin typeface="Times New Roman" charset="0"/>
                <a:ea typeface="ＭＳ Ｐゴシック" charset="0"/>
                <a:cs typeface="ＭＳ Ｐゴシック" charset="0"/>
              </a:defRPr>
            </a:lvl6pPr>
            <a:lvl7pPr marL="914400" algn="ctr" rtl="0" fontAlgn="base">
              <a:spcBef>
                <a:spcPct val="0"/>
              </a:spcBef>
              <a:spcAft>
                <a:spcPct val="0"/>
              </a:spcAft>
              <a:defRPr sz="3400">
                <a:solidFill>
                  <a:srgbClr val="FFBE15"/>
                </a:solidFill>
                <a:latin typeface="Times New Roman" charset="0"/>
                <a:ea typeface="ＭＳ Ｐゴシック" charset="0"/>
                <a:cs typeface="ＭＳ Ｐゴシック" charset="0"/>
              </a:defRPr>
            </a:lvl7pPr>
            <a:lvl8pPr marL="1371600" algn="ctr" rtl="0" fontAlgn="base">
              <a:spcBef>
                <a:spcPct val="0"/>
              </a:spcBef>
              <a:spcAft>
                <a:spcPct val="0"/>
              </a:spcAft>
              <a:defRPr sz="3400">
                <a:solidFill>
                  <a:srgbClr val="FFBE15"/>
                </a:solidFill>
                <a:latin typeface="Times New Roman" charset="0"/>
                <a:ea typeface="ＭＳ Ｐゴシック" charset="0"/>
                <a:cs typeface="ＭＳ Ｐゴシック" charset="0"/>
              </a:defRPr>
            </a:lvl8pPr>
            <a:lvl9pPr marL="1828800" algn="ctr" rtl="0" fontAlgn="base">
              <a:spcBef>
                <a:spcPct val="0"/>
              </a:spcBef>
              <a:spcAft>
                <a:spcPct val="0"/>
              </a:spcAft>
              <a:defRPr sz="3400">
                <a:solidFill>
                  <a:srgbClr val="FFBE15"/>
                </a:solidFill>
                <a:latin typeface="Times New Roman" charset="0"/>
                <a:ea typeface="ＭＳ Ｐゴシック" charset="0"/>
                <a:cs typeface="ＭＳ Ｐゴシック" charset="0"/>
              </a:defRPr>
            </a:lvl9pPr>
          </a:lstStyle>
          <a:p>
            <a:r>
              <a:rPr lang="en-US" sz="4000" kern="0" dirty="0"/>
              <a:t>Awards </a:t>
            </a:r>
          </a:p>
        </p:txBody>
      </p:sp>
    </p:spTree>
    <p:extLst>
      <p:ext uri="{BB962C8B-B14F-4D97-AF65-F5344CB8AC3E}">
        <p14:creationId xmlns:p14="http://schemas.microsoft.com/office/powerpoint/2010/main" val="18121039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6B2D8-CCA3-4D6A-A6BD-20D817A4706A}"/>
              </a:ext>
            </a:extLst>
          </p:cNvPr>
          <p:cNvSpPr>
            <a:spLocks noGrp="1"/>
          </p:cNvSpPr>
          <p:nvPr>
            <p:ph type="title"/>
          </p:nvPr>
        </p:nvSpPr>
        <p:spPr/>
        <p:txBody>
          <a:bodyPr/>
          <a:lstStyle/>
          <a:p>
            <a:r>
              <a:rPr lang="en-US" dirty="0" err="1"/>
              <a:t>InfoEd</a:t>
            </a:r>
            <a:r>
              <a:rPr lang="en-US" dirty="0"/>
              <a:t> Updates and Reminders</a:t>
            </a:r>
          </a:p>
        </p:txBody>
      </p:sp>
      <p:sp>
        <p:nvSpPr>
          <p:cNvPr id="3" name="Content Placeholder 2">
            <a:extLst>
              <a:ext uri="{FF2B5EF4-FFF2-40B4-BE49-F238E27FC236}">
                <a16:creationId xmlns:a16="http://schemas.microsoft.com/office/drawing/2014/main" id="{853CA3C3-3DF1-4F1E-9540-81D0D58E233C}"/>
              </a:ext>
            </a:extLst>
          </p:cNvPr>
          <p:cNvSpPr>
            <a:spLocks noGrp="1"/>
          </p:cNvSpPr>
          <p:nvPr>
            <p:ph idx="1"/>
          </p:nvPr>
        </p:nvSpPr>
        <p:spPr>
          <a:xfrm>
            <a:off x="381000" y="1529080"/>
            <a:ext cx="8458200" cy="4038600"/>
          </a:xfrm>
        </p:spPr>
        <p:txBody>
          <a:bodyPr/>
          <a:lstStyle/>
          <a:p>
            <a:r>
              <a:rPr lang="en-US" sz="2000" b="1" dirty="0"/>
              <a:t>THANK YOU FOR THE EFFORT AS URI MIGRATES TO INFOED</a:t>
            </a:r>
          </a:p>
          <a:p>
            <a:endParaRPr lang="en-US" sz="2000" dirty="0"/>
          </a:p>
          <a:p>
            <a:r>
              <a:rPr lang="en-US" sz="2000" dirty="0"/>
              <a:t>When submitting a new proposal, please include title that will be submitted to the sponsor</a:t>
            </a:r>
          </a:p>
          <a:p>
            <a:r>
              <a:rPr lang="en-US" sz="2000" dirty="0"/>
              <a:t>Development of guidance for linking supplements to existing records in </a:t>
            </a:r>
            <a:r>
              <a:rPr lang="en-US" sz="2000" dirty="0" err="1"/>
              <a:t>InfoEd</a:t>
            </a:r>
            <a:r>
              <a:rPr lang="en-US" sz="2000" dirty="0"/>
              <a:t> - </a:t>
            </a:r>
            <a:r>
              <a:rPr lang="en-US" sz="1800" dirty="0">
                <a:hlinkClick r:id="rId2"/>
              </a:rPr>
              <a:t>https://web.uri.edu/research-admin/infoed-era-system/infoed-training-and-documentation/user-documentation/</a:t>
            </a:r>
            <a:endParaRPr lang="en-US" sz="1800" dirty="0"/>
          </a:p>
          <a:p>
            <a:r>
              <a:rPr lang="en-US" sz="2000" dirty="0"/>
              <a:t>If an award is received, please include </a:t>
            </a:r>
            <a:r>
              <a:rPr lang="en-US" sz="2000" dirty="0" err="1"/>
              <a:t>InfoEd</a:t>
            </a:r>
            <a:r>
              <a:rPr lang="en-US" sz="2000" dirty="0"/>
              <a:t> number</a:t>
            </a:r>
          </a:p>
          <a:p>
            <a:r>
              <a:rPr lang="en-US" sz="2000" dirty="0"/>
              <a:t>Coming Soon: </a:t>
            </a:r>
          </a:p>
          <a:p>
            <a:pPr lvl="1"/>
            <a:r>
              <a:rPr lang="en-US" sz="1600" dirty="0"/>
              <a:t>Method to revise budget after award or after submission but before award soon. </a:t>
            </a:r>
          </a:p>
          <a:p>
            <a:pPr lvl="1"/>
            <a:r>
              <a:rPr lang="en-US" sz="1600" dirty="0"/>
              <a:t>Updated Transmittal Form coming soon.</a:t>
            </a:r>
          </a:p>
          <a:p>
            <a:endParaRPr lang="en-US" sz="2000" dirty="0"/>
          </a:p>
          <a:p>
            <a:endParaRPr lang="en-US" sz="1800" dirty="0"/>
          </a:p>
          <a:p>
            <a:endParaRPr lang="en-US" sz="2000" dirty="0"/>
          </a:p>
          <a:p>
            <a:endParaRPr lang="en-US" sz="2000" dirty="0"/>
          </a:p>
          <a:p>
            <a:pPr marL="0" indent="0">
              <a:buNone/>
            </a:pPr>
            <a:endParaRPr lang="en-US" sz="2000" dirty="0"/>
          </a:p>
          <a:p>
            <a:endParaRPr lang="en-US" sz="2000" dirty="0"/>
          </a:p>
          <a:p>
            <a:endParaRPr lang="en-US" sz="2000" dirty="0"/>
          </a:p>
          <a:p>
            <a:endParaRPr lang="en-US" sz="2000" dirty="0"/>
          </a:p>
          <a:p>
            <a:endParaRPr lang="en-US" sz="2000" b="1" dirty="0"/>
          </a:p>
          <a:p>
            <a:endParaRPr lang="en-US" sz="2000" dirty="0"/>
          </a:p>
        </p:txBody>
      </p:sp>
    </p:spTree>
    <p:extLst>
      <p:ext uri="{BB962C8B-B14F-4D97-AF65-F5344CB8AC3E}">
        <p14:creationId xmlns:p14="http://schemas.microsoft.com/office/powerpoint/2010/main" val="10525393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DC502-339C-42A5-8512-2C6AE074AEC6}"/>
              </a:ext>
            </a:extLst>
          </p:cNvPr>
          <p:cNvSpPr>
            <a:spLocks noGrp="1"/>
          </p:cNvSpPr>
          <p:nvPr>
            <p:ph type="title"/>
          </p:nvPr>
        </p:nvSpPr>
        <p:spPr/>
        <p:txBody>
          <a:bodyPr/>
          <a:lstStyle/>
          <a:p>
            <a:r>
              <a:rPr lang="en-US" dirty="0"/>
              <a:t>Minimum Effort</a:t>
            </a:r>
          </a:p>
        </p:txBody>
      </p:sp>
      <p:sp>
        <p:nvSpPr>
          <p:cNvPr id="3" name="Content Placeholder 2">
            <a:extLst>
              <a:ext uri="{FF2B5EF4-FFF2-40B4-BE49-F238E27FC236}">
                <a16:creationId xmlns:a16="http://schemas.microsoft.com/office/drawing/2014/main" id="{6D7834A0-D224-453D-B6A8-CDA9EBFC2482}"/>
              </a:ext>
            </a:extLst>
          </p:cNvPr>
          <p:cNvSpPr>
            <a:spLocks noGrp="1"/>
          </p:cNvSpPr>
          <p:nvPr>
            <p:ph idx="1"/>
          </p:nvPr>
        </p:nvSpPr>
        <p:spPr>
          <a:xfrm>
            <a:off x="381000" y="1376128"/>
            <a:ext cx="8382000" cy="4200808"/>
          </a:xfrm>
        </p:spPr>
        <p:txBody>
          <a:bodyPr/>
          <a:lstStyle/>
          <a:p>
            <a:pPr eaLnBrk="1" hangingPunct="1">
              <a:lnSpc>
                <a:spcPct val="90000"/>
              </a:lnSpc>
            </a:pPr>
            <a:r>
              <a:rPr lang="en-US" altLang="en-US" sz="2000" b="1" dirty="0">
                <a:ea typeface="MS PGothic"/>
              </a:rPr>
              <a:t>Minimum Effort on Sponsored Projects Guidance (May 2022)</a:t>
            </a:r>
          </a:p>
          <a:p>
            <a:pPr lvl="1" eaLnBrk="1" hangingPunct="1">
              <a:lnSpc>
                <a:spcPct val="90000"/>
              </a:lnSpc>
            </a:pPr>
            <a:r>
              <a:rPr lang="en-US" sz="1600" dirty="0">
                <a:ea typeface="Calibri" panose="020F0502020204030204" pitchFamily="34" charset="0"/>
                <a:cs typeface="Calibri" panose="020F0502020204030204" pitchFamily="34" charset="0"/>
                <a:hlinkClick r:id="rId2"/>
              </a:rPr>
              <a:t>https://web.uri.edu/research-admin/files/Minimum-Effort-Guideline-May-2022.pdf</a:t>
            </a:r>
            <a:endParaRPr lang="en-US" sz="1600" dirty="0">
              <a:ea typeface="Calibri" panose="020F0502020204030204" pitchFamily="34" charset="0"/>
              <a:cs typeface="Calibri" panose="020F0502020204030204" pitchFamily="34" charset="0"/>
            </a:endParaRPr>
          </a:p>
          <a:p>
            <a:pPr lvl="1" eaLnBrk="1" hangingPunct="1">
              <a:lnSpc>
                <a:spcPct val="90000"/>
              </a:lnSpc>
            </a:pPr>
            <a:r>
              <a:rPr lang="en-US" sz="1600" i="1" dirty="0">
                <a:ea typeface="Calibri" panose="020F0502020204030204" pitchFamily="34" charset="0"/>
                <a:cs typeface="Calibri" panose="020F0502020204030204" pitchFamily="34" charset="0"/>
              </a:rPr>
              <a:t>“The minimum amount of effort committed to a specific sponsored research activity may be no less than 1 percent of the Principal Investigator and other key personnel’s university effort.”</a:t>
            </a:r>
          </a:p>
          <a:p>
            <a:pPr lvl="1" eaLnBrk="1" hangingPunct="1">
              <a:lnSpc>
                <a:spcPct val="90000"/>
              </a:lnSpc>
            </a:pPr>
            <a:r>
              <a:rPr lang="en-US" sz="1600" dirty="0">
                <a:ea typeface="Calibri" panose="020F0502020204030204" pitchFamily="34" charset="0"/>
                <a:cs typeface="Calibri" panose="020F0502020204030204" pitchFamily="34" charset="0"/>
              </a:rPr>
              <a:t>Any portion of effort for which the sponsor does not pay is considered cost-share and must be approved by VPR</a:t>
            </a:r>
          </a:p>
          <a:p>
            <a:pPr lvl="1" eaLnBrk="1" hangingPunct="1">
              <a:lnSpc>
                <a:spcPct val="90000"/>
              </a:lnSpc>
            </a:pPr>
            <a:r>
              <a:rPr lang="en-US" sz="1600" dirty="0">
                <a:ea typeface="Calibri" panose="020F0502020204030204" pitchFamily="34" charset="0"/>
                <a:cs typeface="Calibri" panose="020F0502020204030204" pitchFamily="34" charset="0"/>
              </a:rPr>
              <a:t>Exclusions exist </a:t>
            </a:r>
          </a:p>
          <a:p>
            <a:pPr eaLnBrk="1" hangingPunct="1">
              <a:lnSpc>
                <a:spcPct val="90000"/>
              </a:lnSpc>
            </a:pPr>
            <a:endParaRPr lang="en-US" sz="2000" dirty="0">
              <a:ea typeface="Calibri" panose="020F0502020204030204" pitchFamily="34" charset="0"/>
              <a:cs typeface="Calibri" panose="020F0502020204030204" pitchFamily="34" charset="0"/>
            </a:endParaRPr>
          </a:p>
          <a:p>
            <a:pPr eaLnBrk="1" hangingPunct="1">
              <a:lnSpc>
                <a:spcPct val="90000"/>
              </a:lnSpc>
            </a:pPr>
            <a:r>
              <a:rPr lang="en-US" sz="2000" dirty="0">
                <a:ea typeface="Calibri" panose="020F0502020204030204" pitchFamily="34" charset="0"/>
                <a:cs typeface="Calibri" panose="020F0502020204030204" pitchFamily="34" charset="0"/>
              </a:rPr>
              <a:t>Federal guidance on the topic: </a:t>
            </a:r>
          </a:p>
          <a:p>
            <a:pPr lvl="1" eaLnBrk="1" hangingPunct="1">
              <a:lnSpc>
                <a:spcPct val="90000"/>
              </a:lnSpc>
            </a:pPr>
            <a:r>
              <a:rPr lang="en-US" sz="1600" dirty="0">
                <a:ea typeface="Calibri" panose="020F0502020204030204" pitchFamily="34" charset="0"/>
                <a:cs typeface="Calibri" panose="020F0502020204030204" pitchFamily="34" charset="0"/>
              </a:rPr>
              <a:t>“most Federally-funded research programs should have some level of committed faculty (or senior researchers) effort, paid or unpaid by the Federal government. This effort can be provided at any time within the fiscal year (summer months, academic year, or both).” </a:t>
            </a:r>
          </a:p>
          <a:p>
            <a:pPr lvl="1" eaLnBrk="1" hangingPunct="1">
              <a:lnSpc>
                <a:spcPct val="90000"/>
              </a:lnSpc>
            </a:pPr>
            <a:r>
              <a:rPr lang="en-US" sz="1600" dirty="0">
                <a:ea typeface="Calibri" panose="020F0502020204030204" pitchFamily="34" charset="0"/>
                <a:cs typeface="Calibri" panose="020F0502020204030204" pitchFamily="34" charset="0"/>
              </a:rPr>
              <a:t>The clarification memo also states that, “...Some types of research programs...do not require committed faculty effort, paid or unpaid by the Federal government...”</a:t>
            </a:r>
          </a:p>
          <a:p>
            <a:pPr lvl="1">
              <a:lnSpc>
                <a:spcPct val="90000"/>
              </a:lnSpc>
            </a:pPr>
            <a:endParaRPr lang="en-US" sz="2000" dirty="0">
              <a:effectLst/>
              <a:ea typeface="Calibri" panose="020F0502020204030204" pitchFamily="34" charset="0"/>
              <a:cs typeface="Times New Roman" panose="02020603050405020304" pitchFamily="18" charset="0"/>
            </a:endParaRPr>
          </a:p>
          <a:p>
            <a:pPr lvl="1">
              <a:lnSpc>
                <a:spcPct val="90000"/>
              </a:lnSpc>
            </a:pPr>
            <a:endParaRPr lang="en-US" sz="1800" dirty="0">
              <a:effectLst/>
              <a:ea typeface="Calibri" panose="020F0502020204030204" pitchFamily="34" charset="0"/>
              <a:cs typeface="Calibri" panose="020F0502020204030204" pitchFamily="34" charset="0"/>
            </a:endParaRPr>
          </a:p>
          <a:p>
            <a:pPr lvl="1">
              <a:lnSpc>
                <a:spcPct val="90000"/>
              </a:lnSpc>
            </a:pPr>
            <a:endParaRPr lang="en-US" sz="1800" dirty="0">
              <a:cs typeface="+mn-lt"/>
            </a:endParaRPr>
          </a:p>
          <a:p>
            <a:pPr marL="457200" lvl="1" indent="0">
              <a:buNone/>
            </a:pPr>
            <a:r>
              <a:rPr lang="en-US" sz="2000" b="1" dirty="0">
                <a:ea typeface="MS PGothic"/>
                <a:cs typeface="+mn-lt"/>
              </a:rPr>
              <a:t>  </a:t>
            </a:r>
            <a:endParaRPr lang="en-US" sz="2000" b="1" dirty="0">
              <a:ea typeface="MS PGothic"/>
              <a:cs typeface="Arial"/>
            </a:endParaRPr>
          </a:p>
          <a:p>
            <a:pPr marL="457200" lvl="1" indent="0" eaLnBrk="1" hangingPunct="1">
              <a:lnSpc>
                <a:spcPct val="90000"/>
              </a:lnSpc>
              <a:buNone/>
            </a:pPr>
            <a:endParaRPr lang="en-US" altLang="en-US" sz="2000" dirty="0"/>
          </a:p>
          <a:p>
            <a:pPr marL="0" indent="0" eaLnBrk="1" hangingPunct="1">
              <a:lnSpc>
                <a:spcPct val="90000"/>
              </a:lnSpc>
              <a:buNone/>
            </a:pPr>
            <a:endParaRPr lang="en-US" altLang="en-US" dirty="0"/>
          </a:p>
          <a:p>
            <a:pPr eaLnBrk="1" hangingPunct="1">
              <a:lnSpc>
                <a:spcPct val="90000"/>
              </a:lnSpc>
            </a:pPr>
            <a:endParaRPr lang="en-US" altLang="en-US" dirty="0"/>
          </a:p>
          <a:p>
            <a:endParaRPr lang="en-US" sz="2000" dirty="0"/>
          </a:p>
        </p:txBody>
      </p:sp>
    </p:spTree>
    <p:extLst>
      <p:ext uri="{BB962C8B-B14F-4D97-AF65-F5344CB8AC3E}">
        <p14:creationId xmlns:p14="http://schemas.microsoft.com/office/powerpoint/2010/main" val="28348411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6B2D8-CCA3-4D6A-A6BD-20D817A4706A}"/>
              </a:ext>
            </a:extLst>
          </p:cNvPr>
          <p:cNvSpPr>
            <a:spLocks noGrp="1"/>
          </p:cNvSpPr>
          <p:nvPr>
            <p:ph type="title"/>
          </p:nvPr>
        </p:nvSpPr>
        <p:spPr/>
        <p:txBody>
          <a:bodyPr/>
          <a:lstStyle/>
          <a:p>
            <a:r>
              <a:rPr lang="en-US" dirty="0"/>
              <a:t>Research Brown Bags</a:t>
            </a:r>
          </a:p>
        </p:txBody>
      </p:sp>
      <p:sp>
        <p:nvSpPr>
          <p:cNvPr id="3" name="Content Placeholder 2">
            <a:extLst>
              <a:ext uri="{FF2B5EF4-FFF2-40B4-BE49-F238E27FC236}">
                <a16:creationId xmlns:a16="http://schemas.microsoft.com/office/drawing/2014/main" id="{853CA3C3-3DF1-4F1E-9540-81D0D58E233C}"/>
              </a:ext>
            </a:extLst>
          </p:cNvPr>
          <p:cNvSpPr>
            <a:spLocks noGrp="1"/>
          </p:cNvSpPr>
          <p:nvPr>
            <p:ph idx="1"/>
          </p:nvPr>
        </p:nvSpPr>
        <p:spPr>
          <a:xfrm>
            <a:off x="243840" y="1529080"/>
            <a:ext cx="8804366" cy="4038600"/>
          </a:xfrm>
        </p:spPr>
        <p:txBody>
          <a:bodyPr/>
          <a:lstStyle/>
          <a:p>
            <a:r>
              <a:rPr lang="en-US" sz="2000" dirty="0"/>
              <a:t>Monthly Research Brown Bag Forums – First Wednesday of the month @ Noon</a:t>
            </a:r>
          </a:p>
          <a:p>
            <a:r>
              <a:rPr lang="en-US" sz="2000" dirty="0"/>
              <a:t>All recordings are here: </a:t>
            </a:r>
            <a:r>
              <a:rPr lang="en-US" sz="2000" dirty="0">
                <a:hlinkClick r:id="rId2"/>
              </a:rPr>
              <a:t>https://web.uri.edu/research-admin/externalrelations/news/</a:t>
            </a:r>
            <a:endParaRPr lang="en-US" sz="2000" dirty="0"/>
          </a:p>
          <a:p>
            <a:endParaRPr lang="en-US" sz="2000" dirty="0"/>
          </a:p>
          <a:p>
            <a:r>
              <a:rPr lang="en-US" sz="2000" dirty="0"/>
              <a:t>Topics:</a:t>
            </a:r>
          </a:p>
          <a:p>
            <a:pPr lvl="1"/>
            <a:r>
              <a:rPr lang="en-US" sz="1600" b="1" dirty="0"/>
              <a:t>March: </a:t>
            </a:r>
            <a:r>
              <a:rPr lang="en-US" sz="1600" dirty="0"/>
              <a:t>What to Know about Federal Research Portals (e.g., Research.gov, </a:t>
            </a:r>
            <a:r>
              <a:rPr lang="en-US" sz="1600" dirty="0" err="1"/>
              <a:t>GrantSolutions</a:t>
            </a:r>
            <a:r>
              <a:rPr lang="en-US" sz="1600" dirty="0"/>
              <a:t>, </a:t>
            </a:r>
            <a:r>
              <a:rPr lang="en-US" sz="1600" dirty="0" err="1"/>
              <a:t>eRA</a:t>
            </a:r>
            <a:r>
              <a:rPr lang="en-US" sz="1600" dirty="0"/>
              <a:t> Commons) w/ Franca </a:t>
            </a:r>
            <a:r>
              <a:rPr lang="en-US" sz="1600" dirty="0" err="1"/>
              <a:t>Cirelli</a:t>
            </a:r>
            <a:endParaRPr lang="en-US" sz="1600" dirty="0"/>
          </a:p>
          <a:p>
            <a:pPr lvl="1"/>
            <a:r>
              <a:rPr lang="en-US" sz="1600" b="1" dirty="0"/>
              <a:t>April</a:t>
            </a:r>
            <a:r>
              <a:rPr lang="en-US" sz="1600" dirty="0"/>
              <a:t>: Purchasing Requirements w/ Tracey Angell</a:t>
            </a:r>
          </a:p>
          <a:p>
            <a:pPr lvl="1"/>
            <a:r>
              <a:rPr lang="en-US" sz="1600" b="1" dirty="0"/>
              <a:t>May:</a:t>
            </a:r>
            <a:r>
              <a:rPr lang="en-US" sz="1600" dirty="0"/>
              <a:t> How do I complete a subaward w/ Ted Myatt</a:t>
            </a:r>
          </a:p>
          <a:p>
            <a:pPr lvl="1"/>
            <a:r>
              <a:rPr lang="en-US" sz="1600" b="1" dirty="0"/>
              <a:t>June: </a:t>
            </a:r>
            <a:r>
              <a:rPr lang="en-US" sz="1600" dirty="0"/>
              <a:t>HR Issues Related to Research w/ Laura Kenerson</a:t>
            </a:r>
          </a:p>
          <a:p>
            <a:pPr lvl="1"/>
            <a:r>
              <a:rPr lang="en-US" sz="1600" b="1" dirty="0"/>
              <a:t>September:</a:t>
            </a:r>
            <a:r>
              <a:rPr lang="en-US" sz="1600" dirty="0"/>
              <a:t> Cost Share: What is it and How do we Monitor It</a:t>
            </a:r>
          </a:p>
          <a:p>
            <a:pPr lvl="1"/>
            <a:r>
              <a:rPr lang="en-US" sz="1600" b="1" dirty="0"/>
              <a:t>October: </a:t>
            </a:r>
            <a:r>
              <a:rPr lang="en-US" sz="1600" dirty="0"/>
              <a:t>Subrecipient Monitoring: PI and Department Responsibilities</a:t>
            </a:r>
          </a:p>
          <a:p>
            <a:pPr lvl="1"/>
            <a:endParaRPr lang="en-US" sz="1600" dirty="0"/>
          </a:p>
          <a:p>
            <a:pPr lvl="1"/>
            <a:endParaRPr lang="en-US" sz="1600" dirty="0"/>
          </a:p>
          <a:p>
            <a:endParaRPr lang="en-US" sz="2000" dirty="0"/>
          </a:p>
          <a:p>
            <a:endParaRPr lang="en-US" sz="2000" dirty="0"/>
          </a:p>
          <a:p>
            <a:endParaRPr lang="en-US" sz="2000" b="1" dirty="0"/>
          </a:p>
          <a:p>
            <a:endParaRPr lang="en-US" sz="2000" dirty="0"/>
          </a:p>
        </p:txBody>
      </p:sp>
    </p:spTree>
    <p:extLst>
      <p:ext uri="{BB962C8B-B14F-4D97-AF65-F5344CB8AC3E}">
        <p14:creationId xmlns:p14="http://schemas.microsoft.com/office/powerpoint/2010/main" val="41376863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6B2D8-CCA3-4D6A-A6BD-20D817A4706A}"/>
              </a:ext>
            </a:extLst>
          </p:cNvPr>
          <p:cNvSpPr>
            <a:spLocks noGrp="1"/>
          </p:cNvSpPr>
          <p:nvPr>
            <p:ph type="title"/>
          </p:nvPr>
        </p:nvSpPr>
        <p:spPr/>
        <p:txBody>
          <a:bodyPr/>
          <a:lstStyle/>
          <a:p>
            <a:r>
              <a:rPr lang="en-US" dirty="0"/>
              <a:t>Working Groups Reminder</a:t>
            </a:r>
          </a:p>
        </p:txBody>
      </p:sp>
      <p:sp>
        <p:nvSpPr>
          <p:cNvPr id="3" name="Content Placeholder 2">
            <a:extLst>
              <a:ext uri="{FF2B5EF4-FFF2-40B4-BE49-F238E27FC236}">
                <a16:creationId xmlns:a16="http://schemas.microsoft.com/office/drawing/2014/main" id="{853CA3C3-3DF1-4F1E-9540-81D0D58E233C}"/>
              </a:ext>
            </a:extLst>
          </p:cNvPr>
          <p:cNvSpPr>
            <a:spLocks noGrp="1"/>
          </p:cNvSpPr>
          <p:nvPr>
            <p:ph idx="1"/>
          </p:nvPr>
        </p:nvSpPr>
        <p:spPr>
          <a:xfrm>
            <a:off x="243840" y="1529080"/>
            <a:ext cx="8804366" cy="4038600"/>
          </a:xfrm>
        </p:spPr>
        <p:txBody>
          <a:bodyPr/>
          <a:lstStyle/>
          <a:p>
            <a:r>
              <a:rPr lang="en-US" sz="2000" dirty="0" err="1"/>
              <a:t>InfoEd</a:t>
            </a:r>
            <a:r>
              <a:rPr lang="en-US" sz="2000" dirty="0"/>
              <a:t> Working Group – Meets monthly </a:t>
            </a:r>
          </a:p>
          <a:p>
            <a:endParaRPr lang="en-US" sz="2000" dirty="0"/>
          </a:p>
          <a:p>
            <a:r>
              <a:rPr lang="en-US" sz="2000" dirty="0"/>
              <a:t>NIH Working Group – Meets quarterly </a:t>
            </a:r>
          </a:p>
          <a:p>
            <a:endParaRPr lang="en-US" sz="2000" dirty="0"/>
          </a:p>
          <a:p>
            <a:r>
              <a:rPr lang="en-US" sz="2000" dirty="0"/>
              <a:t>Contact </a:t>
            </a:r>
            <a:r>
              <a:rPr lang="en-US" sz="2000" dirty="0">
                <a:hlinkClick r:id="rId2"/>
              </a:rPr>
              <a:t>tedmyatt@uri.edu</a:t>
            </a:r>
            <a:r>
              <a:rPr lang="en-US" sz="2000" dirty="0"/>
              <a:t> to be added to invite.</a:t>
            </a:r>
            <a:endParaRPr lang="en-US" sz="1600" dirty="0"/>
          </a:p>
          <a:p>
            <a:pPr lvl="1"/>
            <a:endParaRPr lang="en-US" sz="1600" dirty="0"/>
          </a:p>
          <a:p>
            <a:pPr lvl="1"/>
            <a:endParaRPr lang="en-US" sz="1600" dirty="0"/>
          </a:p>
          <a:p>
            <a:endParaRPr lang="en-US" sz="2000" dirty="0"/>
          </a:p>
          <a:p>
            <a:endParaRPr lang="en-US" sz="2000" dirty="0"/>
          </a:p>
          <a:p>
            <a:endParaRPr lang="en-US" sz="2000" b="1" dirty="0"/>
          </a:p>
          <a:p>
            <a:endParaRPr lang="en-US" sz="2000" dirty="0"/>
          </a:p>
        </p:txBody>
      </p:sp>
    </p:spTree>
    <p:extLst>
      <p:ext uri="{BB962C8B-B14F-4D97-AF65-F5344CB8AC3E}">
        <p14:creationId xmlns:p14="http://schemas.microsoft.com/office/powerpoint/2010/main" val="2948438012"/>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Times New Roman"/>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webextensions/_rels/webextension1.xml.rels><?xml version="1.0" encoding="UTF-8" standalone="yes"?>
<Relationships xmlns="http://schemas.openxmlformats.org/package/2006/relationships"><Relationship Id="rId1" Type="http://schemas.openxmlformats.org/officeDocument/2006/relationships/image" Target="../media/image4.png"/></Relationships>
</file>

<file path=ppt/webextensions/_rels/webextension2.xml.rels><?xml version="1.0" encoding="UTF-8" standalone="yes"?>
<Relationships xmlns="http://schemas.openxmlformats.org/package/2006/relationships"><Relationship Id="rId1" Type="http://schemas.openxmlformats.org/officeDocument/2006/relationships/image" Target="../media/image5.png"/></Relationships>
</file>

<file path=ppt/webextensions/webextension1.xml><?xml version="1.0" encoding="utf-8"?>
<we:webextension xmlns:we="http://schemas.microsoft.com/office/webextensions/webextension/2010/11" id="{26811e20-f33f-4857-8544-b335a5217f20}">
  <we:reference id="WA200003233" version="2.0.0.3" store="en-US" storeType="OMEX"/>
  <we:alternateReferences/>
  <we:properties>
    <we:property name="Microsoft.Office.CampaignId" value="&quot;none&quot;"/>
    <we:property name="backgroundColor" value="&quot;rgb(250,250,250)&quot;"/>
    <we:property name="bookmark" value="&quot;H4sIAAAAAAAAA9VayW4bRxD9FWIuvghB74tvXmTAQBAYtuEgCHyo7q6mJiE5xHCoSBH876keUqGsGZmMBYvMhZilpvq96qXqNfumSvVqOYPrX2CO1fPqZdP8OYf2zwk31Vm1+PqhyAoSZ94bFqNNEazQZNUsu7pZrKrnN1UH7RS7T/VqDbPikR7+/vmsgtnsHUzLXYbZCs+qJbarZgGz+m/cGNOrrl3jl7MKr5azpoXi8kMHHRa3l2RO9wSF/ySpRYhdfYkfMHabp+9x2bTd9t6hg6yCi8ZnHZXxyhWUuZ515Ka4C9fnV8uWoN3cMnzTv5TCaaaMUV5xB0awLDJ92V0vi80rAjNt2jrC7F93xdunW3DirHrTNvPe7zacgSzPF13dXZcwvp28a5tls4LZ5DV0QO8+9q7ZF4rRrxfYYv/tq2aR6g2zm+pt/1vw4mq1CXNvMlvP770pdx+adRvxPebdTY/iCwW2tI1tj+RNvSIWk98QWnpFjX+C2brvLPL9c03EiGOhVh6T/TPBhHhWTD9/oZ9NL91p9iA4D8fhm+jOqovmr1ctUvRT9Zz3ra82Pd135v6+J6MDOl8pYaWMIJhSOgXIzvmHOv9HsidvM5ziCPOze4iFTpGr6ARPTDBn0Xp5DMSvcQltN8dFdwDoFJD7ZEV0LqaISgYejgH67eISV109ha4ZG2X3YXtpwEoOnjFlmYkq4lFgv29mhwyNBDqDSkFRjLmFoJJJx4kyxbhbl6k5+WU9D3hIrJkACMFlTTPSA2gWJduBf5EuYREx/WDkd18eEnGUCEzIkCMLUhnHfZ9BjwT6xbxZHzQdheAmMZlVcgAioY2gnhz2i7+gTRNCSWnvAMwmeSMxBJa41yidzOiePtSUdMqoPjjSUVgwSTlljXCoo2PaHGUFwRUl1ngx6WuPA2aj1ypop3gyJqOlyYn6GLjp8g9K8pOPdXfQEmillYojYGZaQaC8HsUxcH9YUqHStJO+ItwP23HpNBpGNajPLHOnvD1OuGsq+a8nt/APHC2GBrggkRA4ldKR82zM089N0g1td+jCnXzQXGjLuOFaWJaUiU+O+HyRHsJb6t3LXiORLuigXmzrWMicc0/ViIiR0mW0UZqHS919dF5Mpy1O4VZ1nD99TfBmvdjKOXE/CGxT9NeL6WwrF3tR2F9tFFQVKYMUKRrKGlHI0wdNm7B9ed3zf123t2qRZNr5KXMnsvQopiCcMjppDxG1ccqx0tQ3owC9l5frriNfX0WjuJQySS61V9KoEKUr/h/pkmSHBAvaBWNdEMnwgI90aXS0ykYVIEVvMBul+GBcb+T1zXYKB2+D45plqwTVXt551qu+r+b5qNEJ6TtWxsGmlOTKoM9CRiWFYpqhhwGdUaPTEn87Rk5SsJ3RPnIZ0Mgo+JDRqNGpKcMdJy+0cF4By9ohFUU+pDDgNGp0KrJxxyUgymwJI1NBKC0Tpe7hBBozOk4h+A1ltiNlhfSOMZODDok7CIa7AalRo5PSP3cIycC9AYFKW+tSAG5HCI0Z7Sf0hDlwRDnt8h97mD6NuZh15rEs3zJAyWED+qNGJ6dW7vSpNYxZ6RKXkWlEFNEM+3TM6NSkzJ38pZPIAbyVRnoTmDJquJqMGp3afsmOkwkaXY5KC+Bai5yo9h5wGjU6OYm/I6VFZCFzKomAxcgFlRLDFDZqdJpbiXemFfIcqSOCEIyEtPU6D9eKUaNjTKuH5eqOkZQmJhOtCFmlhMknOVz8R42OwOhBOXuHj+OCZ1qtgVONn43wKg75jBmd6mYI6+XLN5VPB2GG51cHClV+X6j+KCFS/gHc/g1cPMybVMBe1DSEFlXPCoyHQKNJGpRccSdVSI/Qefua4yZFKQKmTJPSMykwuf/F3sZ/rW2+Y19jo+SpEqBaIMSQSM8jY1Hv7Y4Or7rQXA29Gaa0yc5Y7ahnndNKPlbEaxE0D5F0aSKfzlPiUI90qUjtuoBULHDmIaGJ4rEu0WnAzJM0FElrgRKCe+weiwWpmPK+FGoBbPIu7HVJiwvNw2EQOagsUaso+t6xUss9OyFUIwLjXCQjmTZGR6/VyKo6YnSSOyGWBYcgfTaGynnUQJ0/TONjRv9rxbM3j8Qe3qsLqhtOMZdsjudsJdDtOY3tuLo+/PzKd7Rejqf04dvFpJpjO+2nSLPuVkuI+A4Wm4M2y42LGns7Gh6wSJi21/3ZnpGzMP0Jpk2aoj6pKaHv+aCca6p6WD26fwAhZos3ciUAAA==&quot;"/>
    <we:property name="creatorSessionId" value="&quot;6cc582e7-18ca-418d-8b8d-2fba61d4f277&quot;"/>
    <we:property name="creatorTenantId" value="&quot;426d2a8d-9ccd-4255-893d-0686a32c168d&quot;"/>
    <we:property name="creatorUserId" value="&quot;1003BFFDAC3989E3&quot;"/>
    <we:property name="datasetId" value="&quot;930c8765-6e19-4bda-b429-c1f64976a874&quot;"/>
    <we:property name="embedUrl" value="&quot;/reportEmbed?reportId=9f8e7f21-8114-4e27-8ae8-70f69987ed2b&amp;config=eyJjbHVzdGVyVXJsIjoiaHR0cHM6Ly9XQUJJLVVTLUVBU1QyLUMtUFJJTUFSWS1yZWRpcmVjdC5hbmFseXNpcy53aW5kb3dzLm5ldCIsImVtYmVkRmVhdHVyZXMiOnsibW9kZXJuRW1iZWQiOnRydWUsInVzYWdlTWV0cmljc1ZOZXh0Ijp0cnVlLCJza2lwUXVlcnlEYXRhU2FhU0VtYmVkIjp0cnVlLCJza2lwUXVlcnlEYXRhUGFhU0VtYmVkIjp0cnVlLCJza2lwUXVlcnlEYXRhRXhwb3J0VG8iOnRydWV9fQ%3D%3D&amp;disableSensitivityBanner=true&quot;"/>
    <we:property name="initialStateBookmark" value="&quot;H4sIAAAAAAAAA9Va227bRhD9FYEvfTGKvV/y5iQ2EKS5IAlSFEVQzO7OymwkUaAox66Rf++QkivHpC01RizlReBlOHvO7GXmrPaqSOViPoHL1zDF4knxtKo+T6H+POKmOCpm64dv3rx8dfzu5V+vj1+d0ONq3pTVbFE8uSoaqMfYfCwXS5i0Lujhn5+OCphM3sK4vcswWeBRMcd6Uc1gUv6DK2N61dRL/HpU4MV8UtXQunzfQIOt23Myp3tqm/8qqUWITXmO7zE2q6fvcF7VzfreoYOsgovGZx2V8cpp+iaXk4bctO7C5cnFvCZoV9eUTruXUjjNlDHKK+7ACJZFpi+by3lr84zAjKu6jDD5z13r7eM1OHFUnNbVtPO7jl8gy5NZUzaXbdxejN7W1bxawGT0HBqgdx861+wrxej3M6yx+/ZZNUvlitlV8aL7bfHiYrEKc2cyWU5vvWnv3lfLOuI7zJubDsVXCmzbNtYdktNyQSxGfyDU9Ioa/wiTZddZ5Pu3kogRx5Za+5jsfxFMiF9a009f6WfVSzea3QnO3XG4F91RcVZ9eVYjRT8VT3jX+mLV011nbu97Mtqh85USVsoIgimlU4DsnL+r838ke/I2wTEOMD+6hVjoFLmKTvDEBHMWrZf7QPwc51A3U5w1O4BOAblPVkTnYoqoZOBhH6BfzM5x0ZRjaKqhUXYbtpcGrOTgGVOWmagi7gX2u2qyy9BIoDOoFBTFmFsIKpm0nyhTjJtlOzVHr5fTgLvEmgmAEFzWNCM9gGZRsg3443QOs4jpByO/+XKXiKNEYEKGHFmQyjjuu5S5J9DH02q503QUgpvEZFbJAYiENoJ6dNjHX6BOI0JJaW8HzCZ5IzEElrjXKJ3M6B4/1JR02lG9c6SjsGCScsoa4VBHx7TZywqCC0qs8WzU1R47zEavVdBO8WRMRkuTE/U+cNPl35TkRx/KZqcl0EorFUfAzLSCQHk9in3gfj+nQqWqR11FuB2249JpNIxqUJ9Z5k55u59wl1T4X46u4e84WgwNcAGJB06ldOQ8G/P4c5N0Q93sunAnHzQX2jJuuBaWJWXioyM+maW78Lb17nmnkUgXNFDO1nUsZM65p2pExEjpMtoozd2l7jY6x+NxjWO4Vh0nj18TnC5nazknbgeBrYr+cjaerOViJwq7q5WCKiJlkFaKhnaNaMnTB1WdsH562fF/XtbXapFk2skhcyey9CimIJwyOmkPEbVxyrG2qXujAJ2Xp8umIV/fRKN1KWWSXGqvpFEhStf6f6BLkh0SLGgXjHVBJMMDPtCl0dEqG1WAFL3BbJTivXG9ktdX6ykcvA2Oa5atElR7eedZp/q+meeDRgek71g7DlalJFcGfRYyKikU0ww99OgMGh2W+NswcpKC7Yz2kcuARkbB+4wGjQ5NGW44eaGF8wpY1g6pKPIhhR6nQaNDkY0bLgFRZksYmQpCaZkodfcn0JDRfgrBe5TZhpQV0jvGTA46JO4gGO56pAaNDkr/3CAkA/cGBCptrUsBuB0gNGS0ndAj5sAB5bTJf+xu+jTmYtaZx3b5lgHaHNajP2h0cGrlRp9aw5iVLnEZmUZEEU2/T4eMDk3K3MhfOokcwFtppDeBKaP6q8mg0aHtl2w4maDR5ai0AK61yIlq7x6nQaODk/gbUlpEFjKnkghYjFxQKdFPYYNGh7mVeGNaIc+ROiIIwUhIW69zf60YNNrHtLpbrm4YSWliMtGKkFVKmHyS/cV/0GgPjO6Uszf4OC54ptUaONX42QivYp/PkNGhboawTr7cq3waCBM8udhRqPLbQvVHCZH2H8D1/76th2mVWrBnJQ2hWdGxAuMh0GiSBiVX3EkV0gN03rbmuElRioAp06T0TApM7qfY2/i/tc137GuslDxVAlQLhBgS6XlkLOqt3dHgRROqi743w5Q22RmrHfWsc1rJh4p4LYLmIZIuTeTTeUoc6oEuFaldF5CKBc48JDRRPNQlOg2YeZKGImktUEJwD91jsSAVU963hVoAm7wLW13S4kLzsB9EDipL1CqKrnes1HLLTgjViMA4F8lIpo3R0Ws1sKoOGB3kTohlwSFIn42hch41UOf30/iQ0U+teLbmkdjBe3ZGdcMh5pLV8Zy1BLo+p7EeV5e7n1/5jtbb4yld+DYxKaZYj7spUi2bxRwivoXZ6qDNfOWixM6OhgfMEqb1dXe2Z+AsTHeCaZWmqE9KSuhbPmjPNRUdrA7dv2fUgRVjJQAA&quot;"/>
    <we:property name="isFiltersActionButtonVisible" value="true"/>
    <we:property name="pageDisplayName" value="&quot;By College&quot;"/>
    <we:property name="pageName" value="&quot;ReportSection8e8af4b8c69f5c469485&quot;"/>
    <we:property name="reportEmbeddedTime" value="&quot;2022-10-12T18:53:43.978Z&quot;"/>
    <we:property name="reportName" value="&quot;Proposals Dashboard&quot;"/>
    <we:property name="reportState" value="&quot;CONNECTED&quot;"/>
    <we:property name="reportUrl" value="&quot;/groups/me/reports/9f8e7f21-8114-4e27-8ae8-70f69987ed2b/ReportSection8e8af4b8c69f5c469485?bookmarkGuid=4207101b-d787-4cb2-ae9a-1ce4406eb4c6&amp;bookmarkUsage=1&amp;ctid=426d2a8d-9ccd-4255-893d-0686a32c168d&amp;fromEntryPoint=export&quot;"/>
  </we:properties>
  <we:bindings/>
  <we:snapshot xmlns:r="http://schemas.openxmlformats.org/officeDocument/2006/relationships" r:embed="rId1"/>
</we:webextension>
</file>

<file path=ppt/webextensions/webextension2.xml><?xml version="1.0" encoding="utf-8"?>
<we:webextension xmlns:we="http://schemas.microsoft.com/office/webextensions/webextension/2010/11" id="{5b8e6ae3-781c-43aa-8fac-23a189cc7c7f}">
  <we:reference id="WA200003233" version="2.0.0.3" store="en-US" storeType="OMEX"/>
  <we:alternateReferences/>
  <we:properties>
    <we:property name="Microsoft.Office.CampaignId" value="&quot;none&quot;"/>
    <we:property name="backgroundColor" value="&quot;rgb(250,250,250)&quot;"/>
    <we:property name="bookmark" value="&quot;H4sIAAAAAAAAA+1a3W/byBH/Vwy+3ItR7PdH3hLbQQOkhzQJUhTFPczuzsrsyaRAUU5cQ//7DSnJckzaUs93lu7aBxsidzicmZ2v3yxvi1TOZ1O4+RGusHhVvKnrn6+g+fmE2+K0qL6/GSQLmKNCxkLgnGkOiajqWVvW1bx4dVu00Eyw/VLOFzDtONLNf/10WsB0+gEm3VWG6RxPixk287qCafkfXBHTUtsscHla4LfZtG6gY/mphRY7ttdETtckCv+LpDdCbMtr/ISxXd39iLO6adfXInAbLPLkIRmjvQCV6ZlcTlti07ELNxffZg2JdrvR8G2/qI1UMiQTQWlhvA1eCHqyvZl1NGckzKRuygjTO3Ydty8b4cRp8bapr3q+a3MGoryo2rK96cz47uT1V2jS/OQcWqCVzz1jtiQL/eMSG+yfPKurVK70ui3e9f87aXE+Xxm5J5kurh6sdFef6kUT8SPm7UUvw5LM+qGpyei9HG/LOelw8k+Ehpbo5V9guui3ini/L0kt0rBTrLtN9D8IJsQPHelPS/q32qN7r91LnMes8KRsp8Vl/fWsQbJ8Kl7x/t3z1S73G7l734loj41nUSMGG+ix7FXmHFh6bON/P92J1xQnOKL36QN5UeQcPDNZZySfVZEx//LynuMMmvYKq3YPkV0IijaGcWNUchpjNvzlRX5XXeO8LSfQ1mP+9VBoFi2P0STQWnBpTOTevbzQH+vpPk6hhcLktbLeuUh/kIEdwsJk33bRBeTJj4urgPvYWQrvXfI+i+ylzajAHiD++qWTPinvFjkoxUNwKMmxeUJmSPityK/TNVQR0wvIe97VyN3yGpEiVTVvuHbcU6aTRh5E3s91Swn+04xSeN2cnNXzdr6H+BFAJIlZRqM1eLI+pIOITzJSed4nHCVjkqGNWQOTghln2QtL/IGKYxeHr6/qxV5J2kcXksqJMnRg2qTA4gHikH7+m0r6yeey3SvxxeitNjoYlpnSDBk1cS8v9caj+85vjxLOTVZRempaHJeRKxXMIUxdUmN/cxeOeyY/YYOgPCJ4cpw5r63M/iDRSAihafdNgRAEhaOI2VmfgxYgIR9E6ovq0bTddbjXPSIiHNBCWa07V4rLwKOWignHkk2Wa97dn5fVZLrGUD1S6n+tgEXR4rc21N86iBa6iOo4Lbt3cmuE6iouaIjBOsZQ7OQGfZf9ZtG2pP+AZcZkpTTUIKEO6Ji3IjyTpQscg7cMIovGOadDsM9kmTIQSOAxoEyRGw2Ji8cxwgsH41PYh62wz1Oaz6dlpG7rvs7FFRIe735MsFrBOlJrtnplifOt6t//+tNDWkK0/P0W0S77Z1KnwtBAV3XqTYi9W4wj5HN6ItVfqw4lrzhuhhTrYrZBrHdy/Z6u07nKeqyzVaC4LFPCqujjAJjhymvGufchcuq/w3MTQLA8uKgIiUrPFLWXKbqdLKn6kH8O8xMDxWVSHB0hAh4MsLAzTB9N4K8nkwYnsHHAi5fst94uqvWQiv2KkI70qu+tQxdNwubNTa/5edlsZmAUqRfHqfUqGqQMiUO02QRuEgad7G73eNrjJLoM1pFXk++pbhyZnlsfIFAoUIFI1N5wwMSlNgPHWyXC23VXwb1CznNmDhi3yQc0qlv9rvUYJToQwB3tPFi3a2ssbkKWjimHLEobVTeoeajPKNFxDEa2mminnZNBOhuT4cYygUNNRol2N4UvFl1Pg+Yn0gu/s0OS1kdFuTkho3Y9M5mGdhglOiI7/Le5daM8QULpkIuACoVEAO7TQPlRoiPDvVuVOAmIOZGvIqYYWCaJhxlnjOi4QPFWI3Q8KWtUNBBSjIwaEjnQaJToaIb0W2UMWO50RpUYcIbSRCYGyowSHdME/14EEfSiGpuVSMrwpGUQdhhBY0THNd7fapQEcwmtMASmDWfMSBhJiGNExzowved9SXvHQSiJnHmTpAAcet8Y0RFNU+9tlaFIsRKoYWRBoHFW+eFWjREd48nHVi/BeWQxyG4UEQwlNa2G2zRKdKCu8YlJ2z2tIgE/TehNIm2H8KBw2AuPEh1Iq0cncVudbCaATAnAeBaCk8YYMay2o0THdIB1r7/PLkdmjU2ohJXaCTfco1GivfT5a4kNNPHy5j1e43So1936cGmjyRdoytX3H+t5z6+2zXpkdcew2OUC96Qrupsn2xvd8lqn4u8LCobxk81NPSTAZ4AZpHQUrQo+22FHM0r0fytvrPy3umovn7Ax9U8RMZPxTKYCZqWEYWs/SrS71P1PGPgcbkbM283yDjYD3+tAao/JWQthihcPjj52TUWNw8yziipnlEGZnLx5xkBp1+u80ZHAtpMaAhphQfrhB0sPhk1OI+QUJHO2+wgo5jwC/caIjhAoSWVJzqCyMjGZbBLGIbAYJfoDzyWWuzw31dWiPbukAvMnmPw+cgqy9sGb3/wcZOt0/aFOtzp2GlYv2vkMIn6ACkdOfMiVoEqY1r8fO/Xpv2VdhTLtYEkJZ8cD3ReudwdEy+Uv0fRuBXwrAAA=&quot;"/>
    <we:property name="creatorSessionId" value="&quot;7b49db0f-2fda-49f2-a9e5-4afb84bb0034&quot;"/>
    <we:property name="creatorTenantId" value="&quot;426d2a8d-9ccd-4255-893d-0686a32c168d&quot;"/>
    <we:property name="creatorUserId" value="&quot;1003BFFDAC3989E3&quot;"/>
    <we:property name="datasetId" value="&quot;dded67e9-b4cc-4b20-b5a6-df9ec5fb0f02&quot;"/>
    <we:property name="embedUrl" value="&quot;/reportEmbed?reportId=b50e42b3-39d8-4713-8054-3a05d22e082d&amp;config=eyJjbHVzdGVyVXJsIjoiaHR0cHM6Ly9XQUJJLVVTLUVBU1QyLUMtUFJJTUFSWS1yZWRpcmVjdC5hbmFseXNpcy53aW5kb3dzLm5ldCIsImVtYmVkRmVhdHVyZXMiOnsibW9kZXJuRW1iZWQiOnRydWUsInVzYWdlTWV0cmljc1ZOZXh0Ijp0cnVlLCJza2lwUXVlcnlEYXRhU2FhU0VtYmVkIjp0cnVlLCJza2lwUXVlcnlEYXRhUGFhU0VtYmVkIjp0cnVlLCJza2lwUXVlcnlEYXRhRXhwb3J0VG8iOnRydWV9fQ%3D%3D&amp;disableSensitivityBanner=true&quot;"/>
    <we:property name="initialStateBookmark" value="&quot;H4sIAAAAAAAAA+1a3W/byBH/Vwy+3ItR7PdH3hzbQYNLcmkSpCiKQzG7OyuzJ5MCRTnxGf7fO6QkyzFpS730LPXaBwkkdzg7MzszO79Z3hSpnM+mcP0OLrF4Ubys618uofnliNviuKhWD3/66ce3Jx9+/Me7k7fn9LietWVdzYsXN0ULzQTbz+V8AdOOBT38+8/HBUyn72HS3WWYzvG4mGEzryuYlr/ikpiG2maBt8cFfp1N6wY6lh9baLFje0XkdE9z8z9JmhFiW17hR4zt8ukHnNVNu7oXgdtgkScPyRjtBahM7+Ry2hKbjl24Pv86a0i0m7VKr/pBbaSSIZkISgvjbfBC0Jvt9ayjOSVhJnVTRpjeseu4fV4LJ46LV0192fNd2S8Q5XnVlu11Z7fXRydfoEnzozNogUY+9YzZLVnorxfYYP/maV2lcqnXTfG6/++kxfl8aeSeZLq4fDDS3X2sF03ED5g3N70Mt2TW901NRu/leFXOSYejvyE0NESTf4bpol8q4v2mJLVIw06x7jHR/yCYED90pD/f0t9yje5Nu5M4j1nhSdmOi4v6y2mDZPlUvOD93PPlKvcLuX3diWiHhWdRIwYb6LXsVeYcWHps4X8/3YnXFCc4ovfxA3lR5Bw8M1lnJJ9VkTH//PKe4Qya9hKrdgeRXQiKFoZxY1RyGmM2/PlFfl1d4bwtJ9DWY/71UGgWLY/RJNBacGlM5N49v9Af6ukuTqGFwuS1st65SD/IwPZhYbJvu+gC8ujd4jLgLnaWwnuXvM8ie2kzKrB7iL9+6KhPyttFDkrxEBxKcmyekBkSfiPySbqCKmJ6BnnPuj1yu7xGpEi7mjdcO+4p00kj9yLvp7qlBP9xRim8bo5O63k730H8CCCSxCyj0Ro8WR/SXsQnGWl73iUcJWOSoY1ZA5OCGWfZM0v8njbHLg5PLuvFTknaRxeSyokydGDapMDiHuKQLv9JW/rRp7LdKfHF6K02OhiWmdIMGRVxzy/12qP7ym+HLZybrKL0VLQ4LiNXKph9mLqk8v76Lhx3TH7CBkF5RPDkOHNeW5n9XqKREELT7poCIQgKRxGzsz4HLUBC3ovU59WjaburcK96REQ4oIWyWlWuFJeBRy0VE44lmyzXvHs+L6vJdIWheqTUXy2BRdHi1zbUXzuIFrqI6jjddnNya4TqdlzQEIN1jKHYyg36Kvvlom1J/wHLjMlKaahAQh3QMW9F+E6WLnAM3jKILBrnnA7BfifLlIFAAo8BZYrcaEhcPI4RnjkYn8I+bIl9ntJ8Pi0jVVv3dS4ukfB4dzHBagnrSK3ZcsoS5xvVv736w0NaQrT8zQbR3vbvpE6FoYEu69SbEHu3GEfIZ/RGqr9UHUpeclw3KVab2Rqx3sn1e7pO5yqrPs5GgeKiTAmroo8DYIYrrxnn3ofIqf4O35sAguXBRUVIVHqmqLxM0W1lSbsP+ecwPzFQXCbF0REi4MEAC1vD9NEEfjKZNDiBtQOeP2e99WpRrZpU7DeEdKSpvrUO3TQJm5fXveZnZbPugVGknh+m1stokDIkDtFmE7hJGHSy293jaY+T6DJYR15Nvqc40zx97/4AgUKBNohE5Q0HTFxqM3C8ZSK8WVUV3CvkPGfmgHGbfECjutFvSo9Roj0B3NHKg3WrtsLiJmTpmHLIorRRdY2ah/qMEh1GY2SjiXbaORmkszEZbiwTONRklGh7Ufhs0fU0aH4ivfA7OyRpfVSUmxMyKtczk2loh1GiA7LDv5tb18oTJJQOuQioUEgE4D4NlB8lOjDcu1GJk4CYE/kqYoqBZZJ4mHHGiA4LFG80QseTskZFAyHFyKggkQONRokOpkm/UcaA5U5nVIkBZyhNZGKgzCjRIXXw70UQQS/aY7MSSRmetAzCDiNojOiw2vsbjZJgLqEVhsC04YwZCSMJcYzoUBum97wvae84CCWRM2+SFIBD7xsjOqBu6r2lMhQpVgIVjCwINM4qP1yqMaJDPPnY6CU4jywG2bUigqGkptVwmUaJ9lQ1PtFpu6dVJOCnCb1JpOUQHhQOa+FRoj1p9WgnbqOTzQSQKQEYz0Jw0hgjhrvtKNEhHWDdq++zy5FZYxMqYaV2wg3XaJRoJ33+XGIDTby4foNXOB3qdTc+HFpr8hmacvn9x6rf85tts2pZ3TEstrnAPemK7uHR5kE3vNKp+MuCgmH8ZHO9HxLgM8AMUjqKVgWf7bCiGSX6v5XXVn5bV+3FEzam+ikiZjKeybSBWSlhWNqPEm3f6v4nDHwG1yPm7Xp5e+uB73QgtUPnrIUwxfMHRx/buqLGYeZZRZUzyqBMTt58R0Np23Te6Ehg20kNAY2wIP3wg6UHzSanEXIKkjnbfQQUcx6BfmNEBwiUpLIkZ1BZmZhMNgnjEFiMEv0X9yVut3luqqtFe3pBG8wfoPP7yCnIygev/+PnIBun6w91utGx07B60c5nEPE9VDhy4kOuBFXCtLp+7NSn/5Z1Gcq0giUlnC0vdF+43h0Q3d7+C1YISRRtKwAA&quot;"/>
    <we:property name="isFiltersActionButtonVisible" value="true"/>
    <we:property name="pageDisplayName" value="&quot;By College&quot;"/>
    <we:property name="pageName" value="&quot;ReportSection2b17b7e1d9ad66592a4f&quot;"/>
    <we:property name="reportEmbeddedTime" value="&quot;2022-10-12T18:56:18.317Z&quot;"/>
    <we:property name="reportName" value="&quot;Awards Dashboard&quot;"/>
    <we:property name="reportState" value="&quot;CONNECTED&quot;"/>
    <we:property name="reportUrl" value="&quot;/groups/me/reports/b50e42b3-39d8-4713-8054-3a05d22e082d/ReportSection2b17b7e1d9ad66592a4f?bookmarkGuid=6588c8bd-c237-4912-8710-de2251a6a9ad&amp;bookmarkUsage=1&amp;ctid=426d2a8d-9ccd-4255-893d-0686a32c168d&amp;fromEntryPoint=export&quot;"/>
  </we:properties>
  <we:bindings/>
  <we:snapshot xmlns:r="http://schemas.openxmlformats.org/officeDocument/2006/relationships" r:embed="rId1"/>
</we:webextension>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2DDB00769D7644484E35E317DD851BB" ma:contentTypeVersion="4" ma:contentTypeDescription="Create a new document." ma:contentTypeScope="" ma:versionID="fff2901efee8586e178460a27faa2573">
  <xsd:schema xmlns:xsd="http://www.w3.org/2001/XMLSchema" xmlns:xs="http://www.w3.org/2001/XMLSchema" xmlns:p="http://schemas.microsoft.com/office/2006/metadata/properties" xmlns:ns2="1d519ea4-0122-462f-a2ee-c5d883c73933" targetNamespace="http://schemas.microsoft.com/office/2006/metadata/properties" ma:root="true" ma:fieldsID="4b28a8da0676599e6c3398d15df7e917" ns2:_="">
    <xsd:import namespace="1d519ea4-0122-462f-a2ee-c5d883c7393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d519ea4-0122-462f-a2ee-c5d883c7393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30D46F5-F3EF-4FFC-BC0F-D2CE98435ED7}">
  <ds:schemaRefs>
    <ds:schemaRef ds:uri="http://schemas.microsoft.com/sharepoint/v3/contenttype/forms"/>
  </ds:schemaRefs>
</ds:datastoreItem>
</file>

<file path=customXml/itemProps2.xml><?xml version="1.0" encoding="utf-8"?>
<ds:datastoreItem xmlns:ds="http://schemas.openxmlformats.org/officeDocument/2006/customXml" ds:itemID="{D37EBF49-ADA1-491F-B4D0-B8D591E70CEF}">
  <ds:schemaRefs>
    <ds:schemaRef ds:uri="1d519ea4-0122-462f-a2ee-c5d883c7393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27473</TotalTime>
  <Words>801</Words>
  <Application>Microsoft Office PowerPoint</Application>
  <PresentationFormat>On-screen Show (4:3)</PresentationFormat>
  <Paragraphs>112</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Segoe UI Light</vt:lpstr>
      <vt:lpstr>Times New Roman</vt:lpstr>
      <vt:lpstr>Blank Presentation</vt:lpstr>
      <vt:lpstr>Research Community Meeting October 13, 2022</vt:lpstr>
      <vt:lpstr>Sponsored Projects Reminders and Updates</vt:lpstr>
      <vt:lpstr>Who does What?</vt:lpstr>
      <vt:lpstr>Microsoft Power BI</vt:lpstr>
      <vt:lpstr>Microsoft Power BI</vt:lpstr>
      <vt:lpstr>InfoEd Updates and Reminders</vt:lpstr>
      <vt:lpstr>Minimum Effort</vt:lpstr>
      <vt:lpstr>Research Brown Bags</vt:lpstr>
      <vt:lpstr>Working Groups Reminder</vt:lpstr>
      <vt:lpstr>Sponsor and Cost Accounting Updates</vt:lpstr>
      <vt:lpstr>Research Integrity Updates</vt:lpstr>
      <vt:lpstr>Questions?</vt:lpstr>
    </vt:vector>
  </TitlesOfParts>
  <Company>URI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Cindy Sabato</dc:creator>
  <cp:lastModifiedBy>Ted Myatt</cp:lastModifiedBy>
  <cp:revision>109</cp:revision>
  <dcterms:created xsi:type="dcterms:W3CDTF">2009-02-13T14:18:16Z</dcterms:created>
  <dcterms:modified xsi:type="dcterms:W3CDTF">2022-10-13T17:55:44Z</dcterms:modified>
</cp:coreProperties>
</file>