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Arial Black" panose="020B0A040201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Student Athletes on Athletic Aid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Full scholarships</c:v>
                </c:pt>
                <c:pt idx="1">
                  <c:v>Partial scholarships</c:v>
                </c:pt>
                <c:pt idx="2">
                  <c:v>No scholarships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26.25</c:v>
                </c:pt>
                <c:pt idx="1">
                  <c:v>40.91</c:v>
                </c:pt>
                <c:pt idx="2">
                  <c:v>32.82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946756655418"/>
          <c:y val="0.33058968906259"/>
          <c:w val="0.356767529058868"/>
          <c:h val="0.59400310362664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Arial Black" panose="020B0A04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 Year Graduation/success Rate 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Student Athlete Success Rate</c:v>
                </c:pt>
                <c:pt idx="1">
                  <c:v>Student Athlete Graduation</c:v>
                </c:pt>
                <c:pt idx="2">
                  <c:v>General Student Graduation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0.64</c:v>
                </c:pt>
                <c:pt idx="2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305960"/>
        <c:axId val="-2119960424"/>
      </c:barChart>
      <c:catAx>
        <c:axId val="-2125305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endParaRPr lang="en-US"/>
          </a:p>
        </c:txPr>
        <c:crossAx val="-2119960424"/>
        <c:crosses val="autoZero"/>
        <c:auto val="1"/>
        <c:lblAlgn val="ctr"/>
        <c:lblOffset val="100"/>
        <c:noMultiLvlLbl val="0"/>
      </c:catAx>
      <c:valAx>
        <c:axId val="-211996042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125305960"/>
        <c:crosses val="autoZero"/>
        <c:crossBetween val="between"/>
      </c:valAx>
    </c:plotArea>
    <c:plotVisOnly val="1"/>
    <c:dispBlanksAs val="gap"/>
    <c:showDLblsOverMax val="0"/>
  </c:chart>
  <c:spPr>
    <a:noFill/>
    <a:ln w="19050"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9F04-B2E8-4A8F-B0CA-FCE0B08C99CC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F560-20C4-4E8C-9BE5-BB91B0F54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1794294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URI FACULTY SENATE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April 19, 2018</a:t>
            </a:r>
          </a:p>
          <a:p>
            <a:endParaRPr lang="en-US" sz="3600" dirty="0">
              <a:solidFill>
                <a:schemeClr val="bg1"/>
              </a:solidFill>
              <a:latin typeface="BigNoodleTitling" panose="02000708030402040100" pitchFamily="2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Presented By: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Thorr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Bjorn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Prepared by: EC Matthews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2400" dirty="0">
              <a:latin typeface="BigNoodleTitling" panose="020007080304020401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264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Student-Athletes by the Numbers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57" y="2133600"/>
            <a:ext cx="5943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Demographic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Number of student-athletes: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 minority: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 out-of-state: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76%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International Students: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 with Pell Grant: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18.3%</a:t>
            </a:r>
          </a:p>
          <a:p>
            <a:endParaRPr lang="en-U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Time Commitments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Classes: 12-15 hours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Study hall: 5-7 hours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Practice: 12-15 hours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Strength, conditioning &amp; training:  4-6 hours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Games: 4-6 hours per game (plus travel when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 and campus involvement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66343918"/>
              </p:ext>
            </p:extLst>
          </p:nvPr>
        </p:nvGraphicFramePr>
        <p:xfrm>
          <a:off x="3810000" y="1687662"/>
          <a:ext cx="53340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91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374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Student-Athletes </a:t>
            </a:r>
            <a:r>
              <a:rPr lang="en-US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by </a:t>
            </a:r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the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10751"/>
            <a:ext cx="569918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Academic Profile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(Fall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Average Fall 2017 term GPA: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3.11 (4</a:t>
            </a:r>
            <a:r>
              <a:rPr lang="en-US" sz="16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consecutive semester above a 3.00!)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Average cumulative GPA: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3.15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Number of different majors: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 of student-athletes on probation: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 of student-athletes on dean’s list: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59.9% (Record setting 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 year Student-athlete graduation rate: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64%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 year Student-athlete success rate: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84% (2016-17)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NCAA Graduation Success Rate (GSR) is designed to show the proportion of student-athletes on any given team who earn a college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community service hours (2017-18):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848.5 (hours To Date) 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40059019"/>
              </p:ext>
            </p:extLst>
          </p:nvPr>
        </p:nvGraphicFramePr>
        <p:xfrm>
          <a:off x="5457645" y="1940944"/>
          <a:ext cx="3657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32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67332" y="457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Majors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Accounting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Animal Science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Anthropology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Applied Sociology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Art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Biological Sciences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Biomedical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Chemical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Chemistry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Civil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Communication (Master’s)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Communication Studies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Communicative Disorders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Computer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Computer Science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Economics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Elementary Education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Electrical Engineering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0015" y="1752600"/>
            <a:ext cx="3124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English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Environmental &amp; Natural Resource Economics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Film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Finance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French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General Business Administration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Geology &amp; Geological Oceanography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Global Business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 Studies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Horticulture &amp; Turf Management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Human Development &amp; Family Studies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Industrial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Journalism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Kinesiology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Landscape Architecture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Management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Marine Affairs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Marine Biology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752600"/>
            <a:ext cx="2590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Marketing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Mathematics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Mechanical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Nursing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Nutrition &amp; Dietetics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Ocean Engineering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Pharmaceutical Sciences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Pharmacy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Philosophy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Physical Education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Political Science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Psychology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Public Relations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Secondary Education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Sociology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Supply Chain Management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Textile, Fashion, Marketing &amp; Design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Wildlife and Conservation Biology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5878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Academic Services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610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Supplements existing University services; all student-athletes are expected to meet with their faculty advisors at least once a semester to discuss degree requirements and academic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Assist in resolving scheduling conflicts, determining choice of major, and investigating experiential educational opportunities.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Meet regularly with student-athletes who need additional academic support, or who have encountered serious academic difficulty. Some  are also required to meet with a Learning Specialist.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Offer close academic monitoring and ongoing needs assessment. During weekly meetings, students have the opportunity to discuss academic problems and work on improving time management and study skills.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Monitor NCAA academic eligibility to ensure the student s are progressing towards timely graduation and remaining compliant with both NCAA and URI regulations.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Engage faculty through outreach opportunities such as Campus Connections &amp; attending department meetings</a:t>
            </a:r>
            <a:r>
              <a:rPr lang="en-US" dirty="0" smtClean="0">
                <a:solidFill>
                  <a:schemeClr val="bg1"/>
                </a:solidFill>
                <a:latin typeface="BigNoodleTitling" panose="02000708030402040100" pitchFamily="2" charset="0"/>
              </a:rPr>
              <a:t>. </a:t>
            </a:r>
            <a:endParaRPr lang="en-US" dirty="0">
              <a:solidFill>
                <a:schemeClr val="bg1"/>
              </a:solidFill>
              <a:latin typeface="BigNoodleTitling" panose="020007080304020401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609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Department Snapshot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487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NCAA Division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Atlantic 10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Colonial Athletic Association (Football)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 Intercollegiate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 Head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Employees (100+)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Other Departments: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Sports Information/Media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Marketing/Spirit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Event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Property Control (Equipment Room)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Strength and Conditioning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Compliance (reports to President)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Academic Advisement (reports to University College)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Development (reports to URI Foundation)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Ryan Center/</a:t>
            </a:r>
            <a:r>
              <a:rPr lang="en-US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Learfield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Sports Properties (partners)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282" y="1738699"/>
            <a:ext cx="4370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Unions represented:  Council 94, PSA, ACT/ESP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Services “purchased” on campus: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Dining Services/Access Control/Catering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Housing Residential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Bookstore/Campus Copy/Ram Tech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Public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Ryan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Services received from other departments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Controller’s office/Business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Human Resources/Affirmative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Student Affairs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Enrollment Services/Financial 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Counseling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Conference and Special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Recreational Services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6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4" y="1"/>
            <a:ext cx="9858374" cy="6858000"/>
          </a:xfrm>
        </p:spPr>
      </p:pic>
    </p:spTree>
    <p:extLst>
      <p:ext uri="{BB962C8B-B14F-4D97-AF65-F5344CB8AC3E}">
        <p14:creationId xmlns:p14="http://schemas.microsoft.com/office/powerpoint/2010/main" val="234584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8374" cy="6858000"/>
          </a:xfrm>
        </p:spPr>
      </p:pic>
    </p:spTree>
    <p:extLst>
      <p:ext uri="{BB962C8B-B14F-4D97-AF65-F5344CB8AC3E}">
        <p14:creationId xmlns:p14="http://schemas.microsoft.com/office/powerpoint/2010/main" val="14369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679</Words>
  <Application>Microsoft Macintosh PowerPoint</Application>
  <PresentationFormat>On-screen Show (4:3)</PresentationFormat>
  <Paragraphs>140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Brisbon</dc:creator>
  <cp:lastModifiedBy>Thorr Bjorn</cp:lastModifiedBy>
  <cp:revision>21</cp:revision>
  <cp:lastPrinted>2018-04-16T19:44:50Z</cp:lastPrinted>
  <dcterms:created xsi:type="dcterms:W3CDTF">2018-04-14T16:36:32Z</dcterms:created>
  <dcterms:modified xsi:type="dcterms:W3CDTF">2018-04-17T16:58:22Z</dcterms:modified>
</cp:coreProperties>
</file>