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2" r:id="rId1"/>
  </p:sldMasterIdLst>
  <p:sldIdLst>
    <p:sldId id="259" r:id="rId2"/>
    <p:sldId id="262" r:id="rId3"/>
    <p:sldId id="263" r:id="rId4"/>
    <p:sldId id="265" r:id="rId5"/>
    <p:sldId id="264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yan\Desktop\Mac\Marketing\2016-17\Administrative\Faculty%20Senate%20Presentation%20Data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latin typeface="Myriad Pro" panose="020B0503030403020204" pitchFamily="34" charset="0"/>
              </a:rPr>
              <a:t>Percent of Student-Athletes</a:t>
            </a:r>
            <a:r>
              <a:rPr lang="en-US" sz="1800" b="1" baseline="0" dirty="0" smtClean="0">
                <a:latin typeface="Myriad Pro" panose="020B0503030403020204" pitchFamily="34" charset="0"/>
              </a:rPr>
              <a:t> </a:t>
            </a:r>
            <a:r>
              <a:rPr lang="en-US" sz="1800" b="1" baseline="0" dirty="0">
                <a:latin typeface="Myriad Pro" panose="020B0503030403020204" pitchFamily="34" charset="0"/>
              </a:rPr>
              <a:t>Receiving </a:t>
            </a:r>
            <a:r>
              <a:rPr lang="en-US" sz="1800" b="1" baseline="0" dirty="0" smtClean="0">
                <a:latin typeface="Myriad Pro" panose="020B0503030403020204" pitchFamily="34" charset="0"/>
              </a:rPr>
              <a:t>Athletic-Related </a:t>
            </a:r>
            <a:r>
              <a:rPr lang="en-US" sz="1800" b="1" baseline="0" dirty="0">
                <a:latin typeface="Myriad Pro" panose="020B0503030403020204" pitchFamily="34" charset="0"/>
              </a:rPr>
              <a:t>Financial Aid</a:t>
            </a:r>
            <a:endParaRPr lang="en-US" sz="1800" b="1" dirty="0">
              <a:latin typeface="Myriad Pro" panose="020B0503030403020204" pitchFamily="34" charset="0"/>
            </a:endParaRPr>
          </a:p>
        </c:rich>
      </c:tx>
      <c:layout>
        <c:manualLayout>
          <c:xMode val="edge"/>
          <c:yMode val="edge"/>
          <c:x val="0.179882724340905"/>
          <c:y val="0.08814818843599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Aid!$C$1:$C$3</c:f>
              <c:strCache>
                <c:ptCount val="3"/>
                <c:pt idx="0">
                  <c:v>25.7%</c:v>
                </c:pt>
                <c:pt idx="1">
                  <c:v>38.9%</c:v>
                </c:pt>
                <c:pt idx="2">
                  <c:v>35.4%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4066578436392"/>
                  <c:y val="0.140086126670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882808572310232"/>
                  <c:y val="-0.16599933737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7182031572342"/>
                  <c:y val="0.113228863401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Aid!$A$1:$A$3</c:f>
              <c:strCache>
                <c:ptCount val="3"/>
                <c:pt idx="0">
                  <c:v>Full Scholarship</c:v>
                </c:pt>
                <c:pt idx="1">
                  <c:v>Partial Scholarship</c:v>
                </c:pt>
                <c:pt idx="2">
                  <c:v>No Scholarship</c:v>
                </c:pt>
              </c:strCache>
            </c:strRef>
          </c:cat>
          <c:val>
            <c:numRef>
              <c:f>Aid!$C$1:$C$3</c:f>
              <c:numCache>
                <c:formatCode>0.0%</c:formatCode>
                <c:ptCount val="3"/>
                <c:pt idx="0">
                  <c:v>0.257253384912959</c:v>
                </c:pt>
                <c:pt idx="1">
                  <c:v>0.388781431334623</c:v>
                </c:pt>
                <c:pt idx="2">
                  <c:v>0.353965183752418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Aid!$A$1:$A$3</c15:sqref>
                        </c15:formulaRef>
                      </c:ext>
                    </c:extLst>
                    <c:strCache>
                      <c:ptCount val="3"/>
                      <c:pt idx="0">
                        <c:v>Full Scholarship</c:v>
                      </c:pt>
                      <c:pt idx="1">
                        <c:v>Partial Scholarship</c:v>
                      </c:pt>
                      <c:pt idx="2">
                        <c:v>No Scholarship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Aid!$C$1:$C$3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0.2572533849129594</c:v>
                      </c:pt>
                      <c:pt idx="1">
                        <c:v>0.38878143133462284</c:v>
                      </c:pt>
                      <c:pt idx="2">
                        <c:v>0.35396518375241781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518442592597"/>
          <c:y val="0.446020151076201"/>
          <c:w val="0.339820345772327"/>
          <c:h val="0.396267412362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en-US" b="1" dirty="0" smtClean="0">
                <a:latin typeface="Myriad Pro" panose="020B0503030403020204" pitchFamily="34" charset="0"/>
              </a:rPr>
              <a:t>6 Year Graduation </a:t>
            </a:r>
            <a:r>
              <a:rPr lang="en-US" b="1" dirty="0">
                <a:latin typeface="Myriad Pro" panose="020B0503030403020204" pitchFamily="34" charset="0"/>
              </a:rPr>
              <a:t>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DB2E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'Graduation Rate'!$A$1:$A$2</c:f>
              <c:strCache>
                <c:ptCount val="2"/>
                <c:pt idx="0">
                  <c:v>Student-Athletes</c:v>
                </c:pt>
                <c:pt idx="1">
                  <c:v>General Student Body</c:v>
                </c:pt>
              </c:strCache>
            </c:strRef>
          </c:cat>
          <c:val>
            <c:numRef>
              <c:f>'Graduation Rate'!$B$1:$B$2</c:f>
              <c:numCache>
                <c:formatCode>0%</c:formatCode>
                <c:ptCount val="2"/>
                <c:pt idx="0">
                  <c:v>0.64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364520"/>
        <c:axId val="-2112529048"/>
      </c:barChart>
      <c:catAx>
        <c:axId val="203036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-2112529048"/>
        <c:crosses val="autoZero"/>
        <c:auto val="1"/>
        <c:lblAlgn val="ctr"/>
        <c:lblOffset val="100"/>
        <c:noMultiLvlLbl val="0"/>
      </c:catAx>
      <c:valAx>
        <c:axId val="-2112529048"/>
        <c:scaling>
          <c:orientation val="minMax"/>
          <c:max val="0.7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36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latin typeface="Myriad Pro" panose="020B0503030403020204" pitchFamily="34" charset="0"/>
              </a:rPr>
              <a:t>Percent</a:t>
            </a:r>
            <a:r>
              <a:rPr lang="en-US" sz="1100" b="1" baseline="0" dirty="0">
                <a:latin typeface="Myriad Pro" panose="020B0503030403020204" pitchFamily="34" charset="0"/>
              </a:rPr>
              <a:t> of Total on Dean's List (Spring </a:t>
            </a:r>
            <a:r>
              <a:rPr lang="en-US" sz="1100" b="1" baseline="0" dirty="0" smtClean="0">
                <a:latin typeface="Myriad Pro" panose="020B0503030403020204" pitchFamily="34" charset="0"/>
              </a:rPr>
              <a:t>2017)</a:t>
            </a:r>
            <a:endParaRPr lang="en-US" sz="1100" b="1" dirty="0">
              <a:latin typeface="Myriad Pro" panose="020B0503030403020204" pitchFamily="34" charset="0"/>
            </a:endParaRPr>
          </a:p>
        </c:rich>
      </c:tx>
      <c:layout>
        <c:manualLayout>
          <c:xMode val="edge"/>
          <c:yMode val="edge"/>
          <c:x val="0.108701794600058"/>
          <c:y val="0.02777796605287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DB2E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'Dean''s List'!$A$1:$A$2</c:f>
              <c:strCache>
                <c:ptCount val="2"/>
                <c:pt idx="0">
                  <c:v>Student-Athletes</c:v>
                </c:pt>
                <c:pt idx="1">
                  <c:v>General Student Body</c:v>
                </c:pt>
              </c:strCache>
            </c:strRef>
          </c:cat>
          <c:val>
            <c:numRef>
              <c:f>'Dean''s List'!$B$1:$B$2</c:f>
              <c:numCache>
                <c:formatCode>0%</c:formatCode>
                <c:ptCount val="2"/>
                <c:pt idx="0">
                  <c:v>0.421</c:v>
                </c:pt>
                <c:pt idx="1">
                  <c:v>0.356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410152"/>
        <c:axId val="2030413560"/>
      </c:barChart>
      <c:catAx>
        <c:axId val="203041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413560"/>
        <c:crosses val="autoZero"/>
        <c:auto val="1"/>
        <c:lblAlgn val="ctr"/>
        <c:lblOffset val="100"/>
        <c:noMultiLvlLbl val="0"/>
      </c:catAx>
      <c:valAx>
        <c:axId val="2030413560"/>
        <c:scaling>
          <c:orientation val="minMax"/>
          <c:max val="0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41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5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8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735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1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481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005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225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F17F865-D369-479D-8D34-5EFC61B37A10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E660A1-DE57-4F89-95BE-153A2B58C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  <p:sldLayoutId id="2147484388" r:id="rId16"/>
    <p:sldLayoutId id="21474843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8" b="97626" l="11147" r="87353">
                        <a14:foregroundMark x1="17042" y1="6192" x2="70632" y2="6398"/>
                        <a14:foregroundMark x1="71597" y1="7843" x2="81672" y2="17441"/>
                        <a14:foregroundMark x1="82101" y1="21053" x2="82529" y2="36223"/>
                        <a14:foregroundMark x1="82101" y1="37564" x2="69453" y2="46543"/>
                        <a14:foregroundMark x1="70632" y1="53148" x2="78564" y2="73168"/>
                        <a14:foregroundMark x1="79528" y1="73787" x2="79528" y2="73787"/>
                        <a14:foregroundMark x1="79957" y1="82972" x2="79957" y2="82972"/>
                        <a14:foregroundMark x1="74491" y1="82972" x2="74491" y2="82972"/>
                        <a14:foregroundMark x1="56377" y1="48607" x2="56377" y2="48607"/>
                        <a14:foregroundMark x1="55841" y1="52941" x2="55841" y2="52941"/>
                        <a14:foregroundMark x1="55627" y1="52941" x2="56377" y2="84830"/>
                        <a14:foregroundMark x1="62808" y1="85759" x2="62272" y2="93292"/>
                        <a14:foregroundMark x1="60450" y1="93498" x2="39228" y2="93498"/>
                        <a14:foregroundMark x1="39014" y1="91744" x2="39657" y2="84623"/>
                        <a14:foregroundMark x1="40193" y1="84623" x2="40193" y2="84623"/>
                        <a14:foregroundMark x1="37299" y1="73581" x2="37299" y2="82559"/>
                        <a14:foregroundMark x1="35906" y1="83179" x2="15648" y2="82766"/>
                        <a14:foregroundMark x1="16399" y1="73787" x2="22294" y2="73375"/>
                        <a14:foregroundMark x1="21865" y1="72446" x2="22294" y2="16718"/>
                        <a14:foregroundMark x1="22830" y1="24768" x2="22079" y2="72446"/>
                        <a14:foregroundMark x1="22508" y1="60062" x2="23044" y2="72859"/>
                        <a14:foregroundMark x1="45445" y1="33437" x2="45659" y2="38700"/>
                        <a14:foregroundMark x1="34405" y1="15170" x2="66131" y2="15789"/>
                        <a14:foregroundMark x1="72562" y1="32611" x2="65166" y2="38287"/>
                        <a14:foregroundMark x1="65166" y1="38287" x2="56163" y2="38287"/>
                        <a14:foregroundMark x1="55841" y1="36223" x2="56806" y2="32611"/>
                        <a14:foregroundMark x1="57342" y1="32611" x2="61844" y2="32301"/>
                        <a14:foregroundMark x1="62272" y1="31682" x2="62272" y2="23426"/>
                        <a14:foregroundMark x1="61629" y1="23117" x2="39657" y2="23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1" y="1403209"/>
            <a:ext cx="4209558" cy="42586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4694" y="389467"/>
            <a:ext cx="39255" cy="6075988"/>
          </a:xfrm>
          <a:prstGeom prst="line">
            <a:avLst/>
          </a:prstGeom>
          <a:ln w="41275">
            <a:solidFill>
              <a:srgbClr val="6DB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09751" y="1515533"/>
            <a:ext cx="69605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Myriad Pro" panose="020B0503030403020204" pitchFamily="34" charset="0"/>
              </a:rPr>
              <a:t>The University of Rhode Island Department of Athletics</a:t>
            </a:r>
          </a:p>
          <a:p>
            <a:endParaRPr lang="en-US" sz="4200" dirty="0">
              <a:latin typeface="Myriad Pro" panose="020B0503030403020204" pitchFamily="34" charset="0"/>
            </a:endParaRPr>
          </a:p>
          <a:p>
            <a:r>
              <a:rPr lang="en-US" sz="4200" dirty="0" smtClean="0">
                <a:latin typeface="Myriad Pro" panose="020B0503030403020204" pitchFamily="34" charset="0"/>
              </a:rPr>
              <a:t>Admissions</a:t>
            </a:r>
          </a:p>
          <a:p>
            <a:endParaRPr lang="en-US" sz="4200" dirty="0">
              <a:latin typeface="Myriad Pro" panose="020B0503030403020204" pitchFamily="34" charset="0"/>
            </a:endParaRPr>
          </a:p>
          <a:p>
            <a:r>
              <a:rPr lang="en-US" sz="4200" dirty="0" smtClean="0">
                <a:latin typeface="Myriad Pro" panose="020B0503030403020204" pitchFamily="34" charset="0"/>
              </a:rPr>
              <a:t>September 11, 2017</a:t>
            </a:r>
            <a:endParaRPr lang="en-US" sz="4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9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18424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Student-Athletes By the Numbers</a:t>
            </a:r>
            <a:endParaRPr lang="en-US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062" y="1468377"/>
            <a:ext cx="6385429" cy="532035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Demographic Profile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Number of student-athletes: 435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Percent minority: 31%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Percent out-of</a:t>
            </a:r>
            <a:r>
              <a:rPr lang="en-US" sz="4200" dirty="0">
                <a:solidFill>
                  <a:schemeClr val="tx1"/>
                </a:solidFill>
                <a:latin typeface="Myriad Pro" panose="020B0503030403020204" pitchFamily="34" charset="0"/>
              </a:rPr>
              <a:t>-</a:t>
            </a:r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state: 76%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International Students: 5%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Percent with Pell Grant: 16%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Time Commitments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Classes: 12-15 hours per week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Study hall: 5-7 hours per week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Practice: 12-15 hours per week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Strength, conditioning &amp; training:  4-6 hours per week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Games: 4-6 hours per game (plus travel when required)</a:t>
            </a:r>
          </a:p>
          <a:p>
            <a:r>
              <a:rPr lang="en-US" sz="4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Work and campus involvement</a:t>
            </a:r>
          </a:p>
          <a:p>
            <a:endParaRPr lang="en-US" sz="3500" dirty="0" smtClean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endParaRPr lang="en-US" sz="3500" dirty="0" smtClean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753633"/>
              </p:ext>
            </p:extLst>
          </p:nvPr>
        </p:nvGraphicFramePr>
        <p:xfrm>
          <a:off x="6156424" y="1350483"/>
          <a:ext cx="5873171" cy="483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3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30" y="18316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Student-Athletes By the Numbers</a:t>
            </a:r>
            <a:endParaRPr lang="en-US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33559" y="1417705"/>
            <a:ext cx="677080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Academic Profile (Spring 2017)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Average spring 2017 term GPA: 3.06 (3</a:t>
            </a:r>
            <a:r>
              <a:rPr lang="en-US" sz="2200" baseline="300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rd</a:t>
            </a:r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 consecutive semester above a 3.00!)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Average cumulative GPA: 3.03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Number of different majors: 57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Percent of student-athletes on probation: 1.8%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Percent of student-athletes on dean’s list: 42.5% (Record setting!)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6 year Student-athlete graduation rate: 64%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6 year Student-athlete success rate: 85%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Total community service hours (2016-17): 2,400</a:t>
            </a:r>
            <a:endParaRPr lang="en-US" sz="220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799824"/>
              </p:ext>
            </p:extLst>
          </p:nvPr>
        </p:nvGraphicFramePr>
        <p:xfrm>
          <a:off x="7472199" y="4236004"/>
          <a:ext cx="3648891" cy="23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048784"/>
              </p:ext>
            </p:extLst>
          </p:nvPr>
        </p:nvGraphicFramePr>
        <p:xfrm>
          <a:off x="7472199" y="1526954"/>
          <a:ext cx="3648891" cy="23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165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30" y="22010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Student-Athlete Majors (Spring 2017)</a:t>
            </a:r>
            <a:endParaRPr lang="en-US" sz="36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33559" y="1417704"/>
            <a:ext cx="3051046" cy="5189041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Accounting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Animal Science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Anthropology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Applied Sociology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Art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Biological Sciences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Biology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Biomedical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Chemical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Chemistry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Civil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Communication (Master’s)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Communication Studies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Communicative Disorders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Computer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Computer Science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Economics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Elementary Education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Electrical Engineering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583461" y="1417701"/>
            <a:ext cx="4316627" cy="5189041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English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Environmental &amp; Natural Resource Economics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Film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Finance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French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General Business Administration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Geology &amp; Geological Oceanography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Global Business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Health Studies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History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Horticulture &amp; Turf Management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Human Development &amp; Family Studies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Industrial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Journalism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Kinesiology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Landscape Architecture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Management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Marine Affairs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Marine Biology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46075" y="1417702"/>
            <a:ext cx="3417630" cy="5189041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Marketing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Mathematics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Mechanical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Nursing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Nutrition &amp; Dietetics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Ocean Engineering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Pharmaceutical Sciences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Pharmacy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Philosophy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Physical Education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Political Science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Psychology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Public Relations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Secondary Education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Sociology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Supply Chain Management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Textile, Fashion, Marketing &amp; Design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Wildlife and Conservation Biology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5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77676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30" y="22010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Academic Services for Student Athletes</a:t>
            </a:r>
            <a:endParaRPr lang="en-US" sz="36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37" y="1254369"/>
            <a:ext cx="10081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Supplements existing University services; all student-athletes are expected to meet with their faculty advisors at least once a semester to discuss degree requirements and academic opportunities.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Assist in resolving scheduling conflicts, determining choice of major, and investigating experiential educational opportunities.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Meet regularly with student-athletes who need additional academic support, or who have encountered serious academic difficulty. Some  are also required to meet with a Learning Specialist.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Offer close academic monitoring and ongoing needs assessment. During weekly meetings, students have the opportunity to discuss academic problems and work on improving time management and study skills.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Monitor NCAA academic eligibility to ensure the student s are progressing towards timely graduation and remaining compliant with both NCAA and URI regulations.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Engage faculty through outreach opportunities such as Campus Connections &amp; attending department meetings.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5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Athletics Department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503336"/>
            <a:ext cx="5060497" cy="52074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NCAA Division 1</a:t>
            </a:r>
          </a:p>
          <a:p>
            <a:r>
              <a:rPr lang="en-US" dirty="0" smtClean="0"/>
              <a:t>Atlantic 10 Conference</a:t>
            </a:r>
          </a:p>
          <a:p>
            <a:r>
              <a:rPr lang="en-US" dirty="0" smtClean="0"/>
              <a:t>Colonial Athletic Association (Football)</a:t>
            </a:r>
          </a:p>
          <a:p>
            <a:r>
              <a:rPr lang="en-US" dirty="0" smtClean="0"/>
              <a:t>18 Intercollegiate Sports</a:t>
            </a:r>
          </a:p>
          <a:p>
            <a:r>
              <a:rPr lang="en-US" dirty="0" smtClean="0"/>
              <a:t>14 Head Coaches</a:t>
            </a:r>
          </a:p>
          <a:p>
            <a:r>
              <a:rPr lang="en-US" dirty="0" smtClean="0"/>
              <a:t>Employees (100+)</a:t>
            </a:r>
          </a:p>
          <a:p>
            <a:r>
              <a:rPr lang="en-US" dirty="0" smtClean="0"/>
              <a:t>Other Departments: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Athletic Training</a:t>
            </a:r>
          </a:p>
          <a:p>
            <a:pPr lvl="1"/>
            <a:r>
              <a:rPr lang="en-US" dirty="0" smtClean="0"/>
              <a:t>Sports Information/Media</a:t>
            </a:r>
          </a:p>
          <a:p>
            <a:pPr lvl="1"/>
            <a:r>
              <a:rPr lang="en-US" dirty="0" smtClean="0"/>
              <a:t>Marketing/Spirit Groups</a:t>
            </a:r>
          </a:p>
          <a:p>
            <a:pPr lvl="1"/>
            <a:r>
              <a:rPr lang="en-US" dirty="0" smtClean="0"/>
              <a:t>Event Management</a:t>
            </a:r>
          </a:p>
          <a:p>
            <a:pPr lvl="1"/>
            <a:r>
              <a:rPr lang="en-US" dirty="0" smtClean="0"/>
              <a:t>Property Control (Equipment Room)</a:t>
            </a:r>
          </a:p>
          <a:p>
            <a:pPr lvl="1"/>
            <a:r>
              <a:rPr lang="en-US" dirty="0" smtClean="0"/>
              <a:t>Strength and Conditioning</a:t>
            </a:r>
          </a:p>
          <a:p>
            <a:pPr lvl="1"/>
            <a:r>
              <a:rPr lang="en-US" dirty="0" smtClean="0"/>
              <a:t>Compliance (reports to President)</a:t>
            </a:r>
          </a:p>
          <a:p>
            <a:pPr lvl="1"/>
            <a:r>
              <a:rPr lang="en-US" dirty="0" smtClean="0"/>
              <a:t>Academic Advisement (reports to University College)</a:t>
            </a:r>
          </a:p>
          <a:p>
            <a:pPr lvl="1"/>
            <a:r>
              <a:rPr lang="en-US" dirty="0" smtClean="0"/>
              <a:t>Development (reports to URI Foundation)</a:t>
            </a:r>
          </a:p>
          <a:p>
            <a:pPr lvl="1"/>
            <a:r>
              <a:rPr lang="en-US" dirty="0" smtClean="0"/>
              <a:t>Ryan Center/</a:t>
            </a:r>
            <a:r>
              <a:rPr lang="en-US" dirty="0" err="1" smtClean="0"/>
              <a:t>Learfield</a:t>
            </a:r>
            <a:r>
              <a:rPr lang="en-US" dirty="0" smtClean="0"/>
              <a:t> Sports Properties (partners)</a:t>
            </a:r>
          </a:p>
          <a:p>
            <a:pPr marL="4500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97" y="1616212"/>
            <a:ext cx="5064665" cy="47690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Unions represented:  Council 94, PSA, ACT/ESP</a:t>
            </a:r>
          </a:p>
          <a:p>
            <a:r>
              <a:rPr lang="en-US" dirty="0" smtClean="0"/>
              <a:t>Services “purchased” on campus:</a:t>
            </a:r>
          </a:p>
          <a:p>
            <a:pPr lvl="1"/>
            <a:r>
              <a:rPr lang="en-US" dirty="0" smtClean="0"/>
              <a:t>Dining Services/Access Control/Catering</a:t>
            </a:r>
          </a:p>
          <a:p>
            <a:pPr lvl="1"/>
            <a:r>
              <a:rPr lang="en-US" dirty="0" smtClean="0"/>
              <a:t>Housing Residential Life</a:t>
            </a:r>
          </a:p>
          <a:p>
            <a:pPr lvl="1"/>
            <a:r>
              <a:rPr lang="en-US" dirty="0" smtClean="0"/>
              <a:t>Bookstore/Campus Copy/Ram Tech</a:t>
            </a:r>
          </a:p>
          <a:p>
            <a:pPr lvl="1"/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Ryan Center</a:t>
            </a:r>
          </a:p>
          <a:p>
            <a:r>
              <a:rPr lang="en-US" dirty="0" smtClean="0"/>
              <a:t>Services received from other departments</a:t>
            </a:r>
          </a:p>
          <a:p>
            <a:pPr lvl="1"/>
            <a:r>
              <a:rPr lang="en-US" dirty="0" smtClean="0"/>
              <a:t>Controller’s office/Business Services</a:t>
            </a:r>
          </a:p>
          <a:p>
            <a:pPr lvl="1"/>
            <a:r>
              <a:rPr lang="en-US" dirty="0" smtClean="0"/>
              <a:t>Human Resources/Affirmative Action</a:t>
            </a:r>
          </a:p>
          <a:p>
            <a:pPr lvl="1"/>
            <a:r>
              <a:rPr lang="en-US" dirty="0" smtClean="0"/>
              <a:t>Student Affairs</a:t>
            </a:r>
          </a:p>
          <a:p>
            <a:pPr lvl="1"/>
            <a:r>
              <a:rPr lang="en-US" dirty="0" smtClean="0"/>
              <a:t>Enrollment Services/Financial Aid</a:t>
            </a:r>
          </a:p>
          <a:p>
            <a:pPr lvl="1"/>
            <a:r>
              <a:rPr lang="en-US" dirty="0" smtClean="0"/>
              <a:t>Health Services</a:t>
            </a:r>
          </a:p>
          <a:p>
            <a:pPr lvl="1"/>
            <a:r>
              <a:rPr lang="en-US" dirty="0" smtClean="0"/>
              <a:t>Counseling Center</a:t>
            </a:r>
          </a:p>
          <a:p>
            <a:pPr lvl="1"/>
            <a:r>
              <a:rPr lang="en-US" dirty="0" smtClean="0"/>
              <a:t>Admissions</a:t>
            </a:r>
          </a:p>
          <a:p>
            <a:pPr lvl="1"/>
            <a:r>
              <a:rPr lang="en-US" dirty="0" smtClean="0"/>
              <a:t>Conference and Special Programs</a:t>
            </a:r>
          </a:p>
          <a:p>
            <a:pPr lvl="1"/>
            <a:r>
              <a:rPr lang="en-US" dirty="0" smtClean="0"/>
              <a:t>Recreational Services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953" y="4535286"/>
            <a:ext cx="5660130" cy="2154691"/>
          </a:xfrm>
        </p:spPr>
        <p:txBody>
          <a:bodyPr>
            <a:noAutofit/>
          </a:bodyPr>
          <a:lstStyle/>
          <a:p>
            <a:pPr algn="l"/>
            <a:r>
              <a:rPr lang="en-US" sz="46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MEN’S BASKETBALL</a:t>
            </a:r>
            <a:r>
              <a:rPr lang="en-US" sz="4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ATLANTIC 10 CHAMPS NCAA TOURNAMENT</a:t>
            </a:r>
            <a:endParaRPr lang="en-US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 descr="Leff_Champ_00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16906" r="226" b="15837"/>
          <a:stretch/>
        </p:blipFill>
        <p:spPr>
          <a:xfrm>
            <a:off x="417247" y="1360585"/>
            <a:ext cx="5609159" cy="26145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4530" y="372505"/>
            <a:ext cx="10515600" cy="8974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2016-17 Rhode Island Athletics Highlights</a:t>
            </a:r>
            <a:endParaRPr lang="en-US" sz="36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 descr="Ratings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44" y="1360586"/>
            <a:ext cx="4844655" cy="3229770"/>
          </a:xfrm>
          <a:prstGeom prst="rect">
            <a:avLst/>
          </a:prstGeom>
        </p:spPr>
      </p:pic>
      <p:pic>
        <p:nvPicPr>
          <p:cNvPr id="10" name="Picture 9" descr="URI_march_madness_friday_03152017-12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r="17997"/>
          <a:stretch/>
        </p:blipFill>
        <p:spPr>
          <a:xfrm>
            <a:off x="419100" y="4013200"/>
            <a:ext cx="2400300" cy="2705100"/>
          </a:xfrm>
          <a:prstGeom prst="rect">
            <a:avLst/>
          </a:prstGeom>
        </p:spPr>
      </p:pic>
      <p:pic>
        <p:nvPicPr>
          <p:cNvPr id="11" name="Picture 10" descr="_B3T697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r="7196"/>
          <a:stretch/>
        </p:blipFill>
        <p:spPr>
          <a:xfrm>
            <a:off x="2832100" y="3975100"/>
            <a:ext cx="3200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1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63801"/>
            <a:ext cx="11503983" cy="1426176"/>
          </a:xfrm>
        </p:spPr>
        <p:txBody>
          <a:bodyPr>
            <a:noAutofit/>
          </a:bodyPr>
          <a:lstStyle/>
          <a:p>
            <a:pPr algn="l"/>
            <a:r>
              <a:rPr lang="en-US" sz="46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MEN’S OUTDOOR </a:t>
            </a:r>
            <a:r>
              <a:rPr lang="en-US" sz="4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TRACK &amp; FIELD</a:t>
            </a:r>
            <a:br>
              <a:rPr lang="en-US" sz="4400" b="1" dirty="0" smtClean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ATLANTIC 10, NEW ENGLAND CHAMPIONS</a:t>
            </a:r>
            <a:endParaRPr lang="en-US" sz="3200" b="1" i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530" y="372504"/>
            <a:ext cx="10515600" cy="9107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2016-17 Rhode Island Athletics Highlights</a:t>
            </a:r>
            <a:endParaRPr lang="en-US" sz="36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 descr="NEICAAA_Champions_thumbn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1" y="1586530"/>
            <a:ext cx="5249176" cy="3218980"/>
          </a:xfrm>
          <a:prstGeom prst="rect">
            <a:avLst/>
          </a:prstGeom>
        </p:spPr>
      </p:pic>
      <p:pic>
        <p:nvPicPr>
          <p:cNvPr id="5" name="Picture 4" descr="thumbnail-mtrk-a10champs-0507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>
          <a:xfrm>
            <a:off x="5891435" y="1584378"/>
            <a:ext cx="5866431" cy="3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649</TotalTime>
  <Words>692</Words>
  <Application>Microsoft Macintosh PowerPoint</Application>
  <PresentationFormat>Custom</PresentationFormat>
  <Paragraphs>149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Slate</vt:lpstr>
      <vt:lpstr>PowerPoint Presentation</vt:lpstr>
      <vt:lpstr>Student-Athletes By the Numbers</vt:lpstr>
      <vt:lpstr>Student-Athletes By the Numbers</vt:lpstr>
      <vt:lpstr>Student-Athlete Majors (Spring 2017)</vt:lpstr>
      <vt:lpstr>Academic Services for Student Athletes</vt:lpstr>
      <vt:lpstr>Athletics Department Snapshot</vt:lpstr>
      <vt:lpstr>MEN’S BASKETBALL ATLANTIC 10 CHAMPS NCAA TOURNAMENT</vt:lpstr>
      <vt:lpstr>MEN’S OUTDOOR TRACK &amp; FIELD ATLANTIC 10, NEW ENGLAND CHAMPIONS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Thorr Bjorn</cp:lastModifiedBy>
  <cp:revision>80</cp:revision>
  <dcterms:created xsi:type="dcterms:W3CDTF">2016-09-09T12:57:32Z</dcterms:created>
  <dcterms:modified xsi:type="dcterms:W3CDTF">2017-09-20T15:22:40Z</dcterms:modified>
</cp:coreProperties>
</file>