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77" r:id="rId6"/>
    <p:sldId id="259" r:id="rId7"/>
    <p:sldId id="264" r:id="rId8"/>
    <p:sldId id="266" r:id="rId9"/>
    <p:sldId id="267" r:id="rId10"/>
    <p:sldId id="268" r:id="rId11"/>
    <p:sldId id="269" r:id="rId12"/>
    <p:sldId id="275" r:id="rId13"/>
    <p:sldId id="274" r:id="rId14"/>
    <p:sldId id="260" r:id="rId15"/>
    <p:sldId id="265" r:id="rId16"/>
    <p:sldId id="261"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28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2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4C7F114-2708-4793-97FD-0764CB00138C}"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C7F114-2708-4793-97FD-0764CB0013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C7F114-2708-4793-97FD-0764CB0013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C7F114-2708-4793-97FD-0764CB00138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34C7F114-2708-4793-97FD-0764CB00138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C7F114-2708-4793-97FD-0764CB00138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C7F114-2708-4793-97FD-0764CB00138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C7F114-2708-4793-97FD-0764CB0013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C7F114-2708-4793-97FD-0764CB0013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C7F114-2708-4793-97FD-0764CB00138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770878-451F-44E6-8784-6B983AFCBA5A}" type="datetimeFigureOut">
              <a:rPr lang="en-US" smtClean="0"/>
              <a:pPr/>
              <a:t>9/18/13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34C7F114-2708-4793-97FD-0764CB00138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1770878-451F-44E6-8784-6B983AFCBA5A}" type="datetimeFigureOut">
              <a:rPr lang="en-US" smtClean="0"/>
              <a:pPr/>
              <a:t>9/18/13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4C7F114-2708-4793-97FD-0764CB00138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ri.edu/provost/academic_summit_2012.html" TargetMode="External"/><Relationship Id="rId3" Type="http://schemas.openxmlformats.org/officeDocument/2006/relationships/image" Target="../media/image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76600"/>
            <a:ext cx="6400800" cy="1600200"/>
          </a:xfrm>
        </p:spPr>
        <p:txBody>
          <a:bodyPr/>
          <a:lstStyle/>
          <a:p>
            <a:r>
              <a:rPr lang="en-US" dirty="0" smtClean="0">
                <a:solidFill>
                  <a:schemeClr val="tx2">
                    <a:lumMod val="75000"/>
                  </a:schemeClr>
                </a:solidFill>
              </a:rPr>
              <a:t>Joint Committee on Academic Planning</a:t>
            </a:r>
          </a:p>
          <a:p>
            <a:r>
              <a:rPr lang="en-US" dirty="0" smtClean="0">
                <a:solidFill>
                  <a:schemeClr val="tx2">
                    <a:lumMod val="75000"/>
                  </a:schemeClr>
                </a:solidFill>
              </a:rPr>
              <a:t>September 2013</a:t>
            </a:r>
          </a:p>
          <a:p>
            <a:r>
              <a:rPr lang="en-US" dirty="0" smtClean="0">
                <a:solidFill>
                  <a:schemeClr val="tx2">
                    <a:lumMod val="75000"/>
                  </a:schemeClr>
                </a:solidFill>
              </a:rPr>
              <a:t>Report to the Faculty Senate</a:t>
            </a:r>
            <a:endParaRPr lang="en-US" dirty="0">
              <a:solidFill>
                <a:schemeClr val="tx2">
                  <a:lumMod val="75000"/>
                </a:schemeClr>
              </a:solidFill>
            </a:endParaRPr>
          </a:p>
        </p:txBody>
      </p:sp>
      <p:sp>
        <p:nvSpPr>
          <p:cNvPr id="2" name="Title 1"/>
          <p:cNvSpPr>
            <a:spLocks noGrp="1"/>
          </p:cNvSpPr>
          <p:nvPr>
            <p:ph type="ctrTitle"/>
          </p:nvPr>
        </p:nvSpPr>
        <p:spPr/>
        <p:txBody>
          <a:bodyPr/>
          <a:lstStyle/>
          <a:p>
            <a:r>
              <a:rPr lang="en-US" dirty="0" smtClean="0"/>
              <a:t>JCAP</a:t>
            </a: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normAutofit fontScale="90000"/>
          </a:bodyPr>
          <a:lstStyle/>
          <a:p>
            <a:r>
              <a:rPr lang="en-US" b="1" dirty="0"/>
              <a:t>JCAP </a:t>
            </a:r>
            <a:r>
              <a:rPr lang="en-US" b="1" dirty="0" smtClean="0"/>
              <a:t>subcommittee response </a:t>
            </a:r>
            <a:r>
              <a:rPr lang="en-US" b="1" dirty="0"/>
              <a:t>to AMRC solicitation of community input</a:t>
            </a:r>
            <a:r>
              <a:rPr lang="en-US" dirty="0"/>
              <a:t> </a:t>
            </a:r>
          </a:p>
        </p:txBody>
      </p:sp>
      <p:sp>
        <p:nvSpPr>
          <p:cNvPr id="3" name="Content Placeholder 2"/>
          <p:cNvSpPr>
            <a:spLocks noGrp="1"/>
          </p:cNvSpPr>
          <p:nvPr>
            <p:ph sz="quarter" idx="1"/>
          </p:nvPr>
        </p:nvSpPr>
        <p:spPr>
          <a:xfrm>
            <a:off x="457200" y="1676400"/>
            <a:ext cx="8305800" cy="4038600"/>
          </a:xfrm>
        </p:spPr>
        <p:txBody>
          <a:bodyPr>
            <a:normAutofit fontScale="92500"/>
          </a:bodyPr>
          <a:lstStyle/>
          <a:p>
            <a:pPr marL="0" indent="0">
              <a:buNone/>
            </a:pPr>
            <a:r>
              <a:rPr lang="en-US" b="1" dirty="0" smtClean="0"/>
              <a:t>Administrative Group cont’d</a:t>
            </a:r>
          </a:p>
          <a:p>
            <a:r>
              <a:rPr lang="en-US" dirty="0"/>
              <a:t>Consider a structure, process, system to develop a stronger integration between the areas of Community, Equity, and Diversity and those of Human Resource Administration and Affirmative Action. Most organizations and businesses have an all-in-one organization of its human resource areas with diversity, equity, and community</a:t>
            </a:r>
            <a:r>
              <a:rPr lang="en-US" dirty="0" smtClean="0"/>
              <a:t>.</a:t>
            </a:r>
            <a:endParaRPr lang="en-US" dirty="0"/>
          </a:p>
          <a:p>
            <a:r>
              <a:rPr lang="en-US" dirty="0" smtClean="0"/>
              <a:t>Update </a:t>
            </a:r>
            <a:r>
              <a:rPr lang="en-US" dirty="0"/>
              <a:t>personnel classifications and re-engineer purchasing and human resource processes into truly paperless electronic processes</a:t>
            </a:r>
            <a:r>
              <a:rPr lang="en-US" dirty="0" smtClean="0"/>
              <a:t>.</a:t>
            </a:r>
            <a:endParaRPr lang="en-US" dirty="0"/>
          </a:p>
          <a:p>
            <a:r>
              <a:rPr lang="en-US" dirty="0" smtClean="0"/>
              <a:t>Review </a:t>
            </a:r>
            <a:r>
              <a:rPr lang="en-US" dirty="0"/>
              <a:t>the (physical) plant maintenance. Replace antiquated systems. Improve access to buildings in poor weather.</a:t>
            </a:r>
          </a:p>
          <a:p>
            <a:pPr marL="0" indent="0">
              <a:buNone/>
            </a:pP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13604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r>
              <a:rPr lang="en-US" b="1" dirty="0" smtClean="0"/>
              <a:t>General Education </a:t>
            </a:r>
            <a:r>
              <a:rPr lang="en-US" b="1" dirty="0"/>
              <a:t>Program Revision</a:t>
            </a:r>
            <a:r>
              <a:rPr lang="en-US" dirty="0"/>
              <a:t> </a:t>
            </a:r>
          </a:p>
        </p:txBody>
      </p:sp>
      <p:sp>
        <p:nvSpPr>
          <p:cNvPr id="3" name="Content Placeholder 2"/>
          <p:cNvSpPr>
            <a:spLocks noGrp="1"/>
          </p:cNvSpPr>
          <p:nvPr>
            <p:ph sz="quarter" idx="1"/>
          </p:nvPr>
        </p:nvSpPr>
        <p:spPr>
          <a:xfrm>
            <a:off x="304800" y="1066800"/>
            <a:ext cx="8610600" cy="4495800"/>
          </a:xfrm>
        </p:spPr>
        <p:txBody>
          <a:bodyPr>
            <a:normAutofit fontScale="85000" lnSpcReduction="20000"/>
          </a:bodyPr>
          <a:lstStyle/>
          <a:p>
            <a:pPr marL="0" indent="0">
              <a:buNone/>
            </a:pPr>
            <a:r>
              <a:rPr lang="en-US" dirty="0"/>
              <a:t>JCAP approved the following resolution on May 16, 2013:</a:t>
            </a:r>
          </a:p>
          <a:p>
            <a:pPr marL="0" indent="0">
              <a:buNone/>
            </a:pPr>
            <a:r>
              <a:rPr lang="en-US" dirty="0"/>
              <a:t> </a:t>
            </a:r>
          </a:p>
          <a:p>
            <a:r>
              <a:rPr lang="en-US" dirty="0"/>
              <a:t>Whereas, the outcomes structure of the revised General Education Program is consistent with Goal II of the Academic Plan to reinvigorate the general education program and consistent with the request by faculty at the first URI academic summit sponsored by the Provost’s Office to improve the general education program, and </a:t>
            </a:r>
          </a:p>
          <a:p>
            <a:r>
              <a:rPr lang="en-US" dirty="0"/>
              <a:t>Whereas, the University College General Education Committee has carried out multiple public presentations on campus to inform the community about their work, and has incorporated feedback from these presentations into the program revisions, and </a:t>
            </a:r>
          </a:p>
          <a:p>
            <a:r>
              <a:rPr lang="en-US" dirty="0"/>
              <a:t>Whereas, the revised structure and outcomes are contemporary, relevant, and consistent with LEAP (AAC&amp;U, Liberal Education and America's Promise), </a:t>
            </a:r>
          </a:p>
          <a:p>
            <a:r>
              <a:rPr lang="en-US" dirty="0"/>
              <a:t>Be it resolved that JCAP endorses the revised URI General Education program</a:t>
            </a:r>
            <a:r>
              <a:rPr lang="en-US" dirty="0" smtClean="0"/>
              <a:t>.</a:t>
            </a: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281796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32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304800" y="533400"/>
            <a:ext cx="8610600" cy="5943600"/>
          </a:xfrm>
          <a:prstGeom prst="rect">
            <a:avLst/>
          </a:prstGeom>
          <a:noFill/>
          <a:ln w="9525">
            <a:noFill/>
            <a:miter lim="800000"/>
            <a:headEnd/>
            <a:tailEnd/>
          </a:ln>
        </p:spPr>
      </p:pic>
    </p:spTree>
    <p:extLst>
      <p:ext uri="{BB962C8B-B14F-4D97-AF65-F5344CB8AC3E}">
        <p14:creationId xmlns:p14="http://schemas.microsoft.com/office/powerpoint/2010/main" val="63393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477962"/>
          </a:xfrm>
        </p:spPr>
        <p:txBody>
          <a:bodyPr>
            <a:normAutofit/>
          </a:bodyPr>
          <a:lstStyle/>
          <a:p>
            <a:r>
              <a:rPr lang="en-US" b="1" dirty="0" smtClean="0"/>
              <a:t>Advancing Interdisciplinary work – recommendations of task force</a:t>
            </a:r>
            <a:endParaRPr lang="en-US" dirty="0"/>
          </a:p>
        </p:txBody>
      </p:sp>
      <p:sp>
        <p:nvSpPr>
          <p:cNvPr id="3" name="Content Placeholder 2"/>
          <p:cNvSpPr>
            <a:spLocks noGrp="1"/>
          </p:cNvSpPr>
          <p:nvPr>
            <p:ph sz="quarter" idx="1"/>
          </p:nvPr>
        </p:nvSpPr>
        <p:spPr>
          <a:xfrm>
            <a:off x="304800" y="1981200"/>
            <a:ext cx="8610600" cy="3505200"/>
          </a:xfrm>
        </p:spPr>
        <p:txBody>
          <a:bodyPr>
            <a:normAutofit/>
          </a:bodyPr>
          <a:lstStyle/>
          <a:p>
            <a:r>
              <a:rPr lang="en-US" sz="2400" dirty="0"/>
              <a:t>The ad hoc Interdisciplinary Task Force </a:t>
            </a:r>
            <a:r>
              <a:rPr lang="en-US" sz="2400" dirty="0" smtClean="0"/>
              <a:t>was </a:t>
            </a:r>
            <a:r>
              <a:rPr lang="en-US" sz="2400" dirty="0"/>
              <a:t>created to carry on the work of the Academic Planning Task Force on Interdisciplinary Solutions.  The original task force identified obstacles to interdisciplinary progress.  The new group worked on </a:t>
            </a:r>
            <a:r>
              <a:rPr lang="en-US" sz="2400" dirty="0" smtClean="0"/>
              <a:t>solutions to those culminating in:</a:t>
            </a:r>
            <a:endParaRPr lang="en-US" sz="2400" dirty="0"/>
          </a:p>
          <a:p>
            <a:pPr lvl="1"/>
            <a:r>
              <a:rPr lang="en-US" sz="2200" b="1" dirty="0"/>
              <a:t>Principles to Advance Interdisciplinary Education and Research at the University of Rhode Island</a:t>
            </a:r>
            <a:r>
              <a:rPr lang="en-US" sz="2200" dirty="0"/>
              <a:t> </a:t>
            </a:r>
          </a:p>
          <a:p>
            <a:pPr lvl="1"/>
            <a:r>
              <a:rPr lang="en-US" sz="2200" b="1" dirty="0"/>
              <a:t>Guidelines for Joint </a:t>
            </a:r>
            <a:r>
              <a:rPr lang="en-US" sz="2200" b="1" dirty="0" smtClean="0"/>
              <a:t>Appointments</a:t>
            </a:r>
            <a:endParaRPr lang="en-US" sz="2200" dirty="0"/>
          </a:p>
          <a:p>
            <a:pPr lvl="1"/>
            <a:r>
              <a:rPr lang="en-US" sz="2200" b="1" dirty="0"/>
              <a:t>Checklist for a Memorandum of Understanding for a Joint Academic Appointment</a:t>
            </a:r>
            <a:r>
              <a:rPr lang="en-US" sz="2200" dirty="0"/>
              <a:t> </a:t>
            </a:r>
            <a:r>
              <a:rPr lang="en-US" sz="2200" b="1" dirty="0"/>
              <a:t>with tenure</a:t>
            </a:r>
            <a:endParaRPr lang="en-US" sz="2200"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077200" cy="990600"/>
          </a:xfrm>
        </p:spPr>
        <p:txBody>
          <a:bodyPr>
            <a:normAutofit/>
          </a:bodyPr>
          <a:lstStyle/>
          <a:p>
            <a:r>
              <a:rPr lang="en-US" b="1" dirty="0" smtClean="0"/>
              <a:t>Cluster Hiring Initiative</a:t>
            </a:r>
            <a:endParaRPr lang="en-US" dirty="0"/>
          </a:p>
        </p:txBody>
      </p:sp>
      <p:sp>
        <p:nvSpPr>
          <p:cNvPr id="3" name="Content Placeholder 2"/>
          <p:cNvSpPr>
            <a:spLocks noGrp="1"/>
          </p:cNvSpPr>
          <p:nvPr>
            <p:ph sz="quarter" idx="1"/>
          </p:nvPr>
        </p:nvSpPr>
        <p:spPr>
          <a:xfrm>
            <a:off x="304800" y="1981200"/>
            <a:ext cx="8610600" cy="3505200"/>
          </a:xfrm>
        </p:spPr>
        <p:txBody>
          <a:bodyPr>
            <a:normAutofit/>
          </a:bodyPr>
          <a:lstStyle/>
          <a:p>
            <a:r>
              <a:rPr lang="en-US" sz="3600" dirty="0" smtClean="0"/>
              <a:t>Islamic and Mediterranean Studies</a:t>
            </a:r>
          </a:p>
          <a:p>
            <a:r>
              <a:rPr lang="en-US" sz="3600" dirty="0" smtClean="0"/>
              <a:t>Sustainable Energy for the 21</a:t>
            </a:r>
            <a:r>
              <a:rPr lang="en-US" sz="3600" baseline="30000" dirty="0" smtClean="0"/>
              <a:t>st</a:t>
            </a:r>
            <a:r>
              <a:rPr lang="en-US" sz="3600" dirty="0" smtClean="0"/>
              <a:t> Century</a:t>
            </a:r>
          </a:p>
          <a:p>
            <a:r>
              <a:rPr lang="en-US" sz="3600" dirty="0" smtClean="0"/>
              <a:t>Water and Water Resources: Blue Environment &amp; Economy</a:t>
            </a:r>
          </a:p>
          <a:p>
            <a:r>
              <a:rPr lang="en-US" sz="3600" dirty="0" smtClean="0"/>
              <a:t>Aging of Society: Lifespan Health Focus</a:t>
            </a:r>
          </a:p>
          <a:p>
            <a:endParaRPr lang="en-US" sz="2400" dirty="0" smtClean="0"/>
          </a:p>
          <a:p>
            <a:endParaRPr lang="en-US" sz="2400" dirty="0" smtClean="0"/>
          </a:p>
        </p:txBody>
      </p:sp>
      <p:pic>
        <p:nvPicPr>
          <p:cNvPr id="4" name="Picture 3"/>
          <p:cNvPicPr>
            <a:picLocks noChangeAspect="1"/>
          </p:cNvPicPr>
          <p:nvPr/>
        </p:nvPicPr>
        <p:blipFill>
          <a:blip r:embed="rId2"/>
          <a:stretch>
            <a:fillRect/>
          </a:stretch>
        </p:blipFill>
        <p:spPr>
          <a:xfrm>
            <a:off x="0" y="5638800"/>
            <a:ext cx="9372600" cy="1397716"/>
          </a:xfrm>
          <a:prstGeom prst="rect">
            <a:avLst/>
          </a:prstGeom>
        </p:spPr>
      </p:pic>
    </p:spTree>
    <p:extLst>
      <p:ext uri="{BB962C8B-B14F-4D97-AF65-F5344CB8AC3E}">
        <p14:creationId xmlns:p14="http://schemas.microsoft.com/office/powerpoint/2010/main" val="68004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5</a:t>
            </a:r>
            <a:r>
              <a:rPr lang="en-US" baseline="30000" dirty="0" smtClean="0"/>
              <a:t>th</a:t>
            </a:r>
            <a:r>
              <a:rPr lang="en-US" dirty="0" smtClean="0"/>
              <a:t> Annual Academic Summit</a:t>
            </a:r>
            <a:endParaRPr lang="en-US" dirty="0"/>
          </a:p>
        </p:txBody>
      </p:sp>
      <p:sp>
        <p:nvSpPr>
          <p:cNvPr id="3" name="Content Placeholder 2"/>
          <p:cNvSpPr>
            <a:spLocks noGrp="1"/>
          </p:cNvSpPr>
          <p:nvPr>
            <p:ph sz="quarter" idx="1"/>
          </p:nvPr>
        </p:nvSpPr>
        <p:spPr>
          <a:xfrm>
            <a:off x="457200" y="1295400"/>
            <a:ext cx="8077200" cy="4419600"/>
          </a:xfrm>
        </p:spPr>
        <p:txBody>
          <a:bodyPr>
            <a:normAutofit/>
          </a:bodyPr>
          <a:lstStyle/>
          <a:p>
            <a:r>
              <a:rPr lang="en-US" sz="2800" dirty="0" smtClean="0"/>
              <a:t>Coordinated by JCAP and the Provost’s Office</a:t>
            </a:r>
          </a:p>
          <a:p>
            <a:r>
              <a:rPr lang="en-US" sz="2800" dirty="0" smtClean="0"/>
              <a:t>Continued Focus on Academic Plan Themes – This year:</a:t>
            </a:r>
          </a:p>
          <a:p>
            <a:pPr marL="274320" lvl="1" indent="0">
              <a:buNone/>
            </a:pPr>
            <a:r>
              <a:rPr lang="en-US" sz="2800" i="1" dirty="0" smtClean="0"/>
              <a:t>The Future of Learning, January 18, 2013</a:t>
            </a:r>
          </a:p>
          <a:p>
            <a:pPr lvl="1"/>
            <a:r>
              <a:rPr lang="en-US" sz="2000" dirty="0"/>
              <a:t>Keynote Speakers: Julie Coiro, URI School of Education and Bryan Alexander senior fellow at the National Institute for Technology in Liberal Education (NITLE).</a:t>
            </a:r>
          </a:p>
          <a:p>
            <a:r>
              <a:rPr lang="en-US" sz="2800" dirty="0"/>
              <a:t>Record attendance with over 190 attendees.</a:t>
            </a:r>
            <a:endParaRPr lang="en-US" sz="2800" i="1" dirty="0" smtClean="0"/>
          </a:p>
          <a:p>
            <a:r>
              <a:rPr lang="en-US" sz="2800" dirty="0" smtClean="0"/>
              <a:t>Website with All Summit Archives:</a:t>
            </a:r>
          </a:p>
          <a:p>
            <a:pPr marL="0" indent="0">
              <a:buNone/>
            </a:pPr>
            <a:r>
              <a:rPr lang="en-US" sz="2400" dirty="0">
                <a:hlinkClick r:id="rId2"/>
              </a:rPr>
              <a:t>http://www.uri.edu/provost/academic_summit_2012.</a:t>
            </a:r>
            <a:r>
              <a:rPr lang="en-US" sz="2400" dirty="0" smtClean="0">
                <a:hlinkClick r:id="rId2"/>
              </a:rPr>
              <a:t>html</a:t>
            </a:r>
            <a:endParaRPr lang="en-US" sz="2400"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0" y="5638800"/>
            <a:ext cx="9144000" cy="139771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686800" cy="1020762"/>
          </a:xfrm>
        </p:spPr>
        <p:txBody>
          <a:bodyPr>
            <a:normAutofit fontScale="90000"/>
          </a:bodyPr>
          <a:lstStyle/>
          <a:p>
            <a:r>
              <a:rPr lang="en-US" b="1" dirty="0" smtClean="0"/>
              <a:t>Monitoring Progress of the Academic Plan</a:t>
            </a:r>
            <a:endParaRPr lang="en-US" dirty="0"/>
          </a:p>
        </p:txBody>
      </p:sp>
      <p:sp>
        <p:nvSpPr>
          <p:cNvPr id="3" name="Content Placeholder 2"/>
          <p:cNvSpPr>
            <a:spLocks noGrp="1"/>
          </p:cNvSpPr>
          <p:nvPr>
            <p:ph sz="quarter" idx="1"/>
          </p:nvPr>
        </p:nvSpPr>
        <p:spPr>
          <a:xfrm>
            <a:off x="304800" y="1295400"/>
            <a:ext cx="8458200" cy="4267200"/>
          </a:xfrm>
        </p:spPr>
        <p:txBody>
          <a:bodyPr>
            <a:normAutofit/>
          </a:bodyPr>
          <a:lstStyle/>
          <a:p>
            <a:r>
              <a:rPr lang="en-US" sz="3200" dirty="0" smtClean="0"/>
              <a:t>JCAP was instrumental in establishing key indicators and metrics from which to measure progress of the Academic Plan. </a:t>
            </a:r>
          </a:p>
          <a:p>
            <a:endParaRPr lang="en-US" sz="3200" dirty="0" smtClean="0"/>
          </a:p>
          <a:p>
            <a:r>
              <a:rPr lang="en-US" sz="3200" dirty="0" smtClean="0"/>
              <a:t>The Plan is found online as well as updates on the metrics at:</a:t>
            </a:r>
          </a:p>
          <a:p>
            <a:r>
              <a:rPr lang="en-US" sz="2400" dirty="0" smtClean="0"/>
              <a:t>http</a:t>
            </a:r>
            <a:r>
              <a:rPr lang="en-US" sz="2400" dirty="0"/>
              <a:t>://</a:t>
            </a:r>
            <a:r>
              <a:rPr lang="en-US" sz="2400" dirty="0" err="1"/>
              <a:t>www.uri.edu</a:t>
            </a:r>
            <a:r>
              <a:rPr lang="en-US" sz="2400" dirty="0"/>
              <a:t>/provost/planning/</a:t>
            </a:r>
            <a:r>
              <a:rPr lang="en-US" sz="2400" dirty="0" err="1" smtClean="0"/>
              <a:t>progress.html</a:t>
            </a:r>
            <a:endParaRPr lang="en-US" sz="2400"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245476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792162"/>
          </a:xfrm>
        </p:spPr>
        <p:txBody>
          <a:bodyPr/>
          <a:lstStyle/>
          <a:p>
            <a:pPr algn="ctr"/>
            <a:r>
              <a:rPr lang="en-US" dirty="0" smtClean="0"/>
              <a:t>JCAP - Mission</a:t>
            </a:r>
            <a:endParaRPr lang="en-US" dirty="0"/>
          </a:p>
        </p:txBody>
      </p:sp>
      <p:sp>
        <p:nvSpPr>
          <p:cNvPr id="6" name="Content Placeholder 5"/>
          <p:cNvSpPr>
            <a:spLocks noGrp="1"/>
          </p:cNvSpPr>
          <p:nvPr>
            <p:ph sz="quarter" idx="1"/>
          </p:nvPr>
        </p:nvSpPr>
        <p:spPr>
          <a:xfrm>
            <a:off x="457200" y="1143000"/>
            <a:ext cx="8382000" cy="4876800"/>
          </a:xfrm>
        </p:spPr>
        <p:txBody>
          <a:bodyPr>
            <a:normAutofit/>
          </a:bodyPr>
          <a:lstStyle/>
          <a:p>
            <a:r>
              <a:rPr lang="en-US" sz="2400" dirty="0">
                <a:solidFill>
                  <a:srgbClr val="000000"/>
                </a:solidFill>
              </a:rPr>
              <a:t>A</a:t>
            </a:r>
            <a:r>
              <a:rPr lang="en-US" sz="2400" dirty="0" smtClean="0">
                <a:solidFill>
                  <a:srgbClr val="000000"/>
                </a:solidFill>
              </a:rPr>
              <a:t>ddress </a:t>
            </a:r>
            <a:r>
              <a:rPr lang="en-US" sz="2400" dirty="0">
                <a:solidFill>
                  <a:srgbClr val="000000"/>
                </a:solidFill>
              </a:rPr>
              <a:t>academic planning and accreditation of the University. </a:t>
            </a:r>
          </a:p>
          <a:p>
            <a:r>
              <a:rPr lang="en-US" sz="2400" dirty="0" smtClean="0">
                <a:solidFill>
                  <a:srgbClr val="000000"/>
                </a:solidFill>
              </a:rPr>
              <a:t>The </a:t>
            </a:r>
            <a:r>
              <a:rPr lang="en-US" sz="2400" dirty="0">
                <a:solidFill>
                  <a:srgbClr val="000000"/>
                </a:solidFill>
              </a:rPr>
              <a:t>recommendations of the Committee are advisory to the Office of the Provost and the Faculty Senate</a:t>
            </a:r>
            <a:r>
              <a:rPr lang="en-US" sz="2400" dirty="0" smtClean="0">
                <a:solidFill>
                  <a:srgbClr val="000000"/>
                </a:solidFill>
              </a:rPr>
              <a:t>.</a:t>
            </a:r>
          </a:p>
          <a:p>
            <a:r>
              <a:rPr lang="en-US" sz="2400" dirty="0" smtClean="0">
                <a:solidFill>
                  <a:srgbClr val="000000"/>
                </a:solidFill>
              </a:rPr>
              <a:t> Assists in </a:t>
            </a:r>
            <a:r>
              <a:rPr lang="en-US" sz="2400" dirty="0">
                <a:solidFill>
                  <a:srgbClr val="000000"/>
                </a:solidFill>
              </a:rPr>
              <a:t>monitoring progress of the University's Academic </a:t>
            </a:r>
            <a:r>
              <a:rPr lang="en-US" sz="2400" dirty="0" smtClean="0">
                <a:solidFill>
                  <a:srgbClr val="000000"/>
                </a:solidFill>
              </a:rPr>
              <a:t>Plan</a:t>
            </a:r>
          </a:p>
          <a:p>
            <a:r>
              <a:rPr lang="en-US" sz="2400" dirty="0" smtClean="0">
                <a:solidFill>
                  <a:srgbClr val="000000"/>
                </a:solidFill>
              </a:rPr>
              <a:t> Responsible </a:t>
            </a:r>
            <a:r>
              <a:rPr lang="en-US" sz="2400" dirty="0">
                <a:solidFill>
                  <a:srgbClr val="000000"/>
                </a:solidFill>
              </a:rPr>
              <a:t>for the regular review of the Academic Plan and ensure that it continues to reflect the needs of the University in light of new opportunities and challenges</a:t>
            </a:r>
            <a:r>
              <a:rPr lang="en-US" sz="2400" dirty="0" smtClean="0">
                <a:solidFill>
                  <a:srgbClr val="000000"/>
                </a:solidFill>
              </a:rPr>
              <a:t>.</a:t>
            </a:r>
          </a:p>
          <a:p>
            <a:r>
              <a:rPr lang="en-US" sz="2400" dirty="0" smtClean="0">
                <a:solidFill>
                  <a:srgbClr val="000000"/>
                </a:solidFill>
              </a:rPr>
              <a:t> </a:t>
            </a:r>
            <a:r>
              <a:rPr lang="en-US" sz="2400" dirty="0">
                <a:solidFill>
                  <a:srgbClr val="000000"/>
                </a:solidFill>
              </a:rPr>
              <a:t>R</a:t>
            </a:r>
            <a:r>
              <a:rPr lang="en-US" sz="2400" dirty="0" smtClean="0">
                <a:solidFill>
                  <a:srgbClr val="000000"/>
                </a:solidFill>
              </a:rPr>
              <a:t>esponsible </a:t>
            </a:r>
            <a:r>
              <a:rPr lang="en-US" sz="2400" dirty="0">
                <a:solidFill>
                  <a:srgbClr val="000000"/>
                </a:solidFill>
              </a:rPr>
              <a:t>for periodic and systematic review of various aspects of the institution as required by the New England Association of Schools and Colleges and shall ensure that the results of </a:t>
            </a:r>
            <a:r>
              <a:rPr lang="en-US" sz="2400" dirty="0" smtClean="0">
                <a:solidFill>
                  <a:srgbClr val="000000"/>
                </a:solidFill>
              </a:rPr>
              <a:t>these reviews are used for continuing improvement.</a:t>
            </a:r>
            <a:endParaRPr lang="en-US" sz="2400"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188641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715962"/>
          </a:xfrm>
        </p:spPr>
        <p:txBody>
          <a:bodyPr>
            <a:normAutofit fontScale="90000"/>
          </a:bodyPr>
          <a:lstStyle/>
          <a:p>
            <a:r>
              <a:rPr lang="en-US" dirty="0" smtClean="0"/>
              <a:t>Membership 2012-13</a:t>
            </a:r>
            <a:endParaRPr lang="en-US" dirty="0"/>
          </a:p>
        </p:txBody>
      </p:sp>
      <p:sp>
        <p:nvSpPr>
          <p:cNvPr id="5" name="Content Placeholder 4"/>
          <p:cNvSpPr>
            <a:spLocks noGrp="1"/>
          </p:cNvSpPr>
          <p:nvPr>
            <p:ph sz="quarter" idx="1"/>
          </p:nvPr>
        </p:nvSpPr>
        <p:spPr>
          <a:xfrm>
            <a:off x="533400" y="1219200"/>
            <a:ext cx="3733800" cy="4191000"/>
          </a:xfrm>
        </p:spPr>
        <p:txBody>
          <a:bodyPr>
            <a:normAutofit fontScale="92500" lnSpcReduction="20000"/>
          </a:bodyPr>
          <a:lstStyle/>
          <a:p>
            <a:r>
              <a:rPr lang="en-US" dirty="0" smtClean="0"/>
              <a:t>David Byrd, Vice Chair</a:t>
            </a:r>
          </a:p>
          <a:p>
            <a:r>
              <a:rPr lang="en-US" dirty="0" smtClean="0"/>
              <a:t>Marilyn Barbour,  </a:t>
            </a:r>
            <a:r>
              <a:rPr lang="en-US" i="1" dirty="0" smtClean="0"/>
              <a:t>APRC</a:t>
            </a:r>
          </a:p>
          <a:p>
            <a:r>
              <a:rPr lang="en-US" dirty="0" smtClean="0"/>
              <a:t>Laura Beauvais, Fac. </a:t>
            </a:r>
            <a:r>
              <a:rPr lang="en-US" dirty="0" err="1" smtClean="0"/>
              <a:t>Affrs</a:t>
            </a:r>
            <a:endParaRPr lang="en-US" dirty="0" smtClean="0"/>
          </a:p>
          <a:p>
            <a:r>
              <a:rPr lang="en-US" dirty="0" smtClean="0"/>
              <a:t>Peter Alfonso, </a:t>
            </a:r>
            <a:r>
              <a:rPr lang="en-US" i="1" dirty="0" smtClean="0"/>
              <a:t>Research</a:t>
            </a:r>
          </a:p>
          <a:p>
            <a:r>
              <a:rPr lang="en-US" dirty="0"/>
              <a:t>D</a:t>
            </a:r>
            <a:r>
              <a:rPr lang="en-US" dirty="0" smtClean="0"/>
              <a:t>on DeHayes, </a:t>
            </a:r>
            <a:r>
              <a:rPr lang="en-US" b="1" i="1" dirty="0" smtClean="0"/>
              <a:t>Chair</a:t>
            </a:r>
            <a:endParaRPr lang="en-US" dirty="0" smtClean="0"/>
          </a:p>
          <a:p>
            <a:r>
              <a:rPr lang="en-US" dirty="0" smtClean="0"/>
              <a:t>Kathleen Davis</a:t>
            </a:r>
            <a:r>
              <a:rPr lang="en-US" i="1" dirty="0" smtClean="0"/>
              <a:t>, </a:t>
            </a:r>
            <a:r>
              <a:rPr lang="en-US" i="1" dirty="0" err="1" smtClean="0"/>
              <a:t>Fac</a:t>
            </a:r>
            <a:r>
              <a:rPr lang="en-US" i="1" dirty="0" smtClean="0"/>
              <a:t> </a:t>
            </a:r>
            <a:r>
              <a:rPr lang="en-US" i="1" dirty="0" err="1" smtClean="0"/>
              <a:t>Sen</a:t>
            </a:r>
            <a:r>
              <a:rPr lang="en-US" i="1" dirty="0" smtClean="0"/>
              <a:t> Ex</a:t>
            </a:r>
          </a:p>
          <a:p>
            <a:r>
              <a:rPr lang="en-US" dirty="0" smtClean="0"/>
              <a:t>Valerie Maier-</a:t>
            </a:r>
            <a:r>
              <a:rPr lang="en-US" dirty="0" err="1" smtClean="0"/>
              <a:t>Speredelozzi</a:t>
            </a:r>
            <a:r>
              <a:rPr lang="en-US" dirty="0" smtClean="0"/>
              <a:t>, </a:t>
            </a:r>
            <a:r>
              <a:rPr lang="en-US" i="1" dirty="0" smtClean="0"/>
              <a:t>Gen Ed</a:t>
            </a:r>
          </a:p>
          <a:p>
            <a:r>
              <a:rPr lang="en-US" dirty="0" smtClean="0"/>
              <a:t>Norbert </a:t>
            </a:r>
            <a:r>
              <a:rPr lang="en-US" dirty="0" err="1" smtClean="0"/>
              <a:t>Mundorf</a:t>
            </a:r>
            <a:r>
              <a:rPr lang="en-US" dirty="0"/>
              <a:t> </a:t>
            </a:r>
            <a:r>
              <a:rPr lang="en-US" i="1" dirty="0" smtClean="0"/>
              <a:t>(fall </a:t>
            </a:r>
            <a:r>
              <a:rPr lang="fr-FR" i="1" dirty="0" smtClean="0"/>
              <a:t>’</a:t>
            </a:r>
            <a:r>
              <a:rPr lang="en-US" i="1" dirty="0" smtClean="0"/>
              <a:t>12) </a:t>
            </a:r>
            <a:r>
              <a:rPr lang="en-US" dirty="0" smtClean="0"/>
              <a:t> Susan Brand, </a:t>
            </a:r>
            <a:r>
              <a:rPr lang="en-US" i="1" dirty="0" smtClean="0"/>
              <a:t>CAC (sp.’13)</a:t>
            </a:r>
          </a:p>
          <a:p>
            <a:r>
              <a:rPr lang="en-US" dirty="0"/>
              <a:t>Scott Martin, </a:t>
            </a:r>
            <a:r>
              <a:rPr lang="en-US" i="1" dirty="0" smtClean="0"/>
              <a:t>GSA</a:t>
            </a:r>
            <a:endParaRPr lang="en-US" i="1" dirty="0"/>
          </a:p>
        </p:txBody>
      </p:sp>
      <p:sp>
        <p:nvSpPr>
          <p:cNvPr id="6" name="Content Placeholder 5"/>
          <p:cNvSpPr>
            <a:spLocks noGrp="1"/>
          </p:cNvSpPr>
          <p:nvPr>
            <p:ph sz="quarter" idx="2"/>
          </p:nvPr>
        </p:nvSpPr>
        <p:spPr>
          <a:xfrm>
            <a:off x="4572000" y="1219200"/>
            <a:ext cx="4114800" cy="4038600"/>
          </a:xfrm>
        </p:spPr>
        <p:txBody>
          <a:bodyPr>
            <a:normAutofit fontScale="92500" lnSpcReduction="20000"/>
          </a:bodyPr>
          <a:lstStyle/>
          <a:p>
            <a:r>
              <a:rPr lang="en-US" dirty="0" smtClean="0"/>
              <a:t>Mary Sullivan, </a:t>
            </a:r>
            <a:r>
              <a:rPr lang="en-US" i="1" dirty="0" smtClean="0"/>
              <a:t>Dean</a:t>
            </a:r>
          </a:p>
          <a:p>
            <a:r>
              <a:rPr lang="en-US" dirty="0" smtClean="0"/>
              <a:t> Ann Morrissey, </a:t>
            </a:r>
            <a:r>
              <a:rPr lang="en-US" i="1" dirty="0" err="1" smtClean="0"/>
              <a:t>Ac.Planning</a:t>
            </a:r>
            <a:endParaRPr lang="en-US" i="1" dirty="0" smtClean="0"/>
          </a:p>
          <a:p>
            <a:r>
              <a:rPr lang="en-US" dirty="0" smtClean="0"/>
              <a:t>Mary Jo </a:t>
            </a:r>
            <a:r>
              <a:rPr lang="en-US" dirty="0" err="1" smtClean="0"/>
              <a:t>Gonsales</a:t>
            </a:r>
            <a:r>
              <a:rPr lang="en-US" dirty="0" smtClean="0"/>
              <a:t> </a:t>
            </a:r>
            <a:r>
              <a:rPr lang="en-US" i="1" dirty="0" smtClean="0"/>
              <a:t>(Sp’13), </a:t>
            </a:r>
            <a:r>
              <a:rPr lang="en-US" dirty="0" smtClean="0"/>
              <a:t>Katrina Dorsey</a:t>
            </a:r>
            <a:r>
              <a:rPr lang="en-US" i="1" dirty="0" smtClean="0"/>
              <a:t>,( Fall’ 1)2, St Life</a:t>
            </a:r>
          </a:p>
          <a:p>
            <a:r>
              <a:rPr lang="en-US" dirty="0" smtClean="0"/>
              <a:t>Michael Rice, </a:t>
            </a:r>
            <a:r>
              <a:rPr lang="en-US" i="1" dirty="0" err="1" smtClean="0"/>
              <a:t>Fac</a:t>
            </a:r>
            <a:r>
              <a:rPr lang="en-US" i="1" dirty="0" smtClean="0"/>
              <a:t> </a:t>
            </a:r>
            <a:r>
              <a:rPr lang="en-US" i="1" dirty="0" err="1" smtClean="0"/>
              <a:t>Sen</a:t>
            </a:r>
            <a:r>
              <a:rPr lang="en-US" i="1" dirty="0" smtClean="0"/>
              <a:t> Ex</a:t>
            </a:r>
          </a:p>
          <a:p>
            <a:r>
              <a:rPr lang="en-US" dirty="0" smtClean="0"/>
              <a:t>Kat </a:t>
            </a:r>
            <a:r>
              <a:rPr lang="en-US" dirty="0" err="1" smtClean="0"/>
              <a:t>Quina</a:t>
            </a:r>
            <a:r>
              <a:rPr lang="en-US" dirty="0" smtClean="0"/>
              <a:t>, </a:t>
            </a:r>
            <a:r>
              <a:rPr lang="en-US" i="1" dirty="0" smtClean="0"/>
              <a:t>CCE</a:t>
            </a:r>
          </a:p>
          <a:p>
            <a:r>
              <a:rPr lang="en-US" dirty="0" smtClean="0"/>
              <a:t> Nasser </a:t>
            </a:r>
            <a:r>
              <a:rPr lang="en-US" dirty="0" err="1" smtClean="0"/>
              <a:t>Zawia</a:t>
            </a:r>
            <a:r>
              <a:rPr lang="en-US" i="1" dirty="0" smtClean="0"/>
              <a:t>, Grad School</a:t>
            </a:r>
          </a:p>
          <a:p>
            <a:r>
              <a:rPr lang="en-US" dirty="0" smtClean="0"/>
              <a:t>Naomi Thompson</a:t>
            </a:r>
            <a:r>
              <a:rPr lang="en-US" i="1" dirty="0" smtClean="0"/>
              <a:t>, CED</a:t>
            </a:r>
          </a:p>
          <a:p>
            <a:r>
              <a:rPr lang="en-US" dirty="0" err="1"/>
              <a:t>Bahram</a:t>
            </a:r>
            <a:r>
              <a:rPr lang="en-US" dirty="0"/>
              <a:t> </a:t>
            </a:r>
            <a:r>
              <a:rPr lang="en-US" dirty="0" err="1" smtClean="0"/>
              <a:t>Nassersharif</a:t>
            </a:r>
            <a:r>
              <a:rPr lang="en-US" dirty="0" smtClean="0"/>
              <a:t>, </a:t>
            </a:r>
            <a:r>
              <a:rPr lang="en-US" i="1" dirty="0" err="1" smtClean="0"/>
              <a:t>Fac</a:t>
            </a:r>
            <a:r>
              <a:rPr lang="en-US" i="1" dirty="0" smtClean="0"/>
              <a:t> </a:t>
            </a:r>
            <a:r>
              <a:rPr lang="en-US" i="1" dirty="0" err="1" smtClean="0"/>
              <a:t>Sen</a:t>
            </a:r>
            <a:r>
              <a:rPr lang="en-US" i="1" dirty="0" smtClean="0"/>
              <a:t> Exec</a:t>
            </a:r>
          </a:p>
          <a:p>
            <a:r>
              <a:rPr lang="en-US" dirty="0" smtClean="0"/>
              <a:t>Stephanie Segal, </a:t>
            </a:r>
            <a:r>
              <a:rPr lang="en-US" i="1" dirty="0" smtClean="0"/>
              <a:t>Student Senate</a:t>
            </a:r>
          </a:p>
        </p:txBody>
      </p:sp>
      <p:pic>
        <p:nvPicPr>
          <p:cNvPr id="7" name="Picture 6"/>
          <p:cNvPicPr>
            <a:picLocks noChangeAspect="1"/>
          </p:cNvPicPr>
          <p:nvPr/>
        </p:nvPicPr>
        <p:blipFill>
          <a:blip r:embed="rId2"/>
          <a:stretch>
            <a:fillRect/>
          </a:stretch>
        </p:blipFill>
        <p:spPr>
          <a:xfrm>
            <a:off x="0" y="5638800"/>
            <a:ext cx="9144000" cy="13977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Issues for the Year</a:t>
            </a:r>
            <a:endParaRPr lang="en-US" dirty="0"/>
          </a:p>
        </p:txBody>
      </p:sp>
      <p:sp>
        <p:nvSpPr>
          <p:cNvPr id="6" name="Content Placeholder 5"/>
          <p:cNvSpPr>
            <a:spLocks noGrp="1"/>
          </p:cNvSpPr>
          <p:nvPr>
            <p:ph sz="quarter" idx="1"/>
          </p:nvPr>
        </p:nvSpPr>
        <p:spPr>
          <a:xfrm>
            <a:off x="609600" y="1752600"/>
            <a:ext cx="8077200" cy="4267200"/>
          </a:xfrm>
        </p:spPr>
        <p:txBody>
          <a:bodyPr/>
          <a:lstStyle/>
          <a:p>
            <a:pPr lvl="0"/>
            <a:r>
              <a:rPr lang="en-US" dirty="0" smtClean="0"/>
              <a:t>Implementing a new </a:t>
            </a:r>
            <a:r>
              <a:rPr lang="en-US" dirty="0"/>
              <a:t>p</a:t>
            </a:r>
            <a:r>
              <a:rPr lang="en-US" dirty="0" smtClean="0"/>
              <a:t>re-program </a:t>
            </a:r>
            <a:r>
              <a:rPr lang="en-US" dirty="0"/>
              <a:t>p</a:t>
            </a:r>
            <a:r>
              <a:rPr lang="en-US" dirty="0" smtClean="0"/>
              <a:t>roposal</a:t>
            </a:r>
          </a:p>
          <a:p>
            <a:pPr lvl="0"/>
            <a:r>
              <a:rPr lang="en-US" dirty="0" smtClean="0"/>
              <a:t>Response to AMRC solicitation for ideas</a:t>
            </a:r>
          </a:p>
          <a:p>
            <a:pPr lvl="0"/>
            <a:r>
              <a:rPr lang="en-US" dirty="0" smtClean="0"/>
              <a:t>Furthering the Cluster Hire Initiative</a:t>
            </a:r>
          </a:p>
          <a:p>
            <a:r>
              <a:rPr lang="en-US" dirty="0" smtClean="0"/>
              <a:t>Developing guidelines to promote and remove barriers to </a:t>
            </a:r>
            <a:r>
              <a:rPr lang="en-US" dirty="0"/>
              <a:t>i</a:t>
            </a:r>
            <a:r>
              <a:rPr lang="en-US" dirty="0" smtClean="0"/>
              <a:t>nterdisciplinary work</a:t>
            </a:r>
          </a:p>
          <a:p>
            <a:r>
              <a:rPr lang="en-US" dirty="0" smtClean="0"/>
              <a:t>Review </a:t>
            </a:r>
            <a:r>
              <a:rPr lang="en-US" dirty="0" smtClean="0"/>
              <a:t>revisions of the General Education Program</a:t>
            </a:r>
          </a:p>
          <a:p>
            <a:r>
              <a:rPr lang="en-US" dirty="0"/>
              <a:t>5</a:t>
            </a:r>
            <a:r>
              <a:rPr lang="en-US" baseline="30000" dirty="0"/>
              <a:t>th</a:t>
            </a:r>
            <a:r>
              <a:rPr lang="en-US" dirty="0"/>
              <a:t> Annual Academic </a:t>
            </a:r>
            <a:r>
              <a:rPr lang="en-US" dirty="0" smtClean="0"/>
              <a:t>Summit</a:t>
            </a: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125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New Program Proposal Process</a:t>
            </a:r>
            <a:endParaRPr lang="en-US" dirty="0"/>
          </a:p>
        </p:txBody>
      </p:sp>
      <p:sp>
        <p:nvSpPr>
          <p:cNvPr id="3" name="Content Placeholder 2"/>
          <p:cNvSpPr>
            <a:spLocks noGrp="1"/>
          </p:cNvSpPr>
          <p:nvPr>
            <p:ph sz="quarter" idx="1"/>
          </p:nvPr>
        </p:nvSpPr>
        <p:spPr>
          <a:xfrm>
            <a:off x="533400" y="1447800"/>
            <a:ext cx="8153400" cy="3962400"/>
          </a:xfrm>
        </p:spPr>
        <p:txBody>
          <a:bodyPr>
            <a:normAutofit lnSpcReduction="10000"/>
          </a:bodyPr>
          <a:lstStyle/>
          <a:p>
            <a:r>
              <a:rPr lang="en-US" sz="3200" dirty="0"/>
              <a:t>Proposers prepare a pre-proposal (2 page form).  The full JCAP committee reviews any proposal that requires Board of Education approval.  The proposing department(s) is asked to attend a JCAP meeting to present the idea and answer questions.  The proposers are urged by JCAP to move the proposal forward for further development or are asked to </a:t>
            </a:r>
            <a:r>
              <a:rPr lang="en-US" sz="3200" dirty="0" smtClean="0"/>
              <a:t>reconsider </a:t>
            </a:r>
            <a:r>
              <a:rPr lang="en-US" sz="3200" dirty="0"/>
              <a:t>the proposed program. </a:t>
            </a:r>
            <a:endParaRPr lang="en-US" sz="3200" dirty="0" smtClean="0"/>
          </a:p>
          <a:p>
            <a:pPr lvl="8"/>
            <a:r>
              <a:rPr lang="en-US" sz="800" dirty="0" smtClean="0"/>
              <a:t>- </a:t>
            </a:r>
            <a:r>
              <a:rPr lang="en-US" dirty="0" smtClean="0"/>
              <a:t>-continued next slide - </a:t>
            </a:r>
            <a:endParaRPr lang="en-US" sz="800"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New Program Proposal Process</a:t>
            </a:r>
            <a:endParaRPr lang="en-US" dirty="0"/>
          </a:p>
        </p:txBody>
      </p:sp>
      <p:sp>
        <p:nvSpPr>
          <p:cNvPr id="3" name="Content Placeholder 2"/>
          <p:cNvSpPr>
            <a:spLocks noGrp="1"/>
          </p:cNvSpPr>
          <p:nvPr>
            <p:ph sz="quarter" idx="1"/>
          </p:nvPr>
        </p:nvSpPr>
        <p:spPr>
          <a:xfrm>
            <a:off x="304800" y="1219200"/>
            <a:ext cx="8686800" cy="4267200"/>
          </a:xfrm>
        </p:spPr>
        <p:txBody>
          <a:bodyPr>
            <a:noAutofit/>
          </a:bodyPr>
          <a:lstStyle/>
          <a:p>
            <a:pPr marL="0" indent="0">
              <a:buNone/>
            </a:pPr>
            <a:r>
              <a:rPr lang="en-US" sz="2800" dirty="0"/>
              <a:t>JCAP reviewed 3 proposals: </a:t>
            </a:r>
          </a:p>
          <a:p>
            <a:r>
              <a:rPr lang="en-US" sz="2800" dirty="0" smtClean="0"/>
              <a:t>5</a:t>
            </a:r>
            <a:r>
              <a:rPr lang="en-US" sz="2800" baseline="30000" dirty="0" smtClean="0"/>
              <a:t>th</a:t>
            </a:r>
            <a:r>
              <a:rPr lang="en-US" sz="2800" dirty="0" smtClean="0"/>
              <a:t> </a:t>
            </a:r>
            <a:r>
              <a:rPr lang="en-US" sz="2800" dirty="0"/>
              <a:t>year Masters of Oceanography program (GSO)</a:t>
            </a:r>
          </a:p>
          <a:p>
            <a:r>
              <a:rPr lang="en-US" sz="2800" dirty="0"/>
              <a:t> BA in Environmental Studies, interdisciplinary degree proposed by 12 faculty from 10 departments in CELS and A&amp;S</a:t>
            </a:r>
          </a:p>
          <a:p>
            <a:r>
              <a:rPr lang="en-US" sz="2800" dirty="0" smtClean="0"/>
              <a:t>B.S</a:t>
            </a:r>
            <a:r>
              <a:rPr lang="en-US" sz="2800" dirty="0"/>
              <a:t>. Sustainable Agriculture and Food Systems, interdisciplinary degree proposed by 19 faculty in 8 departments (FAVS, PLS, NFS, ENRE, SOC, PSY, AAF, CHE) from 3 colleges (CELS, CAS, COE) </a:t>
            </a:r>
          </a:p>
          <a:p>
            <a:pPr marL="0" indent="0">
              <a:buNone/>
            </a:pPr>
            <a:r>
              <a:rPr lang="en-US" sz="2800" dirty="0" smtClean="0"/>
              <a:t>All 3 were </a:t>
            </a:r>
            <a:r>
              <a:rPr lang="en-US" sz="2800" dirty="0"/>
              <a:t>urged to move forward for further </a:t>
            </a:r>
            <a:r>
              <a:rPr lang="en-US" sz="2800" dirty="0" smtClean="0"/>
              <a:t>development program</a:t>
            </a:r>
            <a:r>
              <a:rPr lang="en-US" sz="2800" dirty="0"/>
              <a:t>. </a:t>
            </a:r>
          </a:p>
        </p:txBody>
      </p:sp>
      <p:pic>
        <p:nvPicPr>
          <p:cNvPr id="4" name="Picture 3"/>
          <p:cNvPicPr>
            <a:picLocks noChangeAspect="1"/>
          </p:cNvPicPr>
          <p:nvPr/>
        </p:nvPicPr>
        <p:blipFill>
          <a:blip r:embed="rId2"/>
          <a:stretch>
            <a:fillRect/>
          </a:stretch>
        </p:blipFill>
        <p:spPr>
          <a:xfrm>
            <a:off x="0" y="5486400"/>
            <a:ext cx="9144000" cy="1550116"/>
          </a:xfrm>
          <a:prstGeom prst="rect">
            <a:avLst/>
          </a:prstGeom>
        </p:spPr>
      </p:pic>
    </p:spTree>
    <p:extLst>
      <p:ext uri="{BB962C8B-B14F-4D97-AF65-F5344CB8AC3E}">
        <p14:creationId xmlns:p14="http://schemas.microsoft.com/office/powerpoint/2010/main" val="199155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b="1" dirty="0"/>
              <a:t>JCAP </a:t>
            </a:r>
            <a:r>
              <a:rPr lang="en-US" b="1" dirty="0" smtClean="0"/>
              <a:t>subcommittee </a:t>
            </a:r>
            <a:r>
              <a:rPr lang="en-US" b="1" dirty="0"/>
              <a:t>r</a:t>
            </a:r>
            <a:r>
              <a:rPr lang="en-US" b="1" dirty="0" smtClean="0"/>
              <a:t>esponse </a:t>
            </a:r>
            <a:r>
              <a:rPr lang="en-US" b="1" dirty="0"/>
              <a:t>to AMRC solicitation of community input</a:t>
            </a:r>
            <a:r>
              <a:rPr lang="en-US" dirty="0"/>
              <a:t> </a:t>
            </a:r>
          </a:p>
        </p:txBody>
      </p:sp>
      <p:sp>
        <p:nvSpPr>
          <p:cNvPr id="3" name="Content Placeholder 2"/>
          <p:cNvSpPr>
            <a:spLocks noGrp="1"/>
          </p:cNvSpPr>
          <p:nvPr>
            <p:ph sz="quarter" idx="1"/>
          </p:nvPr>
        </p:nvSpPr>
        <p:spPr>
          <a:xfrm>
            <a:off x="228600" y="1676400"/>
            <a:ext cx="8763000" cy="4038600"/>
          </a:xfrm>
        </p:spPr>
        <p:txBody>
          <a:bodyPr>
            <a:normAutofit/>
          </a:bodyPr>
          <a:lstStyle/>
          <a:p>
            <a:r>
              <a:rPr lang="en-US" b="1" dirty="0"/>
              <a:t>Academic Group </a:t>
            </a:r>
            <a:endParaRPr lang="en-US" dirty="0"/>
          </a:p>
          <a:p>
            <a:pPr marL="617220" lvl="1" indent="-342900"/>
            <a:r>
              <a:rPr lang="en-US" dirty="0" smtClean="0"/>
              <a:t>Consider </a:t>
            </a:r>
            <a:r>
              <a:rPr lang="en-US" dirty="0"/>
              <a:t>possible </a:t>
            </a:r>
            <a:r>
              <a:rPr lang="en-US" dirty="0" smtClean="0"/>
              <a:t>restructuring </a:t>
            </a:r>
            <a:r>
              <a:rPr lang="en-US" dirty="0"/>
              <a:t>options that would bring together and better highlight and address the future needs relative to education (School of Education), continuing education (CCE), and life-long </a:t>
            </a:r>
            <a:r>
              <a:rPr lang="en-US" dirty="0" smtClean="0"/>
              <a:t>learning.</a:t>
            </a:r>
            <a:endParaRPr lang="en-US" dirty="0"/>
          </a:p>
          <a:p>
            <a:pPr marL="617220" lvl="1" indent="-342900"/>
            <a:r>
              <a:rPr lang="en-US" dirty="0" smtClean="0"/>
              <a:t>The </a:t>
            </a:r>
            <a:r>
              <a:rPr lang="en-US" dirty="0"/>
              <a:t>committee exploring possible alternative organization structures for health programs at URI may wish to consider a Health Sciences Consortium as an option for organizing health related areas (Pharmacy, Nursing, HSS, and other health related)</a:t>
            </a:r>
            <a:r>
              <a:rPr lang="en-US" dirty="0" smtClean="0"/>
              <a:t>.</a:t>
            </a:r>
          </a:p>
          <a:p>
            <a:pPr marL="2537460" lvl="8" indent="-342900"/>
            <a:r>
              <a:rPr lang="en-US" dirty="0" smtClean="0"/>
              <a:t>-Continued next page – </a:t>
            </a: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1302849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b="1" dirty="0"/>
              <a:t>JCAP </a:t>
            </a:r>
            <a:r>
              <a:rPr lang="en-US" b="1" dirty="0" smtClean="0"/>
              <a:t>subcommittee </a:t>
            </a:r>
            <a:r>
              <a:rPr lang="en-US" b="1" dirty="0"/>
              <a:t>r</a:t>
            </a:r>
            <a:r>
              <a:rPr lang="en-US" b="1" dirty="0" smtClean="0"/>
              <a:t>esponse </a:t>
            </a:r>
            <a:r>
              <a:rPr lang="en-US" b="1" dirty="0"/>
              <a:t>to AMRC solicitation of community input</a:t>
            </a:r>
            <a:r>
              <a:rPr lang="en-US" dirty="0"/>
              <a:t> </a:t>
            </a:r>
          </a:p>
        </p:txBody>
      </p:sp>
      <p:sp>
        <p:nvSpPr>
          <p:cNvPr id="3" name="Content Placeholder 2"/>
          <p:cNvSpPr>
            <a:spLocks noGrp="1"/>
          </p:cNvSpPr>
          <p:nvPr>
            <p:ph sz="quarter" idx="1"/>
          </p:nvPr>
        </p:nvSpPr>
        <p:spPr>
          <a:xfrm>
            <a:off x="457200" y="1752600"/>
            <a:ext cx="8305800" cy="3962400"/>
          </a:xfrm>
        </p:spPr>
        <p:txBody>
          <a:bodyPr>
            <a:normAutofit fontScale="92500" lnSpcReduction="20000"/>
          </a:bodyPr>
          <a:lstStyle/>
          <a:p>
            <a:pPr marL="0" indent="0">
              <a:buNone/>
            </a:pPr>
            <a:r>
              <a:rPr lang="en-US" b="1" dirty="0" smtClean="0"/>
              <a:t>Academic Group  cont’d</a:t>
            </a:r>
            <a:endParaRPr lang="en-US" dirty="0" smtClean="0"/>
          </a:p>
          <a:p>
            <a:pPr marL="617220" lvl="1" indent="-342900"/>
            <a:r>
              <a:rPr lang="en-US" sz="2600" dirty="0" smtClean="0"/>
              <a:t>Restructure </a:t>
            </a:r>
            <a:r>
              <a:rPr lang="en-US" sz="2600" dirty="0"/>
              <a:t>information technology administration and support on campus to better serve technical needs, administrative support, and academic/learning needs and advancements </a:t>
            </a:r>
            <a:r>
              <a:rPr lang="en-US" sz="2600" dirty="0" smtClean="0"/>
              <a:t>health </a:t>
            </a:r>
            <a:r>
              <a:rPr lang="en-US" sz="2600" dirty="0"/>
              <a:t>related areas (Pharmacy, Nursing, HSS, and other health related)</a:t>
            </a:r>
            <a:r>
              <a:rPr lang="en-US" sz="2600" dirty="0" smtClean="0"/>
              <a:t>.</a:t>
            </a:r>
          </a:p>
          <a:p>
            <a:pPr marL="617220" lvl="1" indent="-342900"/>
            <a:endParaRPr lang="en-US" dirty="0" smtClean="0"/>
          </a:p>
          <a:p>
            <a:pPr marL="0" indent="0">
              <a:buNone/>
            </a:pPr>
            <a:r>
              <a:rPr lang="en-US" b="1" dirty="0" smtClean="0"/>
              <a:t>Administrative Group</a:t>
            </a:r>
          </a:p>
          <a:p>
            <a:r>
              <a:rPr lang="en-US" dirty="0"/>
              <a:t>Develop a purchasing policy allowing (or requiring the consideration of) on campus services the opportunity provide a service to a University client/office if they can match a price competitively and meet the same level of quality as </a:t>
            </a:r>
            <a:r>
              <a:rPr lang="en-US" dirty="0" smtClean="0"/>
              <a:t>the outside vendor</a:t>
            </a:r>
          </a:p>
          <a:p>
            <a:pPr marL="2194560" lvl="8" indent="0">
              <a:buNone/>
            </a:pPr>
            <a:r>
              <a:rPr lang="en-US" dirty="0"/>
              <a:t> </a:t>
            </a:r>
            <a:r>
              <a:rPr lang="en-US" dirty="0" smtClean="0"/>
              <a:t>- Continued next page -  – </a:t>
            </a: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0" y="5638800"/>
            <a:ext cx="9144000" cy="1397716"/>
          </a:xfrm>
          <a:prstGeom prst="rect">
            <a:avLst/>
          </a:prstGeom>
        </p:spPr>
      </p:pic>
    </p:spTree>
    <p:extLst>
      <p:ext uri="{BB962C8B-B14F-4D97-AF65-F5344CB8AC3E}">
        <p14:creationId xmlns:p14="http://schemas.microsoft.com/office/powerpoint/2010/main" val="3974492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2">
      <a:dk1>
        <a:sysClr val="windowText" lastClr="000000"/>
      </a:dk1>
      <a:lt1>
        <a:sysClr val="window" lastClr="FFFFFF"/>
      </a:lt1>
      <a:dk2>
        <a:srgbClr val="696464"/>
      </a:dk2>
      <a:lt2>
        <a:srgbClr val="E9E5DC"/>
      </a:lt2>
      <a:accent1>
        <a:srgbClr val="C3A62E"/>
      </a:accent1>
      <a:accent2>
        <a:srgbClr val="B09C39"/>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407</TotalTime>
  <Words>1005</Words>
  <Application>Microsoft Macintosh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JCAP</vt:lpstr>
      <vt:lpstr>JCAP - Mission</vt:lpstr>
      <vt:lpstr>Membership 2012-13</vt:lpstr>
      <vt:lpstr>Issues for the Year</vt:lpstr>
      <vt:lpstr>PowerPoint Presentation</vt:lpstr>
      <vt:lpstr>New Program Proposal Process</vt:lpstr>
      <vt:lpstr>New Program Proposal Process</vt:lpstr>
      <vt:lpstr>JCAP subcommittee response to AMRC solicitation of community input </vt:lpstr>
      <vt:lpstr>JCAP subcommittee response to AMRC solicitation of community input </vt:lpstr>
      <vt:lpstr>JCAP subcommittee response to AMRC solicitation of community input </vt:lpstr>
      <vt:lpstr>General Education Program Revision </vt:lpstr>
      <vt:lpstr>PowerPoint Presentation</vt:lpstr>
      <vt:lpstr>PowerPoint Presentation</vt:lpstr>
      <vt:lpstr>Advancing Interdisciplinary work – recommendations of task force</vt:lpstr>
      <vt:lpstr>Cluster Hiring Initiative</vt:lpstr>
      <vt:lpstr>5th Annual Academic Summit</vt:lpstr>
      <vt:lpstr>Monitoring Progress of the Academic Plan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JCAP</dc:title>
  <dc:creator> Peter Larsen</dc:creator>
  <cp:lastModifiedBy>Ann Morrissey</cp:lastModifiedBy>
  <cp:revision>26</cp:revision>
  <dcterms:created xsi:type="dcterms:W3CDTF">2013-09-09T15:46:46Z</dcterms:created>
  <dcterms:modified xsi:type="dcterms:W3CDTF">2013-09-18T17:50:48Z</dcterms:modified>
</cp:coreProperties>
</file>