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Barlow Bold" panose="020B0604020202020204" charset="0"/>
      <p:regular r:id="rId12"/>
    </p:embeddedFont>
    <p:embeddedFont>
      <p:font typeface="Barlow Light Bold" panose="020B0604020202020204" charset="0"/>
      <p:regular r:id="rId13"/>
    </p:embeddedFont>
    <p:embeddedFont>
      <p:font typeface="Barlow Medium Bold" panose="020B0604020202020204" charset="0"/>
      <p:regular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30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TextBox 2"/>
          <p:cNvSpPr txBox="1"/>
          <p:nvPr/>
        </p:nvSpPr>
        <p:spPr>
          <a:xfrm>
            <a:off x="1028700" y="3304935"/>
            <a:ext cx="8173097" cy="3706579"/>
          </a:xfrm>
          <a:prstGeom prst="rect">
            <a:avLst/>
          </a:prstGeom>
        </p:spPr>
        <p:txBody>
          <a:bodyPr lIns="0" tIns="0" rIns="0" bIns="0" rtlCol="0" anchor="t">
            <a:spAutoFit/>
          </a:bodyPr>
          <a:lstStyle/>
          <a:p>
            <a:pPr>
              <a:lnSpc>
                <a:spcPts val="9599"/>
              </a:lnSpc>
            </a:pPr>
            <a:r>
              <a:rPr lang="en-US" sz="9599" spc="-191">
                <a:solidFill>
                  <a:srgbClr val="365B6D"/>
                </a:solidFill>
                <a:latin typeface="Barlow Bold"/>
              </a:rPr>
              <a:t>Work out working from home 2.0</a:t>
            </a:r>
          </a:p>
        </p:txBody>
      </p:sp>
      <p:grpSp>
        <p:nvGrpSpPr>
          <p:cNvPr id="3" name="Group 3"/>
          <p:cNvGrpSpPr/>
          <p:nvPr/>
        </p:nvGrpSpPr>
        <p:grpSpPr>
          <a:xfrm>
            <a:off x="-680011" y="8523331"/>
            <a:ext cx="19752636" cy="2304193"/>
            <a:chOff x="0" y="0"/>
            <a:chExt cx="26336849" cy="3072257"/>
          </a:xfrm>
        </p:grpSpPr>
        <p:sp>
          <p:nvSpPr>
            <p:cNvPr id="4" name="AutoShape 4"/>
            <p:cNvSpPr/>
            <p:nvPr/>
          </p:nvSpPr>
          <p:spPr>
            <a:xfrm>
              <a:off x="0" y="0"/>
              <a:ext cx="26336849" cy="3072257"/>
            </a:xfrm>
            <a:prstGeom prst="rect">
              <a:avLst/>
            </a:prstGeom>
            <a:solidFill>
              <a:srgbClr val="365B6D"/>
            </a:solidFill>
          </p:spPr>
        </p:sp>
        <p:sp>
          <p:nvSpPr>
            <p:cNvPr id="5" name="TextBox 5"/>
            <p:cNvSpPr txBox="1"/>
            <p:nvPr/>
          </p:nvSpPr>
          <p:spPr>
            <a:xfrm>
              <a:off x="2278281" y="917530"/>
              <a:ext cx="10491544" cy="620447"/>
            </a:xfrm>
            <a:prstGeom prst="rect">
              <a:avLst/>
            </a:prstGeom>
          </p:spPr>
          <p:txBody>
            <a:bodyPr lIns="0" tIns="0" rIns="0" bIns="0" rtlCol="0" anchor="t">
              <a:spAutoFit/>
            </a:bodyPr>
            <a:lstStyle/>
            <a:p>
              <a:pPr>
                <a:lnSpc>
                  <a:spcPts val="3919"/>
                </a:lnSpc>
              </a:pPr>
              <a:endParaRPr/>
            </a:p>
          </p:txBody>
        </p:sp>
      </p:grpSp>
      <p:pic>
        <p:nvPicPr>
          <p:cNvPr id="6" name="Picture 6"/>
          <p:cNvPicPr>
            <a:picLocks noChangeAspect="1"/>
          </p:cNvPicPr>
          <p:nvPr/>
        </p:nvPicPr>
        <p:blipFill>
          <a:blip r:embed="rId2"/>
          <a:srcRect l="10631" r="53829"/>
          <a:stretch>
            <a:fillRect/>
          </a:stretch>
        </p:blipFill>
        <p:spPr>
          <a:xfrm>
            <a:off x="10267809" y="-181768"/>
            <a:ext cx="5691773" cy="10650536"/>
          </a:xfrm>
          <a:prstGeom prst="rect">
            <a:avLst/>
          </a:prstGeom>
        </p:spPr>
      </p:pic>
      <p:sp>
        <p:nvSpPr>
          <p:cNvPr id="7" name="AutoShape 7"/>
          <p:cNvSpPr/>
          <p:nvPr/>
        </p:nvSpPr>
        <p:spPr>
          <a:xfrm>
            <a:off x="9825482" y="-140794"/>
            <a:ext cx="25347" cy="11612150"/>
          </a:xfrm>
          <a:prstGeom prst="rect">
            <a:avLst/>
          </a:prstGeom>
          <a:solidFill>
            <a:srgbClr val="365B6D">
              <a:alpha val="29803"/>
            </a:srgbClr>
          </a:solidFill>
        </p:spPr>
      </p:sp>
      <p:sp>
        <p:nvSpPr>
          <p:cNvPr id="8" name="AutoShape 8"/>
          <p:cNvSpPr/>
          <p:nvPr/>
        </p:nvSpPr>
        <p:spPr>
          <a:xfrm>
            <a:off x="16302482" y="-331294"/>
            <a:ext cx="25347" cy="11612150"/>
          </a:xfrm>
          <a:prstGeom prst="rect">
            <a:avLst/>
          </a:prstGeom>
          <a:solidFill>
            <a:srgbClr val="365B6D">
              <a:alpha val="29803"/>
            </a:srgbClr>
          </a:solid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599" r="57719"/>
          <a:stretch>
            <a:fillRect/>
          </a:stretch>
        </p:blipFill>
        <p:spPr>
          <a:xfrm>
            <a:off x="11675396" y="0"/>
            <a:ext cx="5807074" cy="10287000"/>
          </a:xfrm>
          <a:prstGeom prst="rect">
            <a:avLst/>
          </a:prstGeom>
        </p:spPr>
      </p:pic>
      <p:grpSp>
        <p:nvGrpSpPr>
          <p:cNvPr id="3" name="Group 3"/>
          <p:cNvGrpSpPr/>
          <p:nvPr/>
        </p:nvGrpSpPr>
        <p:grpSpPr>
          <a:xfrm>
            <a:off x="1853976" y="1827469"/>
            <a:ext cx="8115300" cy="3822544"/>
            <a:chOff x="0" y="0"/>
            <a:chExt cx="10820400" cy="5096725"/>
          </a:xfrm>
        </p:grpSpPr>
        <p:sp>
          <p:nvSpPr>
            <p:cNvPr id="4" name="AutoShape 4"/>
            <p:cNvSpPr/>
            <p:nvPr/>
          </p:nvSpPr>
          <p:spPr>
            <a:xfrm>
              <a:off x="0" y="5084025"/>
              <a:ext cx="9556749" cy="12700"/>
            </a:xfrm>
            <a:prstGeom prst="rect">
              <a:avLst/>
            </a:prstGeom>
            <a:solidFill>
              <a:srgbClr val="365B6D"/>
            </a:solidFill>
          </p:spPr>
        </p:sp>
        <p:sp>
          <p:nvSpPr>
            <p:cNvPr id="5" name="TextBox 5"/>
            <p:cNvSpPr txBox="1"/>
            <p:nvPr/>
          </p:nvSpPr>
          <p:spPr>
            <a:xfrm>
              <a:off x="0" y="57150"/>
              <a:ext cx="10820400" cy="4228680"/>
            </a:xfrm>
            <a:prstGeom prst="rect">
              <a:avLst/>
            </a:prstGeom>
          </p:spPr>
          <p:txBody>
            <a:bodyPr lIns="0" tIns="0" rIns="0" bIns="0" rtlCol="0" anchor="t">
              <a:spAutoFit/>
            </a:bodyPr>
            <a:lstStyle/>
            <a:p>
              <a:pPr>
                <a:lnSpc>
                  <a:spcPts val="8235"/>
                </a:lnSpc>
              </a:pPr>
              <a:r>
                <a:rPr lang="en-US" sz="7486">
                  <a:solidFill>
                    <a:srgbClr val="365B6D"/>
                  </a:solidFill>
                  <a:latin typeface="Barlow Medium Bold"/>
                </a:rPr>
                <a:t>Questions? Comments? </a:t>
              </a:r>
            </a:p>
            <a:p>
              <a:pPr>
                <a:lnSpc>
                  <a:spcPts val="8235"/>
                </a:lnSpc>
              </a:pPr>
              <a:r>
                <a:rPr lang="en-US" sz="7486">
                  <a:solidFill>
                    <a:srgbClr val="365B6D"/>
                  </a:solidFill>
                  <a:latin typeface="Barlow Medium Bold"/>
                </a:rPr>
                <a:t>Let us know!</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969624" y="3319455"/>
            <a:ext cx="6984135" cy="3571890"/>
          </a:xfrm>
          <a:prstGeom prst="rect">
            <a:avLst/>
          </a:prstGeom>
        </p:spPr>
        <p:txBody>
          <a:bodyPr lIns="0" tIns="0" rIns="0" bIns="0" rtlCol="0" anchor="t">
            <a:spAutoFit/>
          </a:bodyPr>
          <a:lstStyle/>
          <a:p>
            <a:pPr>
              <a:lnSpc>
                <a:spcPts val="4724"/>
              </a:lnSpc>
            </a:pPr>
            <a:r>
              <a:rPr lang="en-US" sz="3374" spc="13">
                <a:solidFill>
                  <a:srgbClr val="365B6D"/>
                </a:solidFill>
                <a:latin typeface="Barlow Light Bold"/>
              </a:rPr>
              <a:t>While much of</a:t>
            </a:r>
            <a:r>
              <a:rPr lang="en-US" sz="2083" spc="8">
                <a:solidFill>
                  <a:srgbClr val="365B6D"/>
                </a:solidFill>
                <a:latin typeface="Barlow Light Bold"/>
              </a:rPr>
              <a:t> 2020 was spent experimenting with ways to make the work from home method actually work for us, many workplace experts say it’s time to focus on new ways to improve the experience</a:t>
            </a:r>
          </a:p>
        </p:txBody>
      </p:sp>
      <p:pic>
        <p:nvPicPr>
          <p:cNvPr id="3" name="Picture 3"/>
          <p:cNvPicPr>
            <a:picLocks noChangeAspect="1"/>
          </p:cNvPicPr>
          <p:nvPr/>
        </p:nvPicPr>
        <p:blipFill>
          <a:blip r:embed="rId2"/>
          <a:srcRect t="11302" b="11302"/>
          <a:stretch>
            <a:fillRect/>
          </a:stretch>
        </p:blipFill>
        <p:spPr>
          <a:xfrm>
            <a:off x="7953759" y="0"/>
            <a:ext cx="10334241" cy="10287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7852808" y="824865"/>
            <a:ext cx="9406492" cy="8018875"/>
            <a:chOff x="0" y="0"/>
            <a:chExt cx="12541990" cy="10691834"/>
          </a:xfrm>
        </p:grpSpPr>
        <p:sp>
          <p:nvSpPr>
            <p:cNvPr id="3" name="TextBox 3"/>
            <p:cNvSpPr txBox="1"/>
            <p:nvPr/>
          </p:nvSpPr>
          <p:spPr>
            <a:xfrm>
              <a:off x="0" y="947123"/>
              <a:ext cx="12541990" cy="9744710"/>
            </a:xfrm>
            <a:prstGeom prst="rect">
              <a:avLst/>
            </a:prstGeom>
          </p:spPr>
          <p:txBody>
            <a:bodyPr lIns="0" tIns="0" rIns="0" bIns="0" rtlCol="0" anchor="t">
              <a:spAutoFit/>
            </a:bodyPr>
            <a:lstStyle/>
            <a:p>
              <a:pPr>
                <a:lnSpc>
                  <a:spcPts val="4480"/>
                </a:lnSpc>
              </a:pPr>
              <a:r>
                <a:rPr lang="en-US" sz="3199" spc="12">
                  <a:solidFill>
                    <a:srgbClr val="365B6D"/>
                  </a:solidFill>
                  <a:latin typeface="Barlow Light Bold"/>
                </a:rPr>
                <a:t>By 2025, a predicted 36.2 million Americans will be working remotely — an 87% increase from pre-pandemic levels</a:t>
              </a:r>
            </a:p>
            <a:p>
              <a:pPr>
                <a:lnSpc>
                  <a:spcPts val="4480"/>
                </a:lnSpc>
              </a:pPr>
              <a:endParaRPr lang="en-US" sz="3199" spc="12">
                <a:solidFill>
                  <a:srgbClr val="365B6D"/>
                </a:solidFill>
                <a:latin typeface="Barlow Light Bold"/>
              </a:endParaRPr>
            </a:p>
            <a:p>
              <a:pPr>
                <a:lnSpc>
                  <a:spcPts val="4479"/>
                </a:lnSpc>
              </a:pPr>
              <a:r>
                <a:rPr lang="en-US" sz="3200" spc="12">
                  <a:solidFill>
                    <a:srgbClr val="365B6D"/>
                  </a:solidFill>
                  <a:latin typeface="Barlow Light Bold"/>
                </a:rPr>
                <a:t>Surveys show that those fortunate enough to work</a:t>
              </a:r>
            </a:p>
            <a:p>
              <a:pPr>
                <a:lnSpc>
                  <a:spcPts val="4479"/>
                </a:lnSpc>
              </a:pPr>
              <a:r>
                <a:rPr lang="en-US" sz="3200" spc="12">
                  <a:solidFill>
                    <a:srgbClr val="365B6D"/>
                  </a:solidFill>
                  <a:latin typeface="Barlow Light Bold"/>
                </a:rPr>
                <a:t>from home would continue working remotely if given</a:t>
              </a:r>
            </a:p>
            <a:p>
              <a:pPr>
                <a:lnSpc>
                  <a:spcPts val="4480"/>
                </a:lnSpc>
              </a:pPr>
              <a:r>
                <a:rPr lang="en-US" sz="3200" spc="12">
                  <a:solidFill>
                    <a:srgbClr val="365B6D"/>
                  </a:solidFill>
                  <a:latin typeface="Barlow Light Bold"/>
                </a:rPr>
                <a:t> the choice</a:t>
              </a:r>
            </a:p>
            <a:p>
              <a:pPr>
                <a:lnSpc>
                  <a:spcPts val="4480"/>
                </a:lnSpc>
              </a:pPr>
              <a:endParaRPr lang="en-US" sz="3200" spc="12">
                <a:solidFill>
                  <a:srgbClr val="365B6D"/>
                </a:solidFill>
                <a:latin typeface="Barlow Light Bold"/>
              </a:endParaRPr>
            </a:p>
            <a:p>
              <a:pPr>
                <a:lnSpc>
                  <a:spcPts val="4480"/>
                </a:lnSpc>
              </a:pPr>
              <a:r>
                <a:rPr lang="en-US" sz="3200" spc="12">
                  <a:solidFill>
                    <a:srgbClr val="365B6D"/>
                  </a:solidFill>
                  <a:latin typeface="Barlow Light Bold"/>
                </a:rPr>
                <a:t>The catch is that working from home can also lead to trouble establishing work boundaries, a decrease in motivation and feelings of isolation</a:t>
              </a:r>
            </a:p>
            <a:p>
              <a:pPr>
                <a:lnSpc>
                  <a:spcPts val="4480"/>
                </a:lnSpc>
              </a:pPr>
              <a:endParaRPr lang="en-US" sz="3200" spc="12">
                <a:solidFill>
                  <a:srgbClr val="365B6D"/>
                </a:solidFill>
                <a:latin typeface="Barlow Light Bold"/>
              </a:endParaRPr>
            </a:p>
            <a:p>
              <a:pPr>
                <a:lnSpc>
                  <a:spcPts val="4479"/>
                </a:lnSpc>
              </a:pPr>
              <a:endParaRPr lang="en-US" sz="3200" spc="12">
                <a:solidFill>
                  <a:srgbClr val="365B6D"/>
                </a:solidFill>
                <a:latin typeface="Barlow Light Bold"/>
              </a:endParaRPr>
            </a:p>
          </p:txBody>
        </p:sp>
        <p:sp>
          <p:nvSpPr>
            <p:cNvPr id="4" name="AutoShape 4"/>
            <p:cNvSpPr/>
            <p:nvPr/>
          </p:nvSpPr>
          <p:spPr>
            <a:xfrm>
              <a:off x="0" y="0"/>
              <a:ext cx="11950105" cy="15627"/>
            </a:xfrm>
            <a:prstGeom prst="rect">
              <a:avLst/>
            </a:prstGeom>
            <a:solidFill>
              <a:srgbClr val="365B6D"/>
            </a:solidFill>
          </p:spPr>
        </p:sp>
      </p:grpSp>
      <p:pic>
        <p:nvPicPr>
          <p:cNvPr id="5" name="Picture 5"/>
          <p:cNvPicPr>
            <a:picLocks noChangeAspect="1"/>
          </p:cNvPicPr>
          <p:nvPr/>
        </p:nvPicPr>
        <p:blipFill>
          <a:blip r:embed="rId2"/>
          <a:srcRect l="8498" r="10623"/>
          <a:stretch>
            <a:fillRect/>
          </a:stretch>
        </p:blipFill>
        <p:spPr>
          <a:xfrm>
            <a:off x="792596" y="1373004"/>
            <a:ext cx="6655943" cy="8229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846" t="5665" r="27384"/>
          <a:stretch>
            <a:fillRect/>
          </a:stretch>
        </p:blipFill>
        <p:spPr>
          <a:xfrm>
            <a:off x="9377817" y="1825689"/>
            <a:ext cx="8118839" cy="7763331"/>
          </a:xfrm>
          <a:prstGeom prst="rect">
            <a:avLst/>
          </a:prstGeom>
        </p:spPr>
      </p:pic>
      <p:sp>
        <p:nvSpPr>
          <p:cNvPr id="3" name="TextBox 3"/>
          <p:cNvSpPr txBox="1"/>
          <p:nvPr/>
        </p:nvSpPr>
        <p:spPr>
          <a:xfrm>
            <a:off x="2504459" y="666130"/>
            <a:ext cx="10963377" cy="1159559"/>
          </a:xfrm>
          <a:prstGeom prst="rect">
            <a:avLst/>
          </a:prstGeom>
        </p:spPr>
        <p:txBody>
          <a:bodyPr lIns="0" tIns="0" rIns="0" bIns="0" rtlCol="0" anchor="t">
            <a:spAutoFit/>
          </a:bodyPr>
          <a:lstStyle/>
          <a:p>
            <a:pPr>
              <a:lnSpc>
                <a:spcPts val="8800"/>
              </a:lnSpc>
            </a:pPr>
            <a:r>
              <a:rPr lang="en-US" sz="8000">
                <a:solidFill>
                  <a:srgbClr val="365B6D"/>
                </a:solidFill>
                <a:latin typeface="Barlow Bold"/>
              </a:rPr>
              <a:t>Refresh + Refocus</a:t>
            </a:r>
          </a:p>
        </p:txBody>
      </p:sp>
      <p:grpSp>
        <p:nvGrpSpPr>
          <p:cNvPr id="4" name="Group 4"/>
          <p:cNvGrpSpPr/>
          <p:nvPr/>
        </p:nvGrpSpPr>
        <p:grpSpPr>
          <a:xfrm>
            <a:off x="1028700" y="2897986"/>
            <a:ext cx="8115300" cy="4782586"/>
            <a:chOff x="0" y="0"/>
            <a:chExt cx="10820400" cy="6376781"/>
          </a:xfrm>
        </p:grpSpPr>
        <p:sp>
          <p:nvSpPr>
            <p:cNvPr id="5" name="TextBox 5"/>
            <p:cNvSpPr txBox="1"/>
            <p:nvPr/>
          </p:nvSpPr>
          <p:spPr>
            <a:xfrm>
              <a:off x="0" y="0"/>
              <a:ext cx="10820400" cy="1885157"/>
            </a:xfrm>
            <a:prstGeom prst="rect">
              <a:avLst/>
            </a:prstGeom>
          </p:spPr>
          <p:txBody>
            <a:bodyPr lIns="0" tIns="0" rIns="0" bIns="0" rtlCol="0" anchor="t">
              <a:spAutoFit/>
            </a:bodyPr>
            <a:lstStyle/>
            <a:p>
              <a:pPr>
                <a:lnSpc>
                  <a:spcPts val="5665"/>
                </a:lnSpc>
              </a:pPr>
              <a:r>
                <a:rPr lang="en-US" sz="4720">
                  <a:solidFill>
                    <a:srgbClr val="365B6D"/>
                  </a:solidFill>
                  <a:latin typeface="Barlow Medium Bold"/>
                </a:rPr>
                <a:t>Are you losing</a:t>
              </a:r>
            </a:p>
            <a:p>
              <a:pPr>
                <a:lnSpc>
                  <a:spcPts val="5665"/>
                </a:lnSpc>
              </a:pPr>
              <a:r>
                <a:rPr lang="en-US" sz="4720">
                  <a:solidFill>
                    <a:srgbClr val="365B6D"/>
                  </a:solidFill>
                  <a:latin typeface="Barlow Medium Bold"/>
                </a:rPr>
                <a:t>control of time?</a:t>
              </a:r>
            </a:p>
          </p:txBody>
        </p:sp>
        <p:sp>
          <p:nvSpPr>
            <p:cNvPr id="6" name="TextBox 6"/>
            <p:cNvSpPr txBox="1"/>
            <p:nvPr/>
          </p:nvSpPr>
          <p:spPr>
            <a:xfrm>
              <a:off x="0" y="2779171"/>
              <a:ext cx="10820400" cy="3597610"/>
            </a:xfrm>
            <a:prstGeom prst="rect">
              <a:avLst/>
            </a:prstGeom>
          </p:spPr>
          <p:txBody>
            <a:bodyPr lIns="0" tIns="0" rIns="0" bIns="0" rtlCol="0" anchor="t">
              <a:spAutoFit/>
            </a:bodyPr>
            <a:lstStyle/>
            <a:p>
              <a:pPr>
                <a:lnSpc>
                  <a:spcPts val="5403"/>
                </a:lnSpc>
              </a:pPr>
              <a:r>
                <a:rPr lang="en-US" sz="3859" spc="15">
                  <a:solidFill>
                    <a:srgbClr val="365B6D"/>
                  </a:solidFill>
                  <a:latin typeface="Barlow Light Bold"/>
                </a:rPr>
                <a:t>As 2020 progressed, many of us found the lines between work and home getting blurry.  Here are a few tips on getting it back.</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AutoShape 2"/>
          <p:cNvSpPr/>
          <p:nvPr/>
        </p:nvSpPr>
        <p:spPr>
          <a:xfrm>
            <a:off x="9530422" y="5138738"/>
            <a:ext cx="7418719" cy="9525"/>
          </a:xfrm>
          <a:prstGeom prst="rect">
            <a:avLst/>
          </a:prstGeom>
          <a:solidFill>
            <a:srgbClr val="365B6D"/>
          </a:solidFill>
        </p:spPr>
      </p:sp>
      <p:sp>
        <p:nvSpPr>
          <p:cNvPr id="3" name="AutoShape 3"/>
          <p:cNvSpPr/>
          <p:nvPr/>
        </p:nvSpPr>
        <p:spPr>
          <a:xfrm>
            <a:off x="0" y="0"/>
            <a:ext cx="7884316" cy="10287000"/>
          </a:xfrm>
          <a:prstGeom prst="rect">
            <a:avLst/>
          </a:prstGeom>
          <a:solidFill>
            <a:srgbClr val="365B6D"/>
          </a:solidFill>
        </p:spPr>
      </p:sp>
      <p:sp>
        <p:nvSpPr>
          <p:cNvPr id="4" name="TextBox 4"/>
          <p:cNvSpPr txBox="1"/>
          <p:nvPr/>
        </p:nvSpPr>
        <p:spPr>
          <a:xfrm>
            <a:off x="581489" y="1172678"/>
            <a:ext cx="6721339" cy="3164594"/>
          </a:xfrm>
          <a:prstGeom prst="rect">
            <a:avLst/>
          </a:prstGeom>
        </p:spPr>
        <p:txBody>
          <a:bodyPr lIns="0" tIns="0" rIns="0" bIns="0" rtlCol="0" anchor="t">
            <a:spAutoFit/>
          </a:bodyPr>
          <a:lstStyle/>
          <a:p>
            <a:pPr>
              <a:lnSpc>
                <a:spcPts val="8273"/>
              </a:lnSpc>
            </a:pPr>
            <a:r>
              <a:rPr lang="en-US" sz="7521">
                <a:solidFill>
                  <a:srgbClr val="F7F7F7"/>
                </a:solidFill>
                <a:latin typeface="Barlow Bold"/>
              </a:rPr>
              <a:t>Re-evaluate your workspace</a:t>
            </a:r>
          </a:p>
        </p:txBody>
      </p:sp>
      <p:grpSp>
        <p:nvGrpSpPr>
          <p:cNvPr id="5" name="Group 5"/>
          <p:cNvGrpSpPr/>
          <p:nvPr/>
        </p:nvGrpSpPr>
        <p:grpSpPr>
          <a:xfrm>
            <a:off x="11023034" y="1837339"/>
            <a:ext cx="6236266" cy="1851137"/>
            <a:chOff x="0" y="0"/>
            <a:chExt cx="8315021" cy="2468182"/>
          </a:xfrm>
        </p:grpSpPr>
        <p:sp>
          <p:nvSpPr>
            <p:cNvPr id="6" name="TextBox 6"/>
            <p:cNvSpPr txBox="1"/>
            <p:nvPr/>
          </p:nvSpPr>
          <p:spPr>
            <a:xfrm>
              <a:off x="0" y="-9525"/>
              <a:ext cx="8315021" cy="601547"/>
            </a:xfrm>
            <a:prstGeom prst="rect">
              <a:avLst/>
            </a:prstGeom>
          </p:spPr>
          <p:txBody>
            <a:bodyPr lIns="0" tIns="0" rIns="0" bIns="0" rtlCol="0" anchor="t">
              <a:spAutoFit/>
            </a:bodyPr>
            <a:lstStyle/>
            <a:p>
              <a:pPr>
                <a:lnSpc>
                  <a:spcPts val="3535"/>
                </a:lnSpc>
              </a:pPr>
              <a:r>
                <a:rPr lang="en-US" sz="2946">
                  <a:solidFill>
                    <a:srgbClr val="365B6D"/>
                  </a:solidFill>
                  <a:latin typeface="Barlow Medium Bold"/>
                </a:rPr>
                <a:t>Find your "office"</a:t>
              </a:r>
            </a:p>
          </p:txBody>
        </p:sp>
        <p:sp>
          <p:nvSpPr>
            <p:cNvPr id="7" name="TextBox 7"/>
            <p:cNvSpPr txBox="1"/>
            <p:nvPr/>
          </p:nvSpPr>
          <p:spPr>
            <a:xfrm>
              <a:off x="0" y="881476"/>
              <a:ext cx="8315021" cy="1586706"/>
            </a:xfrm>
            <a:prstGeom prst="rect">
              <a:avLst/>
            </a:prstGeom>
          </p:spPr>
          <p:txBody>
            <a:bodyPr lIns="0" tIns="0" rIns="0" bIns="0" rtlCol="0" anchor="t">
              <a:spAutoFit/>
            </a:bodyPr>
            <a:lstStyle/>
            <a:p>
              <a:pPr>
                <a:lnSpc>
                  <a:spcPts val="3241"/>
                </a:lnSpc>
              </a:pPr>
              <a:r>
                <a:rPr lang="en-US" sz="2315" spc="9" dirty="0">
                  <a:solidFill>
                    <a:srgbClr val="365B6D"/>
                  </a:solidFill>
                  <a:latin typeface="Barlow Light Bold"/>
                </a:rPr>
                <a:t>If possible, dedicate that space to only office hours and close up shop at the end of the workday</a:t>
              </a:r>
            </a:p>
          </p:txBody>
        </p:sp>
      </p:grpSp>
      <p:grpSp>
        <p:nvGrpSpPr>
          <p:cNvPr id="8" name="Group 8"/>
          <p:cNvGrpSpPr/>
          <p:nvPr/>
        </p:nvGrpSpPr>
        <p:grpSpPr>
          <a:xfrm>
            <a:off x="11023034" y="6246542"/>
            <a:ext cx="5926107" cy="1796743"/>
            <a:chOff x="0" y="0"/>
            <a:chExt cx="7901476" cy="2395658"/>
          </a:xfrm>
        </p:grpSpPr>
        <p:sp>
          <p:nvSpPr>
            <p:cNvPr id="9" name="TextBox 9"/>
            <p:cNvSpPr txBox="1"/>
            <p:nvPr/>
          </p:nvSpPr>
          <p:spPr>
            <a:xfrm>
              <a:off x="0" y="0"/>
              <a:ext cx="7901476" cy="1125155"/>
            </a:xfrm>
            <a:prstGeom prst="rect">
              <a:avLst/>
            </a:prstGeom>
          </p:spPr>
          <p:txBody>
            <a:bodyPr lIns="0" tIns="0" rIns="0" bIns="0" rtlCol="0" anchor="t">
              <a:spAutoFit/>
            </a:bodyPr>
            <a:lstStyle/>
            <a:p>
              <a:pPr>
                <a:lnSpc>
                  <a:spcPts val="3360"/>
                </a:lnSpc>
              </a:pPr>
              <a:r>
                <a:rPr lang="en-US" sz="2800">
                  <a:solidFill>
                    <a:srgbClr val="365B6D"/>
                  </a:solidFill>
                  <a:latin typeface="Barlow Medium Bold"/>
                </a:rPr>
                <a:t>Use your old routine to define your new one</a:t>
              </a:r>
            </a:p>
          </p:txBody>
        </p:sp>
        <p:sp>
          <p:nvSpPr>
            <p:cNvPr id="10" name="TextBox 10"/>
            <p:cNvSpPr txBox="1"/>
            <p:nvPr/>
          </p:nvSpPr>
          <p:spPr>
            <a:xfrm>
              <a:off x="0" y="1407370"/>
              <a:ext cx="7901476" cy="988288"/>
            </a:xfrm>
            <a:prstGeom prst="rect">
              <a:avLst/>
            </a:prstGeom>
          </p:spPr>
          <p:txBody>
            <a:bodyPr lIns="0" tIns="0" rIns="0" bIns="0" rtlCol="0" anchor="t">
              <a:spAutoFit/>
            </a:bodyPr>
            <a:lstStyle/>
            <a:p>
              <a:pPr>
                <a:lnSpc>
                  <a:spcPts val="3080"/>
                </a:lnSpc>
              </a:pPr>
              <a:r>
                <a:rPr lang="en-US" sz="2200" spc="8">
                  <a:solidFill>
                    <a:srgbClr val="365B6D"/>
                  </a:solidFill>
                  <a:latin typeface="Barlow Light Bold"/>
                </a:rPr>
                <a:t>What gets you moving each day?</a:t>
              </a:r>
            </a:p>
            <a:p>
              <a:pPr>
                <a:lnSpc>
                  <a:spcPts val="3079"/>
                </a:lnSpc>
              </a:pPr>
              <a:endParaRPr lang="en-US" sz="2200" spc="8">
                <a:solidFill>
                  <a:srgbClr val="365B6D"/>
                </a:solidFill>
                <a:latin typeface="Barlow Light Bold"/>
              </a:endParaRPr>
            </a:p>
          </p:txBody>
        </p:sp>
      </p:grpSp>
      <p:sp>
        <p:nvSpPr>
          <p:cNvPr id="11" name="TextBox 11"/>
          <p:cNvSpPr txBox="1"/>
          <p:nvPr/>
        </p:nvSpPr>
        <p:spPr>
          <a:xfrm>
            <a:off x="9144000" y="1894489"/>
            <a:ext cx="1402784" cy="1003703"/>
          </a:xfrm>
          <a:prstGeom prst="rect">
            <a:avLst/>
          </a:prstGeom>
        </p:spPr>
        <p:txBody>
          <a:bodyPr lIns="0" tIns="0" rIns="0" bIns="0" rtlCol="0" anchor="t">
            <a:spAutoFit/>
          </a:bodyPr>
          <a:lstStyle/>
          <a:p>
            <a:pPr algn="r">
              <a:lnSpc>
                <a:spcPts val="7699"/>
              </a:lnSpc>
            </a:pPr>
            <a:r>
              <a:rPr lang="en-US" sz="6999" spc="27">
                <a:solidFill>
                  <a:srgbClr val="365B6D">
                    <a:alpha val="49804"/>
                  </a:srgbClr>
                </a:solidFill>
                <a:latin typeface="Barlow Light Bold"/>
              </a:rPr>
              <a:t>01</a:t>
            </a:r>
          </a:p>
        </p:txBody>
      </p:sp>
      <p:sp>
        <p:nvSpPr>
          <p:cNvPr id="12" name="TextBox 12"/>
          <p:cNvSpPr txBox="1"/>
          <p:nvPr/>
        </p:nvSpPr>
        <p:spPr>
          <a:xfrm>
            <a:off x="9144000" y="6333341"/>
            <a:ext cx="1402784" cy="1003703"/>
          </a:xfrm>
          <a:prstGeom prst="rect">
            <a:avLst/>
          </a:prstGeom>
        </p:spPr>
        <p:txBody>
          <a:bodyPr lIns="0" tIns="0" rIns="0" bIns="0" rtlCol="0" anchor="t">
            <a:spAutoFit/>
          </a:bodyPr>
          <a:lstStyle/>
          <a:p>
            <a:pPr algn="r">
              <a:lnSpc>
                <a:spcPts val="7699"/>
              </a:lnSpc>
            </a:pPr>
            <a:r>
              <a:rPr lang="en-US" sz="6999" spc="27">
                <a:solidFill>
                  <a:srgbClr val="365B6D">
                    <a:alpha val="49804"/>
                  </a:srgbClr>
                </a:solidFill>
                <a:latin typeface="Barlow Light Bold"/>
              </a:rPr>
              <a:t>02</a:t>
            </a:r>
          </a:p>
        </p:txBody>
      </p:sp>
      <p:sp>
        <p:nvSpPr>
          <p:cNvPr id="13" name="TextBox 13"/>
          <p:cNvSpPr txBox="1"/>
          <p:nvPr/>
        </p:nvSpPr>
        <p:spPr>
          <a:xfrm>
            <a:off x="581489" y="5943611"/>
            <a:ext cx="6721339" cy="2116171"/>
          </a:xfrm>
          <a:prstGeom prst="rect">
            <a:avLst/>
          </a:prstGeom>
        </p:spPr>
        <p:txBody>
          <a:bodyPr lIns="0" tIns="0" rIns="0" bIns="0" rtlCol="0" anchor="t">
            <a:spAutoFit/>
          </a:bodyPr>
          <a:lstStyle/>
          <a:p>
            <a:pPr>
              <a:lnSpc>
                <a:spcPts val="8273"/>
              </a:lnSpc>
            </a:pPr>
            <a:r>
              <a:rPr lang="en-US" sz="7521">
                <a:solidFill>
                  <a:srgbClr val="F7F7F7"/>
                </a:solidFill>
                <a:latin typeface="Barlow Bold"/>
              </a:rPr>
              <a:t>Create a get started routine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AutoShape 2"/>
          <p:cNvSpPr/>
          <p:nvPr/>
        </p:nvSpPr>
        <p:spPr>
          <a:xfrm>
            <a:off x="9530422" y="5138738"/>
            <a:ext cx="7418719" cy="9525"/>
          </a:xfrm>
          <a:prstGeom prst="rect">
            <a:avLst/>
          </a:prstGeom>
          <a:solidFill>
            <a:srgbClr val="365B6D"/>
          </a:solidFill>
        </p:spPr>
      </p:sp>
      <p:sp>
        <p:nvSpPr>
          <p:cNvPr id="3" name="AutoShape 3"/>
          <p:cNvSpPr/>
          <p:nvPr/>
        </p:nvSpPr>
        <p:spPr>
          <a:xfrm>
            <a:off x="0" y="0"/>
            <a:ext cx="7884316" cy="10287000"/>
          </a:xfrm>
          <a:prstGeom prst="rect">
            <a:avLst/>
          </a:prstGeom>
          <a:solidFill>
            <a:srgbClr val="365B6D"/>
          </a:solidFill>
        </p:spPr>
      </p:sp>
      <p:sp>
        <p:nvSpPr>
          <p:cNvPr id="4" name="TextBox 4"/>
          <p:cNvSpPr txBox="1"/>
          <p:nvPr/>
        </p:nvSpPr>
        <p:spPr>
          <a:xfrm>
            <a:off x="1028700" y="2358404"/>
            <a:ext cx="5839584" cy="2116171"/>
          </a:xfrm>
          <a:prstGeom prst="rect">
            <a:avLst/>
          </a:prstGeom>
        </p:spPr>
        <p:txBody>
          <a:bodyPr lIns="0" tIns="0" rIns="0" bIns="0" rtlCol="0" anchor="t">
            <a:spAutoFit/>
          </a:bodyPr>
          <a:lstStyle/>
          <a:p>
            <a:pPr>
              <a:lnSpc>
                <a:spcPts val="8273"/>
              </a:lnSpc>
            </a:pPr>
            <a:r>
              <a:rPr lang="en-US" sz="7521">
                <a:solidFill>
                  <a:srgbClr val="F7F7F7"/>
                </a:solidFill>
                <a:latin typeface="Barlow Bold"/>
              </a:rPr>
              <a:t>Set Boundaries</a:t>
            </a:r>
          </a:p>
        </p:txBody>
      </p:sp>
      <p:grpSp>
        <p:nvGrpSpPr>
          <p:cNvPr id="5" name="Group 5"/>
          <p:cNvGrpSpPr/>
          <p:nvPr/>
        </p:nvGrpSpPr>
        <p:grpSpPr>
          <a:xfrm>
            <a:off x="11023034" y="1711497"/>
            <a:ext cx="5926107" cy="3333785"/>
            <a:chOff x="0" y="0"/>
            <a:chExt cx="7901476" cy="4445047"/>
          </a:xfrm>
        </p:grpSpPr>
        <p:sp>
          <p:nvSpPr>
            <p:cNvPr id="6" name="TextBox 6"/>
            <p:cNvSpPr txBox="1"/>
            <p:nvPr/>
          </p:nvSpPr>
          <p:spPr>
            <a:xfrm>
              <a:off x="0" y="0"/>
              <a:ext cx="7901476" cy="1125155"/>
            </a:xfrm>
            <a:prstGeom prst="rect">
              <a:avLst/>
            </a:prstGeom>
          </p:spPr>
          <p:txBody>
            <a:bodyPr lIns="0" tIns="0" rIns="0" bIns="0" rtlCol="0" anchor="t">
              <a:spAutoFit/>
            </a:bodyPr>
            <a:lstStyle/>
            <a:p>
              <a:pPr>
                <a:lnSpc>
                  <a:spcPts val="3360"/>
                </a:lnSpc>
              </a:pPr>
              <a:r>
                <a:rPr lang="en-US" sz="2800">
                  <a:solidFill>
                    <a:srgbClr val="365B6D"/>
                  </a:solidFill>
                  <a:latin typeface="Barlow Medium Bold"/>
                </a:rPr>
                <a:t>Define the line between "at work" and  "at home"</a:t>
              </a:r>
            </a:p>
          </p:txBody>
        </p:sp>
        <p:sp>
          <p:nvSpPr>
            <p:cNvPr id="7" name="TextBox 7"/>
            <p:cNvSpPr txBox="1"/>
            <p:nvPr/>
          </p:nvSpPr>
          <p:spPr>
            <a:xfrm>
              <a:off x="0" y="1407370"/>
              <a:ext cx="7901476" cy="3037677"/>
            </a:xfrm>
            <a:prstGeom prst="rect">
              <a:avLst/>
            </a:prstGeom>
          </p:spPr>
          <p:txBody>
            <a:bodyPr lIns="0" tIns="0" rIns="0" bIns="0" rtlCol="0" anchor="t">
              <a:spAutoFit/>
            </a:bodyPr>
            <a:lstStyle/>
            <a:p>
              <a:pPr>
                <a:lnSpc>
                  <a:spcPts val="3080"/>
                </a:lnSpc>
              </a:pPr>
              <a:r>
                <a:rPr lang="en-US" sz="2200" spc="8">
                  <a:solidFill>
                    <a:srgbClr val="365B6D"/>
                  </a:solidFill>
                  <a:latin typeface="Barlow Light Bold"/>
                </a:rPr>
                <a:t>Limit nonessential activities + use tech to your advantage - Consider apps like Isolator or Anti-Social</a:t>
              </a:r>
            </a:p>
            <a:p>
              <a:pPr>
                <a:lnSpc>
                  <a:spcPts val="3080"/>
                </a:lnSpc>
              </a:pPr>
              <a:endParaRPr lang="en-US" sz="2200" spc="8">
                <a:solidFill>
                  <a:srgbClr val="365B6D"/>
                </a:solidFill>
                <a:latin typeface="Barlow Light Bold"/>
              </a:endParaRPr>
            </a:p>
            <a:p>
              <a:pPr>
                <a:lnSpc>
                  <a:spcPts val="3079"/>
                </a:lnSpc>
              </a:pPr>
              <a:r>
                <a:rPr lang="en-US" sz="2200" spc="8">
                  <a:solidFill>
                    <a:srgbClr val="365B6D"/>
                  </a:solidFill>
                  <a:latin typeface="Barlow Light Bold"/>
                </a:rPr>
                <a:t>Share your schedule with others to help eliminate interuptions</a:t>
              </a:r>
            </a:p>
          </p:txBody>
        </p:sp>
      </p:grpSp>
      <p:grpSp>
        <p:nvGrpSpPr>
          <p:cNvPr id="8" name="Group 8"/>
          <p:cNvGrpSpPr/>
          <p:nvPr/>
        </p:nvGrpSpPr>
        <p:grpSpPr>
          <a:xfrm>
            <a:off x="11023034" y="6276191"/>
            <a:ext cx="5926107" cy="2527592"/>
            <a:chOff x="0" y="0"/>
            <a:chExt cx="7901476" cy="3370122"/>
          </a:xfrm>
        </p:grpSpPr>
        <p:sp>
          <p:nvSpPr>
            <p:cNvPr id="9" name="TextBox 9"/>
            <p:cNvSpPr txBox="1"/>
            <p:nvPr/>
          </p:nvSpPr>
          <p:spPr>
            <a:xfrm>
              <a:off x="0" y="0"/>
              <a:ext cx="7901476" cy="562577"/>
            </a:xfrm>
            <a:prstGeom prst="rect">
              <a:avLst/>
            </a:prstGeom>
          </p:spPr>
          <p:txBody>
            <a:bodyPr lIns="0" tIns="0" rIns="0" bIns="0" rtlCol="0" anchor="t">
              <a:spAutoFit/>
            </a:bodyPr>
            <a:lstStyle/>
            <a:p>
              <a:pPr>
                <a:lnSpc>
                  <a:spcPts val="3360"/>
                </a:lnSpc>
              </a:pPr>
              <a:r>
                <a:rPr lang="en-US" sz="2800">
                  <a:solidFill>
                    <a:srgbClr val="365B6D"/>
                  </a:solidFill>
                  <a:latin typeface="Barlow Medium Bold"/>
                </a:rPr>
                <a:t>Find new ways to connect</a:t>
              </a:r>
            </a:p>
          </p:txBody>
        </p:sp>
        <p:sp>
          <p:nvSpPr>
            <p:cNvPr id="10" name="TextBox 10"/>
            <p:cNvSpPr txBox="1"/>
            <p:nvPr/>
          </p:nvSpPr>
          <p:spPr>
            <a:xfrm>
              <a:off x="0" y="844792"/>
              <a:ext cx="7901476" cy="2525330"/>
            </a:xfrm>
            <a:prstGeom prst="rect">
              <a:avLst/>
            </a:prstGeom>
          </p:spPr>
          <p:txBody>
            <a:bodyPr lIns="0" tIns="0" rIns="0" bIns="0" rtlCol="0" anchor="t">
              <a:spAutoFit/>
            </a:bodyPr>
            <a:lstStyle/>
            <a:p>
              <a:pPr>
                <a:lnSpc>
                  <a:spcPts val="3080"/>
                </a:lnSpc>
              </a:pPr>
              <a:r>
                <a:rPr lang="en-US" sz="2200" spc="8">
                  <a:solidFill>
                    <a:srgbClr val="365B6D"/>
                  </a:solidFill>
                  <a:latin typeface="Barlow Light Bold"/>
                </a:rPr>
                <a:t>Have a virtual lunch or coffee break with co-workers and mentors</a:t>
              </a:r>
            </a:p>
            <a:p>
              <a:pPr>
                <a:lnSpc>
                  <a:spcPts val="3080"/>
                </a:lnSpc>
              </a:pPr>
              <a:endParaRPr lang="en-US" sz="2200" spc="8">
                <a:solidFill>
                  <a:srgbClr val="365B6D"/>
                </a:solidFill>
                <a:latin typeface="Barlow Light Bold"/>
              </a:endParaRPr>
            </a:p>
            <a:p>
              <a:pPr>
                <a:lnSpc>
                  <a:spcPts val="3079"/>
                </a:lnSpc>
              </a:pPr>
              <a:r>
                <a:rPr lang="en-US" sz="2200" spc="8">
                  <a:solidFill>
                    <a:srgbClr val="365B6D"/>
                  </a:solidFill>
                  <a:latin typeface="Barlow Light Bold"/>
                </a:rPr>
                <a:t>Organize or participate in virtual networking opportunities</a:t>
              </a:r>
            </a:p>
          </p:txBody>
        </p:sp>
      </p:grpSp>
      <p:sp>
        <p:nvSpPr>
          <p:cNvPr id="11" name="TextBox 11"/>
          <p:cNvSpPr txBox="1"/>
          <p:nvPr/>
        </p:nvSpPr>
        <p:spPr>
          <a:xfrm>
            <a:off x="9144000" y="1894489"/>
            <a:ext cx="1402784" cy="1003703"/>
          </a:xfrm>
          <a:prstGeom prst="rect">
            <a:avLst/>
          </a:prstGeom>
        </p:spPr>
        <p:txBody>
          <a:bodyPr lIns="0" tIns="0" rIns="0" bIns="0" rtlCol="0" anchor="t">
            <a:spAutoFit/>
          </a:bodyPr>
          <a:lstStyle/>
          <a:p>
            <a:pPr algn="r">
              <a:lnSpc>
                <a:spcPts val="7699"/>
              </a:lnSpc>
            </a:pPr>
            <a:r>
              <a:rPr lang="en-US" sz="6999" spc="27">
                <a:solidFill>
                  <a:srgbClr val="365B6D">
                    <a:alpha val="49804"/>
                  </a:srgbClr>
                </a:solidFill>
                <a:latin typeface="Barlow Light Bold"/>
              </a:rPr>
              <a:t>03</a:t>
            </a:r>
          </a:p>
        </p:txBody>
      </p:sp>
      <p:sp>
        <p:nvSpPr>
          <p:cNvPr id="12" name="TextBox 12"/>
          <p:cNvSpPr txBox="1"/>
          <p:nvPr/>
        </p:nvSpPr>
        <p:spPr>
          <a:xfrm>
            <a:off x="9144000" y="6333341"/>
            <a:ext cx="1402784" cy="1003703"/>
          </a:xfrm>
          <a:prstGeom prst="rect">
            <a:avLst/>
          </a:prstGeom>
        </p:spPr>
        <p:txBody>
          <a:bodyPr lIns="0" tIns="0" rIns="0" bIns="0" rtlCol="0" anchor="t">
            <a:spAutoFit/>
          </a:bodyPr>
          <a:lstStyle/>
          <a:p>
            <a:pPr algn="r">
              <a:lnSpc>
                <a:spcPts val="7699"/>
              </a:lnSpc>
            </a:pPr>
            <a:r>
              <a:rPr lang="en-US" sz="6999" spc="27">
                <a:solidFill>
                  <a:srgbClr val="365B6D">
                    <a:alpha val="49804"/>
                  </a:srgbClr>
                </a:solidFill>
                <a:latin typeface="Barlow Light Bold"/>
              </a:rPr>
              <a:t>04</a:t>
            </a:r>
          </a:p>
        </p:txBody>
      </p:sp>
      <p:sp>
        <p:nvSpPr>
          <p:cNvPr id="13" name="TextBox 13"/>
          <p:cNvSpPr txBox="1"/>
          <p:nvPr/>
        </p:nvSpPr>
        <p:spPr>
          <a:xfrm>
            <a:off x="1028700" y="5786632"/>
            <a:ext cx="6317201" cy="2116171"/>
          </a:xfrm>
          <a:prstGeom prst="rect">
            <a:avLst/>
          </a:prstGeom>
        </p:spPr>
        <p:txBody>
          <a:bodyPr lIns="0" tIns="0" rIns="0" bIns="0" rtlCol="0" anchor="t">
            <a:spAutoFit/>
          </a:bodyPr>
          <a:lstStyle/>
          <a:p>
            <a:pPr>
              <a:lnSpc>
                <a:spcPts val="8273"/>
              </a:lnSpc>
            </a:pPr>
            <a:r>
              <a:rPr lang="en-US" sz="7521">
                <a:solidFill>
                  <a:srgbClr val="F7F7F7"/>
                </a:solidFill>
                <a:latin typeface="Barlow Bold"/>
              </a:rPr>
              <a:t>Seek Connection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AutoShape 2"/>
          <p:cNvSpPr/>
          <p:nvPr/>
        </p:nvSpPr>
        <p:spPr>
          <a:xfrm>
            <a:off x="9530422" y="5138738"/>
            <a:ext cx="7418719" cy="9525"/>
          </a:xfrm>
          <a:prstGeom prst="rect">
            <a:avLst/>
          </a:prstGeom>
          <a:solidFill>
            <a:srgbClr val="365B6D"/>
          </a:solidFill>
        </p:spPr>
      </p:sp>
      <p:sp>
        <p:nvSpPr>
          <p:cNvPr id="3" name="AutoShape 3"/>
          <p:cNvSpPr/>
          <p:nvPr/>
        </p:nvSpPr>
        <p:spPr>
          <a:xfrm>
            <a:off x="0" y="0"/>
            <a:ext cx="7884316" cy="10287000"/>
          </a:xfrm>
          <a:prstGeom prst="rect">
            <a:avLst/>
          </a:prstGeom>
          <a:solidFill>
            <a:srgbClr val="365B6D"/>
          </a:solidFill>
        </p:spPr>
      </p:sp>
      <p:sp>
        <p:nvSpPr>
          <p:cNvPr id="4" name="TextBox 4"/>
          <p:cNvSpPr txBox="1"/>
          <p:nvPr/>
        </p:nvSpPr>
        <p:spPr>
          <a:xfrm>
            <a:off x="387016" y="2916828"/>
            <a:ext cx="7110284" cy="4213017"/>
          </a:xfrm>
          <a:prstGeom prst="rect">
            <a:avLst/>
          </a:prstGeom>
        </p:spPr>
        <p:txBody>
          <a:bodyPr lIns="0" tIns="0" rIns="0" bIns="0" rtlCol="0" anchor="t">
            <a:spAutoFit/>
          </a:bodyPr>
          <a:lstStyle/>
          <a:p>
            <a:pPr>
              <a:lnSpc>
                <a:spcPts val="8273"/>
              </a:lnSpc>
            </a:pPr>
            <a:r>
              <a:rPr lang="en-US" sz="7521">
                <a:solidFill>
                  <a:srgbClr val="F7F7F7"/>
                </a:solidFill>
                <a:latin typeface="Barlow Bold"/>
              </a:rPr>
              <a:t>Time Management + Productivity</a:t>
            </a:r>
          </a:p>
          <a:p>
            <a:pPr>
              <a:lnSpc>
                <a:spcPts val="8273"/>
              </a:lnSpc>
            </a:pPr>
            <a:endParaRPr lang="en-US" sz="7521">
              <a:solidFill>
                <a:srgbClr val="F7F7F7"/>
              </a:solidFill>
              <a:latin typeface="Barlow Bold"/>
            </a:endParaRPr>
          </a:p>
        </p:txBody>
      </p:sp>
      <p:grpSp>
        <p:nvGrpSpPr>
          <p:cNvPr id="5" name="Group 5"/>
          <p:cNvGrpSpPr/>
          <p:nvPr/>
        </p:nvGrpSpPr>
        <p:grpSpPr>
          <a:xfrm>
            <a:off x="11023034" y="1437751"/>
            <a:ext cx="5926107" cy="3702977"/>
            <a:chOff x="0" y="0"/>
            <a:chExt cx="7901476" cy="4937302"/>
          </a:xfrm>
        </p:grpSpPr>
        <p:sp>
          <p:nvSpPr>
            <p:cNvPr id="6" name="TextBox 6"/>
            <p:cNvSpPr txBox="1"/>
            <p:nvPr/>
          </p:nvSpPr>
          <p:spPr>
            <a:xfrm>
              <a:off x="0" y="-9525"/>
              <a:ext cx="7901476" cy="1114588"/>
            </a:xfrm>
            <a:prstGeom prst="rect">
              <a:avLst/>
            </a:prstGeom>
          </p:spPr>
          <p:txBody>
            <a:bodyPr lIns="0" tIns="0" rIns="0" bIns="0" rtlCol="0" anchor="t">
              <a:spAutoFit/>
            </a:bodyPr>
            <a:lstStyle/>
            <a:p>
              <a:pPr>
                <a:lnSpc>
                  <a:spcPts val="3320"/>
                </a:lnSpc>
              </a:pPr>
              <a:r>
                <a:rPr lang="en-US" sz="2767">
                  <a:solidFill>
                    <a:srgbClr val="365B6D"/>
                  </a:solidFill>
                  <a:latin typeface="Barlow Medium Bold"/>
                </a:rPr>
                <a:t>Manage time better with time boxing techniques</a:t>
              </a:r>
            </a:p>
          </p:txBody>
        </p:sp>
        <p:sp>
          <p:nvSpPr>
            <p:cNvPr id="7" name="TextBox 7"/>
            <p:cNvSpPr txBox="1"/>
            <p:nvPr/>
          </p:nvSpPr>
          <p:spPr>
            <a:xfrm>
              <a:off x="0" y="1387278"/>
              <a:ext cx="7901476" cy="3550024"/>
            </a:xfrm>
            <a:prstGeom prst="rect">
              <a:avLst/>
            </a:prstGeom>
          </p:spPr>
          <p:txBody>
            <a:bodyPr lIns="0" tIns="0" rIns="0" bIns="0" rtlCol="0" anchor="t">
              <a:spAutoFit/>
            </a:bodyPr>
            <a:lstStyle/>
            <a:p>
              <a:pPr>
                <a:lnSpc>
                  <a:spcPts val="3080"/>
                </a:lnSpc>
              </a:pPr>
              <a:r>
                <a:rPr lang="en-US" sz="2200" spc="8">
                  <a:solidFill>
                    <a:srgbClr val="365B6D"/>
                  </a:solidFill>
                  <a:latin typeface="Barlow Light Bold"/>
                </a:rPr>
                <a:t>You can help boost productivity by working in bursts of 25 to 30 minutes</a:t>
              </a:r>
            </a:p>
            <a:p>
              <a:pPr>
                <a:lnSpc>
                  <a:spcPts val="3080"/>
                </a:lnSpc>
              </a:pPr>
              <a:endParaRPr lang="en-US" sz="2200" spc="8">
                <a:solidFill>
                  <a:srgbClr val="365B6D"/>
                </a:solidFill>
                <a:latin typeface="Barlow Light Bold"/>
              </a:endParaRPr>
            </a:p>
            <a:p>
              <a:pPr>
                <a:lnSpc>
                  <a:spcPts val="3080"/>
                </a:lnSpc>
              </a:pPr>
              <a:r>
                <a:rPr lang="en-US" sz="2200" spc="8">
                  <a:solidFill>
                    <a:srgbClr val="365B6D"/>
                  </a:solidFill>
                  <a:latin typeface="Barlow Light Bold"/>
                </a:rPr>
                <a:t>Use technology to help you stick to your schedule - Check out time-tracking apps like Rescue Time and Toggl</a:t>
              </a:r>
            </a:p>
            <a:p>
              <a:pPr>
                <a:lnSpc>
                  <a:spcPts val="3079"/>
                </a:lnSpc>
              </a:pPr>
              <a:endParaRPr lang="en-US" sz="2200" spc="8">
                <a:solidFill>
                  <a:srgbClr val="365B6D"/>
                </a:solidFill>
                <a:latin typeface="Barlow Light Bold"/>
              </a:endParaRPr>
            </a:p>
          </p:txBody>
        </p:sp>
      </p:grpSp>
      <p:grpSp>
        <p:nvGrpSpPr>
          <p:cNvPr id="8" name="Group 8"/>
          <p:cNvGrpSpPr/>
          <p:nvPr/>
        </p:nvGrpSpPr>
        <p:grpSpPr>
          <a:xfrm>
            <a:off x="11023034" y="6250310"/>
            <a:ext cx="5926107" cy="1759071"/>
            <a:chOff x="0" y="0"/>
            <a:chExt cx="7901476" cy="2345428"/>
          </a:xfrm>
        </p:grpSpPr>
        <p:sp>
          <p:nvSpPr>
            <p:cNvPr id="9" name="TextBox 9"/>
            <p:cNvSpPr txBox="1"/>
            <p:nvPr/>
          </p:nvSpPr>
          <p:spPr>
            <a:xfrm>
              <a:off x="0" y="0"/>
              <a:ext cx="7901476" cy="562577"/>
            </a:xfrm>
            <a:prstGeom prst="rect">
              <a:avLst/>
            </a:prstGeom>
          </p:spPr>
          <p:txBody>
            <a:bodyPr lIns="0" tIns="0" rIns="0" bIns="0" rtlCol="0" anchor="t">
              <a:spAutoFit/>
            </a:bodyPr>
            <a:lstStyle/>
            <a:p>
              <a:pPr>
                <a:lnSpc>
                  <a:spcPts val="3360"/>
                </a:lnSpc>
              </a:pPr>
              <a:r>
                <a:rPr lang="en-US" sz="2800">
                  <a:solidFill>
                    <a:srgbClr val="365B6D"/>
                  </a:solidFill>
                  <a:latin typeface="Barlow Medium Bold"/>
                </a:rPr>
                <a:t>Take breaks</a:t>
              </a:r>
            </a:p>
          </p:txBody>
        </p:sp>
        <p:sp>
          <p:nvSpPr>
            <p:cNvPr id="10" name="TextBox 10"/>
            <p:cNvSpPr txBox="1"/>
            <p:nvPr/>
          </p:nvSpPr>
          <p:spPr>
            <a:xfrm>
              <a:off x="0" y="844792"/>
              <a:ext cx="7901476" cy="1500635"/>
            </a:xfrm>
            <a:prstGeom prst="rect">
              <a:avLst/>
            </a:prstGeom>
          </p:spPr>
          <p:txBody>
            <a:bodyPr lIns="0" tIns="0" rIns="0" bIns="0" rtlCol="0" anchor="t">
              <a:spAutoFit/>
            </a:bodyPr>
            <a:lstStyle/>
            <a:p>
              <a:pPr>
                <a:lnSpc>
                  <a:spcPts val="3079"/>
                </a:lnSpc>
              </a:pPr>
              <a:r>
                <a:rPr lang="en-US" sz="2200" spc="8">
                  <a:solidFill>
                    <a:srgbClr val="365B6D"/>
                  </a:solidFill>
                  <a:latin typeface="Barlow Light Bold"/>
                </a:rPr>
                <a:t>Keeps you more productive, focused on the big picture, and helps process and retain information</a:t>
              </a:r>
            </a:p>
          </p:txBody>
        </p:sp>
      </p:grpSp>
      <p:sp>
        <p:nvSpPr>
          <p:cNvPr id="11" name="TextBox 11"/>
          <p:cNvSpPr txBox="1"/>
          <p:nvPr/>
        </p:nvSpPr>
        <p:spPr>
          <a:xfrm>
            <a:off x="9144000" y="1894489"/>
            <a:ext cx="1402784" cy="1003703"/>
          </a:xfrm>
          <a:prstGeom prst="rect">
            <a:avLst/>
          </a:prstGeom>
        </p:spPr>
        <p:txBody>
          <a:bodyPr lIns="0" tIns="0" rIns="0" bIns="0" rtlCol="0" anchor="t">
            <a:spAutoFit/>
          </a:bodyPr>
          <a:lstStyle/>
          <a:p>
            <a:pPr algn="r">
              <a:lnSpc>
                <a:spcPts val="7699"/>
              </a:lnSpc>
            </a:pPr>
            <a:r>
              <a:rPr lang="en-US" sz="6999" spc="27">
                <a:solidFill>
                  <a:srgbClr val="365B6D">
                    <a:alpha val="49804"/>
                  </a:srgbClr>
                </a:solidFill>
                <a:latin typeface="Barlow Light Bold"/>
              </a:rPr>
              <a:t>05</a:t>
            </a:r>
          </a:p>
        </p:txBody>
      </p:sp>
      <p:sp>
        <p:nvSpPr>
          <p:cNvPr id="12" name="TextBox 12"/>
          <p:cNvSpPr txBox="1"/>
          <p:nvPr/>
        </p:nvSpPr>
        <p:spPr>
          <a:xfrm>
            <a:off x="9144000" y="6333341"/>
            <a:ext cx="1402784" cy="1003703"/>
          </a:xfrm>
          <a:prstGeom prst="rect">
            <a:avLst/>
          </a:prstGeom>
        </p:spPr>
        <p:txBody>
          <a:bodyPr lIns="0" tIns="0" rIns="0" bIns="0" rtlCol="0" anchor="t">
            <a:spAutoFit/>
          </a:bodyPr>
          <a:lstStyle/>
          <a:p>
            <a:pPr algn="r">
              <a:lnSpc>
                <a:spcPts val="7699"/>
              </a:lnSpc>
            </a:pPr>
            <a:r>
              <a:rPr lang="en-US" sz="6999" spc="27">
                <a:solidFill>
                  <a:srgbClr val="365B6D">
                    <a:alpha val="49804"/>
                  </a:srgbClr>
                </a:solidFill>
                <a:latin typeface="Barlow Light Bold"/>
              </a:rPr>
              <a:t>06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AutoShape 2"/>
          <p:cNvSpPr/>
          <p:nvPr/>
        </p:nvSpPr>
        <p:spPr>
          <a:xfrm>
            <a:off x="9530422" y="5138738"/>
            <a:ext cx="7418719" cy="9525"/>
          </a:xfrm>
          <a:prstGeom prst="rect">
            <a:avLst/>
          </a:prstGeom>
          <a:solidFill>
            <a:srgbClr val="365B6D"/>
          </a:solidFill>
        </p:spPr>
      </p:sp>
      <p:sp>
        <p:nvSpPr>
          <p:cNvPr id="3" name="AutoShape 3"/>
          <p:cNvSpPr/>
          <p:nvPr/>
        </p:nvSpPr>
        <p:spPr>
          <a:xfrm>
            <a:off x="0" y="0"/>
            <a:ext cx="7884316" cy="10287000"/>
          </a:xfrm>
          <a:prstGeom prst="rect">
            <a:avLst/>
          </a:prstGeom>
          <a:solidFill>
            <a:srgbClr val="365B6D"/>
          </a:solidFill>
        </p:spPr>
      </p:sp>
      <p:sp>
        <p:nvSpPr>
          <p:cNvPr id="4" name="TextBox 4"/>
          <p:cNvSpPr txBox="1"/>
          <p:nvPr/>
        </p:nvSpPr>
        <p:spPr>
          <a:xfrm>
            <a:off x="1028700" y="3703325"/>
            <a:ext cx="6023283" cy="2116171"/>
          </a:xfrm>
          <a:prstGeom prst="rect">
            <a:avLst/>
          </a:prstGeom>
        </p:spPr>
        <p:txBody>
          <a:bodyPr lIns="0" tIns="0" rIns="0" bIns="0" rtlCol="0" anchor="t">
            <a:spAutoFit/>
          </a:bodyPr>
          <a:lstStyle/>
          <a:p>
            <a:pPr>
              <a:lnSpc>
                <a:spcPts val="8273"/>
              </a:lnSpc>
            </a:pPr>
            <a:r>
              <a:rPr lang="en-US" sz="7521">
                <a:solidFill>
                  <a:srgbClr val="F7F7F7"/>
                </a:solidFill>
                <a:latin typeface="Barlow Bold"/>
              </a:rPr>
              <a:t>Wrap it up and unplug</a:t>
            </a:r>
          </a:p>
        </p:txBody>
      </p:sp>
      <p:grpSp>
        <p:nvGrpSpPr>
          <p:cNvPr id="5" name="Group 5"/>
          <p:cNvGrpSpPr/>
          <p:nvPr/>
        </p:nvGrpSpPr>
        <p:grpSpPr>
          <a:xfrm>
            <a:off x="11023034" y="1811458"/>
            <a:ext cx="5926107" cy="2911852"/>
            <a:chOff x="0" y="0"/>
            <a:chExt cx="7901476" cy="3882470"/>
          </a:xfrm>
        </p:grpSpPr>
        <p:sp>
          <p:nvSpPr>
            <p:cNvPr id="6" name="TextBox 6"/>
            <p:cNvSpPr txBox="1"/>
            <p:nvPr/>
          </p:nvSpPr>
          <p:spPr>
            <a:xfrm>
              <a:off x="0" y="0"/>
              <a:ext cx="7901476" cy="562577"/>
            </a:xfrm>
            <a:prstGeom prst="rect">
              <a:avLst/>
            </a:prstGeom>
          </p:spPr>
          <p:txBody>
            <a:bodyPr lIns="0" tIns="0" rIns="0" bIns="0" rtlCol="0" anchor="t">
              <a:spAutoFit/>
            </a:bodyPr>
            <a:lstStyle/>
            <a:p>
              <a:pPr>
                <a:lnSpc>
                  <a:spcPts val="3360"/>
                </a:lnSpc>
              </a:pPr>
              <a:r>
                <a:rPr lang="en-US" sz="2800">
                  <a:solidFill>
                    <a:srgbClr val="365B6D"/>
                  </a:solidFill>
                  <a:latin typeface="Barlow Medium Bold"/>
                </a:rPr>
                <a:t>Decide your cues</a:t>
              </a:r>
            </a:p>
          </p:txBody>
        </p:sp>
        <p:sp>
          <p:nvSpPr>
            <p:cNvPr id="7" name="TextBox 7"/>
            <p:cNvSpPr txBox="1"/>
            <p:nvPr/>
          </p:nvSpPr>
          <p:spPr>
            <a:xfrm>
              <a:off x="0" y="844792"/>
              <a:ext cx="7901476" cy="3037677"/>
            </a:xfrm>
            <a:prstGeom prst="rect">
              <a:avLst/>
            </a:prstGeom>
          </p:spPr>
          <p:txBody>
            <a:bodyPr lIns="0" tIns="0" rIns="0" bIns="0" rtlCol="0" anchor="t">
              <a:spAutoFit/>
            </a:bodyPr>
            <a:lstStyle/>
            <a:p>
              <a:pPr>
                <a:lnSpc>
                  <a:spcPts val="3080"/>
                </a:lnSpc>
              </a:pPr>
              <a:r>
                <a:rPr lang="en-US" sz="2200" spc="8">
                  <a:solidFill>
                    <a:srgbClr val="365B6D"/>
                  </a:solidFill>
                  <a:latin typeface="Barlow Light Bold"/>
                </a:rPr>
                <a:t>Close the laptop or close the door</a:t>
              </a:r>
            </a:p>
            <a:p>
              <a:pPr>
                <a:lnSpc>
                  <a:spcPts val="3080"/>
                </a:lnSpc>
              </a:pPr>
              <a:endParaRPr lang="en-US" sz="2200" spc="8">
                <a:solidFill>
                  <a:srgbClr val="365B6D"/>
                </a:solidFill>
                <a:latin typeface="Barlow Light Bold"/>
              </a:endParaRPr>
            </a:p>
            <a:p>
              <a:pPr>
                <a:lnSpc>
                  <a:spcPts val="3080"/>
                </a:lnSpc>
              </a:pPr>
              <a:r>
                <a:rPr lang="en-US" sz="2200" spc="8">
                  <a:solidFill>
                    <a:srgbClr val="365B6D"/>
                  </a:solidFill>
                  <a:latin typeface="Barlow Light Bold"/>
                </a:rPr>
                <a:t>What signals the end of your day?</a:t>
              </a:r>
            </a:p>
            <a:p>
              <a:pPr>
                <a:lnSpc>
                  <a:spcPts val="3080"/>
                </a:lnSpc>
              </a:pPr>
              <a:endParaRPr lang="en-US" sz="2200" spc="8">
                <a:solidFill>
                  <a:srgbClr val="365B6D"/>
                </a:solidFill>
                <a:latin typeface="Barlow Light Bold"/>
              </a:endParaRPr>
            </a:p>
            <a:p>
              <a:pPr>
                <a:lnSpc>
                  <a:spcPts val="3079"/>
                </a:lnSpc>
              </a:pPr>
              <a:r>
                <a:rPr lang="en-US" sz="2200" spc="8">
                  <a:solidFill>
                    <a:srgbClr val="365B6D"/>
                  </a:solidFill>
                  <a:latin typeface="Barlow Light Bold"/>
                </a:rPr>
                <a:t>Take a minute at the  end of your day to review your task list - it's rarely as bad as you think!</a:t>
              </a:r>
            </a:p>
          </p:txBody>
        </p:sp>
      </p:grpSp>
      <p:grpSp>
        <p:nvGrpSpPr>
          <p:cNvPr id="8" name="Group 8"/>
          <p:cNvGrpSpPr/>
          <p:nvPr/>
        </p:nvGrpSpPr>
        <p:grpSpPr>
          <a:xfrm>
            <a:off x="11023034" y="6457509"/>
            <a:ext cx="5926107" cy="990550"/>
            <a:chOff x="0" y="0"/>
            <a:chExt cx="7901476" cy="1320733"/>
          </a:xfrm>
        </p:grpSpPr>
        <p:sp>
          <p:nvSpPr>
            <p:cNvPr id="9" name="TextBox 9"/>
            <p:cNvSpPr txBox="1"/>
            <p:nvPr/>
          </p:nvSpPr>
          <p:spPr>
            <a:xfrm>
              <a:off x="0" y="0"/>
              <a:ext cx="7901476" cy="562577"/>
            </a:xfrm>
            <a:prstGeom prst="rect">
              <a:avLst/>
            </a:prstGeom>
          </p:spPr>
          <p:txBody>
            <a:bodyPr lIns="0" tIns="0" rIns="0" bIns="0" rtlCol="0" anchor="t">
              <a:spAutoFit/>
            </a:bodyPr>
            <a:lstStyle/>
            <a:p>
              <a:pPr>
                <a:lnSpc>
                  <a:spcPts val="3360"/>
                </a:lnSpc>
              </a:pPr>
              <a:r>
                <a:rPr lang="en-US" sz="2800">
                  <a:solidFill>
                    <a:srgbClr val="365B6D"/>
                  </a:solidFill>
                  <a:latin typeface="Barlow Medium Bold"/>
                </a:rPr>
                <a:t>Make it personal</a:t>
              </a:r>
            </a:p>
          </p:txBody>
        </p:sp>
        <p:sp>
          <p:nvSpPr>
            <p:cNvPr id="10" name="TextBox 10"/>
            <p:cNvSpPr txBox="1"/>
            <p:nvPr/>
          </p:nvSpPr>
          <p:spPr>
            <a:xfrm>
              <a:off x="0" y="844792"/>
              <a:ext cx="7901476" cy="475941"/>
            </a:xfrm>
            <a:prstGeom prst="rect">
              <a:avLst/>
            </a:prstGeom>
          </p:spPr>
          <p:txBody>
            <a:bodyPr lIns="0" tIns="0" rIns="0" bIns="0" rtlCol="0" anchor="t">
              <a:spAutoFit/>
            </a:bodyPr>
            <a:lstStyle/>
            <a:p>
              <a:pPr>
                <a:lnSpc>
                  <a:spcPts val="3079"/>
                </a:lnSpc>
              </a:pPr>
              <a:r>
                <a:rPr lang="en-US" sz="2200" spc="8">
                  <a:solidFill>
                    <a:srgbClr val="365B6D"/>
                  </a:solidFill>
                  <a:latin typeface="Barlow Light Bold"/>
                </a:rPr>
                <a:t>What's your favorite way to end your workday?</a:t>
              </a:r>
            </a:p>
          </p:txBody>
        </p:sp>
      </p:grpSp>
      <p:sp>
        <p:nvSpPr>
          <p:cNvPr id="11" name="TextBox 11"/>
          <p:cNvSpPr txBox="1"/>
          <p:nvPr/>
        </p:nvSpPr>
        <p:spPr>
          <a:xfrm>
            <a:off x="9144000" y="1894489"/>
            <a:ext cx="1402784" cy="1003703"/>
          </a:xfrm>
          <a:prstGeom prst="rect">
            <a:avLst/>
          </a:prstGeom>
        </p:spPr>
        <p:txBody>
          <a:bodyPr lIns="0" tIns="0" rIns="0" bIns="0" rtlCol="0" anchor="t">
            <a:spAutoFit/>
          </a:bodyPr>
          <a:lstStyle/>
          <a:p>
            <a:pPr algn="r">
              <a:lnSpc>
                <a:spcPts val="7699"/>
              </a:lnSpc>
            </a:pPr>
            <a:r>
              <a:rPr lang="en-US" sz="6999" spc="27">
                <a:solidFill>
                  <a:srgbClr val="365B6D">
                    <a:alpha val="49804"/>
                  </a:srgbClr>
                </a:solidFill>
                <a:latin typeface="Barlow Light Bold"/>
              </a:rPr>
              <a:t>07</a:t>
            </a:r>
          </a:p>
        </p:txBody>
      </p:sp>
      <p:sp>
        <p:nvSpPr>
          <p:cNvPr id="12" name="TextBox 12"/>
          <p:cNvSpPr txBox="1"/>
          <p:nvPr/>
        </p:nvSpPr>
        <p:spPr>
          <a:xfrm>
            <a:off x="9144000" y="6333341"/>
            <a:ext cx="1402784" cy="1003703"/>
          </a:xfrm>
          <a:prstGeom prst="rect">
            <a:avLst/>
          </a:prstGeom>
        </p:spPr>
        <p:txBody>
          <a:bodyPr lIns="0" tIns="0" rIns="0" bIns="0" rtlCol="0" anchor="t">
            <a:spAutoFit/>
          </a:bodyPr>
          <a:lstStyle/>
          <a:p>
            <a:pPr algn="r">
              <a:lnSpc>
                <a:spcPts val="7699"/>
              </a:lnSpc>
            </a:pPr>
            <a:r>
              <a:rPr lang="en-US" sz="6999" spc="27">
                <a:solidFill>
                  <a:srgbClr val="365B6D">
                    <a:alpha val="49804"/>
                  </a:srgbClr>
                </a:solidFill>
                <a:latin typeface="Barlow Light Bold"/>
              </a:rPr>
              <a:t>08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2021" r="22333"/>
          <a:stretch>
            <a:fillRect/>
          </a:stretch>
        </p:blipFill>
        <p:spPr>
          <a:xfrm>
            <a:off x="9701742" y="0"/>
            <a:ext cx="8586258" cy="10287000"/>
          </a:xfrm>
          <a:prstGeom prst="rect">
            <a:avLst/>
          </a:prstGeom>
        </p:spPr>
      </p:pic>
      <p:sp>
        <p:nvSpPr>
          <p:cNvPr id="3" name="TextBox 3"/>
          <p:cNvSpPr txBox="1"/>
          <p:nvPr/>
        </p:nvSpPr>
        <p:spPr>
          <a:xfrm>
            <a:off x="691419" y="1104900"/>
            <a:ext cx="10627759" cy="1066348"/>
          </a:xfrm>
          <a:prstGeom prst="rect">
            <a:avLst/>
          </a:prstGeom>
        </p:spPr>
        <p:txBody>
          <a:bodyPr lIns="0" tIns="0" rIns="0" bIns="0" rtlCol="0" anchor="t">
            <a:spAutoFit/>
          </a:bodyPr>
          <a:lstStyle/>
          <a:p>
            <a:pPr>
              <a:lnSpc>
                <a:spcPts val="8250"/>
              </a:lnSpc>
            </a:pPr>
            <a:r>
              <a:rPr lang="en-US" sz="7500">
                <a:solidFill>
                  <a:srgbClr val="365B6D"/>
                </a:solidFill>
                <a:latin typeface="Barlow Medium Bold"/>
              </a:rPr>
              <a:t>It's all about balance!</a:t>
            </a:r>
          </a:p>
        </p:txBody>
      </p:sp>
      <p:sp>
        <p:nvSpPr>
          <p:cNvPr id="4" name="TextBox 4"/>
          <p:cNvSpPr txBox="1"/>
          <p:nvPr/>
        </p:nvSpPr>
        <p:spPr>
          <a:xfrm>
            <a:off x="1469578" y="3380124"/>
            <a:ext cx="8519132" cy="4731385"/>
          </a:xfrm>
          <a:prstGeom prst="rect">
            <a:avLst/>
          </a:prstGeom>
        </p:spPr>
        <p:txBody>
          <a:bodyPr lIns="0" tIns="0" rIns="0" bIns="0" rtlCol="0" anchor="t">
            <a:spAutoFit/>
          </a:bodyPr>
          <a:lstStyle/>
          <a:p>
            <a:pPr>
              <a:lnSpc>
                <a:spcPts val="4340"/>
              </a:lnSpc>
            </a:pPr>
            <a:r>
              <a:rPr lang="en-US" sz="3100" spc="12">
                <a:solidFill>
                  <a:srgbClr val="365B6D"/>
                </a:solidFill>
                <a:latin typeface="Barlow Light Bold"/>
              </a:rPr>
              <a:t>Find what works for you</a:t>
            </a:r>
          </a:p>
          <a:p>
            <a:pPr>
              <a:lnSpc>
                <a:spcPts val="4340"/>
              </a:lnSpc>
            </a:pPr>
            <a:endParaRPr lang="en-US" sz="3100" spc="12">
              <a:solidFill>
                <a:srgbClr val="365B6D"/>
              </a:solidFill>
              <a:latin typeface="Barlow Light Bold"/>
            </a:endParaRPr>
          </a:p>
          <a:p>
            <a:pPr>
              <a:lnSpc>
                <a:spcPts val="4340"/>
              </a:lnSpc>
            </a:pPr>
            <a:r>
              <a:rPr lang="en-US" sz="3100" spc="12">
                <a:solidFill>
                  <a:srgbClr val="365B6D"/>
                </a:solidFill>
                <a:latin typeface="Barlow Light Bold"/>
              </a:rPr>
              <a:t>Remember to be flexible</a:t>
            </a:r>
          </a:p>
          <a:p>
            <a:pPr>
              <a:lnSpc>
                <a:spcPts val="4340"/>
              </a:lnSpc>
            </a:pPr>
            <a:endParaRPr lang="en-US" sz="3100" spc="12">
              <a:solidFill>
                <a:srgbClr val="365B6D"/>
              </a:solidFill>
              <a:latin typeface="Barlow Light Bold"/>
            </a:endParaRPr>
          </a:p>
          <a:p>
            <a:pPr>
              <a:lnSpc>
                <a:spcPts val="4340"/>
              </a:lnSpc>
            </a:pPr>
            <a:r>
              <a:rPr lang="en-US" sz="3100" spc="12">
                <a:solidFill>
                  <a:srgbClr val="365B6D"/>
                </a:solidFill>
                <a:latin typeface="Barlow Light Bold"/>
              </a:rPr>
              <a:t>Find ways to celebrate acheivements</a:t>
            </a:r>
          </a:p>
          <a:p>
            <a:pPr>
              <a:lnSpc>
                <a:spcPts val="4340"/>
              </a:lnSpc>
            </a:pPr>
            <a:endParaRPr lang="en-US" sz="3100" spc="12">
              <a:solidFill>
                <a:srgbClr val="365B6D"/>
              </a:solidFill>
              <a:latin typeface="Barlow Light Bold"/>
            </a:endParaRPr>
          </a:p>
          <a:p>
            <a:pPr>
              <a:lnSpc>
                <a:spcPts val="4340"/>
              </a:lnSpc>
            </a:pPr>
            <a:r>
              <a:rPr lang="en-US" sz="3100" spc="12">
                <a:solidFill>
                  <a:srgbClr val="365B6D"/>
                </a:solidFill>
                <a:latin typeface="Barlow Light Bold"/>
              </a:rPr>
              <a:t>It's ok to take a day off!</a:t>
            </a:r>
          </a:p>
          <a:p>
            <a:pPr>
              <a:lnSpc>
                <a:spcPts val="3640"/>
              </a:lnSpc>
            </a:pPr>
            <a:endParaRPr lang="en-US" sz="3100" spc="12">
              <a:solidFill>
                <a:srgbClr val="365B6D"/>
              </a:solidFill>
              <a:latin typeface="Barlow Light Bold"/>
            </a:endParaRPr>
          </a:p>
          <a:p>
            <a:pPr>
              <a:lnSpc>
                <a:spcPts val="3640"/>
              </a:lnSpc>
            </a:pPr>
            <a:endParaRPr lang="en-US" sz="3100" spc="12">
              <a:solidFill>
                <a:srgbClr val="365B6D"/>
              </a:solidFill>
              <a:latin typeface="Barlow Light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420</Words>
  <Application>Microsoft Office PowerPoint</Application>
  <PresentationFormat>Custom</PresentationFormat>
  <Paragraphs>63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Barlow Bold</vt:lpstr>
      <vt:lpstr>Barlow Medium Bold</vt:lpstr>
      <vt:lpstr>Barlow Light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out Working from Home 2.0</dc:title>
  <dc:creator>margaret longo</dc:creator>
  <cp:lastModifiedBy>Maggie Longo</cp:lastModifiedBy>
  <cp:revision>1</cp:revision>
  <dcterms:created xsi:type="dcterms:W3CDTF">2006-08-16T00:00:00Z</dcterms:created>
  <dcterms:modified xsi:type="dcterms:W3CDTF">2021-01-26T22:18:37Z</dcterms:modified>
  <dc:identifier>DAETziaYAx0</dc:identifier>
</cp:coreProperties>
</file>